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74" r:id="rId2"/>
    <p:sldId id="256" r:id="rId3"/>
    <p:sldId id="257" r:id="rId4"/>
    <p:sldId id="465" r:id="rId5"/>
    <p:sldId id="466" r:id="rId6"/>
    <p:sldId id="467" r:id="rId7"/>
    <p:sldId id="468" r:id="rId8"/>
    <p:sldId id="469" r:id="rId9"/>
    <p:sldId id="471" r:id="rId10"/>
    <p:sldId id="472" r:id="rId11"/>
    <p:sldId id="470" r:id="rId12"/>
    <p:sldId id="462" r:id="rId13"/>
    <p:sldId id="460" r:id="rId14"/>
    <p:sldId id="486" r:id="rId15"/>
    <p:sldId id="461" r:id="rId16"/>
    <p:sldId id="488" r:id="rId17"/>
    <p:sldId id="487"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119" d="100"/>
          <a:sy n="119" d="100"/>
        </p:scale>
        <p:origin x="96"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159D64-6EDE-5363-FD4E-21DD2DB5B9C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C3A944C-D633-75EC-6E6B-AD67F41282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8FC534F-0878-1076-C339-9D649E1464EA}"/>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8FE3184A-5EC4-F960-7913-080F4AB394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BC4D58-7668-BA4F-815D-8C3DCD65DC0B}"/>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176228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6F3321-2564-9E0B-31EC-6C6405DEC2C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24BAB0C-159C-4D55-3171-A8E07B085B6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AB64F1E-776D-477A-8464-8F4BB6A2C081}"/>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DA7C61C5-A2C7-B138-465B-2BDD16E369F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316294-6DD1-18A4-44C1-D9BC9F8FCCC1}"/>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3972972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7020BE4-27C3-B138-7881-689D3018E3D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52C9510-75A4-AC66-5714-FE9305F1561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6792A17-49CE-E6C9-71EA-6E2DE9CD89E3}"/>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42DB1746-6F25-2C5B-9A36-CC8F5D8223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519E877-9804-EE91-F78E-F0FB4FB2D122}"/>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2345878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Content + Subtitle">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3" name="Content Placeholder 6"/>
          <p:cNvSpPr>
            <a:spLocks noGrp="1"/>
          </p:cNvSpPr>
          <p:nvPr>
            <p:ph sz="quarter" idx="11" hasCustomPrompt="1"/>
          </p:nvPr>
        </p:nvSpPr>
        <p:spPr>
          <a:xfrm>
            <a:off x="330799" y="593476"/>
            <a:ext cx="11530403" cy="355482"/>
          </a:xfrm>
          <a:noFill/>
        </p:spPr>
        <p:txBody>
          <a:bodyPr vert="horz" wrap="square" lIns="109728" tIns="45720" rIns="91440" bIns="45720" rtlCol="0">
            <a:spAutoFit/>
          </a:bodyPr>
          <a:lstStyle>
            <a:lvl1pPr marL="0" algn="l" defTabSz="342784" rtl="0" eaLnBrk="1" latinLnBrk="0" hangingPunct="1">
              <a:buNone/>
              <a:defRPr lang="en-US" sz="1800" b="0" i="0" kern="1200" dirty="0" smtClean="0">
                <a:solidFill>
                  <a:srgbClr val="63858F"/>
                </a:solidFill>
                <a:latin typeface="+mj-lt"/>
                <a:ea typeface="+mj-ea"/>
                <a:cs typeface="+mj-cs"/>
              </a:defRPr>
            </a:lvl1pPr>
          </a:lstStyle>
          <a:p>
            <a:pPr marL="0" lvl="0" indent="-173774" algn="l" defTabSz="342784" rtl="0" eaLnBrk="1" latinLnBrk="0" hangingPunct="1">
              <a:lnSpc>
                <a:spcPct val="95000"/>
              </a:lnSpc>
              <a:spcBef>
                <a:spcPts val="0"/>
              </a:spcBef>
              <a:buClr>
                <a:srgbClr val="0075BF"/>
              </a:buClr>
              <a:buFont typeface="Wingdings" pitchFamily="2" charset="2"/>
              <a:buNone/>
            </a:pPr>
            <a:r>
              <a:rPr lang="en-US"/>
              <a:t>Click to edit Master subtitle styles</a:t>
            </a:r>
          </a:p>
        </p:txBody>
      </p:sp>
      <p:sp>
        <p:nvSpPr>
          <p:cNvPr id="6" name="Content Placeholder 5"/>
          <p:cNvSpPr>
            <a:spLocks noGrp="1"/>
          </p:cNvSpPr>
          <p:nvPr>
            <p:ph sz="quarter" idx="12"/>
          </p:nvPr>
        </p:nvSpPr>
        <p:spPr>
          <a:xfrm>
            <a:off x="329206" y="1159933"/>
            <a:ext cx="11533588" cy="5427663"/>
          </a:xfrm>
        </p:spPr>
        <p:txBody>
          <a:bodyPr lIns="109728"/>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16121362"/>
      </p:ext>
    </p:extLst>
  </p:cSld>
  <p:clrMapOvr>
    <a:masterClrMapping/>
  </p:clrMapOvr>
  <p:transition>
    <p:fade/>
  </p:transition>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599A1-E3A7-C767-FACB-B565CE3756E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BBC5B01-B428-2615-170C-EB596C3B61C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622473-D9D1-A575-13B8-A040EBB4344A}"/>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64FBD11A-E85C-F9B9-7059-F19AA8AD4A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232A34-9AF7-77AF-0932-0E9DB52B43F2}"/>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119324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91EA4-2B2A-B96E-365B-0D11E061F07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190818B-EDCB-B085-6F01-F85C177F55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8E68CC0-D0DC-716E-2473-70E814BD836C}"/>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03F754CD-EA34-E548-C4AC-CB9BE97F72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F73C40-69F9-615E-62E3-BB164CBF7EAD}"/>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2294444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63A1A3-DEB2-EC5B-52D4-111DE1B7FA0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547F46-48E5-DA8A-AD50-44FF374C97F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1465F55-ED00-5BF3-A435-CF7907E13E4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82403F7-AA88-E76F-3EAA-45EF78D33C49}"/>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6" name="Espace réservé du pied de page 5">
            <a:extLst>
              <a:ext uri="{FF2B5EF4-FFF2-40B4-BE49-F238E27FC236}">
                <a16:creationId xmlns:a16="http://schemas.microsoft.com/office/drawing/2014/main" id="{BA0FAB23-E5DB-3A7B-6DD1-743C180142C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B364C2A-60D9-CF9B-CDE0-73777E08528D}"/>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2882088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B56825-874B-9692-D336-51432060AD4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CDBFD23-DB9B-063C-9540-8D09192B29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C71816E-A282-1B61-B43C-7C9204CA0A3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E4E32BD-0A16-E10C-5567-EA1454C050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04E16DC-6BFD-E67E-10AA-D68F590699C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F2C2815-62C2-1231-6061-24BF66168258}"/>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8" name="Espace réservé du pied de page 7">
            <a:extLst>
              <a:ext uri="{FF2B5EF4-FFF2-40B4-BE49-F238E27FC236}">
                <a16:creationId xmlns:a16="http://schemas.microsoft.com/office/drawing/2014/main" id="{AED6957A-B741-3C94-C592-90B983D8E6A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D361853-5AD4-83B3-96D2-8A68F53319C1}"/>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203137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DE3B83-A762-629B-BA84-E94CBE6C899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ABF85167-F974-BCF3-0848-9E711C2E7675}"/>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4" name="Espace réservé du pied de page 3">
            <a:extLst>
              <a:ext uri="{FF2B5EF4-FFF2-40B4-BE49-F238E27FC236}">
                <a16:creationId xmlns:a16="http://schemas.microsoft.com/office/drawing/2014/main" id="{CD8DD46D-5F68-B284-72F2-22B9FEFEAC4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D9BB6E86-2725-919A-B96F-A27875C064E3}"/>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106249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70E6887-3A55-F3D2-54EE-694F994F844A}"/>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3" name="Espace réservé du pied de page 2">
            <a:extLst>
              <a:ext uri="{FF2B5EF4-FFF2-40B4-BE49-F238E27FC236}">
                <a16:creationId xmlns:a16="http://schemas.microsoft.com/office/drawing/2014/main" id="{6D54051D-380D-8AB5-4BBE-F67CDC41F87F}"/>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6CB2762-D2E0-C93D-8A72-4DAEA98D1B6F}"/>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1670736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E933D9-D50C-424B-2346-42822471834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2985987-4BA1-3410-174D-E19640950A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48939D7-7F6E-EECF-44D9-85F01CC197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FEE82CF-F195-D0E0-9A0E-B22796A76A34}"/>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6" name="Espace réservé du pied de page 5">
            <a:extLst>
              <a:ext uri="{FF2B5EF4-FFF2-40B4-BE49-F238E27FC236}">
                <a16:creationId xmlns:a16="http://schemas.microsoft.com/office/drawing/2014/main" id="{CA58108A-611D-AD43-8B75-A0FFA9619F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91210D-7AB3-FA76-0DF6-07144FB02731}"/>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2416224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821155-0A43-BFF7-1B14-5ECBF67091A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1A090B8-2810-3D70-C1CA-5AB280F2F8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3F51076-A75C-4A25-02EE-2044E0F093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026DC06-3E01-067D-C6D2-8A8203F068CC}"/>
              </a:ext>
            </a:extLst>
          </p:cNvPr>
          <p:cNvSpPr>
            <a:spLocks noGrp="1"/>
          </p:cNvSpPr>
          <p:nvPr>
            <p:ph type="dt" sz="half" idx="10"/>
          </p:nvPr>
        </p:nvSpPr>
        <p:spPr/>
        <p:txBody>
          <a:bodyPr/>
          <a:lstStyle/>
          <a:p>
            <a:fld id="{34584ACE-FCDB-48BD-836E-23E6B28C4F62}" type="datetimeFigureOut">
              <a:rPr lang="fr-FR" smtClean="0"/>
              <a:t>19/11/2024</a:t>
            </a:fld>
            <a:endParaRPr lang="fr-FR"/>
          </a:p>
        </p:txBody>
      </p:sp>
      <p:sp>
        <p:nvSpPr>
          <p:cNvPr id="6" name="Espace réservé du pied de page 5">
            <a:extLst>
              <a:ext uri="{FF2B5EF4-FFF2-40B4-BE49-F238E27FC236}">
                <a16:creationId xmlns:a16="http://schemas.microsoft.com/office/drawing/2014/main" id="{86128B75-9B0E-6033-38D6-4DAE73F358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8523FD9-69C5-0931-DDD7-DF9695A9C95D}"/>
              </a:ext>
            </a:extLst>
          </p:cNvPr>
          <p:cNvSpPr>
            <a:spLocks noGrp="1"/>
          </p:cNvSpPr>
          <p:nvPr>
            <p:ph type="sldNum" sz="quarter" idx="12"/>
          </p:nvPr>
        </p:nvSpPr>
        <p:spPr/>
        <p:txBody>
          <a:bodyPr/>
          <a:lstStyle/>
          <a:p>
            <a:fld id="{3E64EF70-159C-4693-BFCF-1B73306CF09C}" type="slidenum">
              <a:rPr lang="fr-FR" smtClean="0"/>
              <a:t>‹N°›</a:t>
            </a:fld>
            <a:endParaRPr lang="fr-FR"/>
          </a:p>
        </p:txBody>
      </p:sp>
    </p:spTree>
    <p:extLst>
      <p:ext uri="{BB962C8B-B14F-4D97-AF65-F5344CB8AC3E}">
        <p14:creationId xmlns:p14="http://schemas.microsoft.com/office/powerpoint/2010/main" val="1621011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DAF7737-6725-B326-3FCA-155896706F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263A813-8B34-A267-D4BF-42A63E95D8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47D5A7-3FEA-8C4E-3863-6E8C8435CB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84ACE-FCDB-48BD-836E-23E6B28C4F62}" type="datetimeFigureOut">
              <a:rPr lang="fr-FR" smtClean="0"/>
              <a:t>19/11/2024</a:t>
            </a:fld>
            <a:endParaRPr lang="fr-FR"/>
          </a:p>
        </p:txBody>
      </p:sp>
      <p:sp>
        <p:nvSpPr>
          <p:cNvPr id="5" name="Espace réservé du pied de page 4">
            <a:extLst>
              <a:ext uri="{FF2B5EF4-FFF2-40B4-BE49-F238E27FC236}">
                <a16:creationId xmlns:a16="http://schemas.microsoft.com/office/drawing/2014/main" id="{60CB551E-9CAD-2624-D5D9-07A1FD078D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B5411E1-98F6-B831-8FE7-25B2102E83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64EF70-159C-4693-BFCF-1B73306CF09C}" type="slidenum">
              <a:rPr lang="fr-FR" smtClean="0"/>
              <a:t>‹N°›</a:t>
            </a:fld>
            <a:endParaRPr lang="fr-FR"/>
          </a:p>
        </p:txBody>
      </p:sp>
    </p:spTree>
    <p:extLst>
      <p:ext uri="{BB962C8B-B14F-4D97-AF65-F5344CB8AC3E}">
        <p14:creationId xmlns:p14="http://schemas.microsoft.com/office/powerpoint/2010/main" val="4294795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https://pdfs.semanticscholar.org/d9c4/18fcc3443e7332bea8da067bbf394abe7551.pdf" TargetMode="External"/><Relationship Id="rId2" Type="http://schemas.openxmlformats.org/officeDocument/2006/relationships/hyperlink" Target="https://bbs.eetop.cn/thread-625278-1-1.html"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2EAD84A-3FAF-6C44-9FA0-E5D4697E2A2E}"/>
              </a:ext>
            </a:extLst>
          </p:cNvPr>
          <p:cNvSpPr>
            <a:spLocks noGrp="1"/>
          </p:cNvSpPr>
          <p:nvPr>
            <p:ph idx="1"/>
          </p:nvPr>
        </p:nvSpPr>
        <p:spPr/>
        <p:txBody>
          <a:bodyPr/>
          <a:lstStyle/>
          <a:p>
            <a:endParaRPr lang="fr-FR" dirty="0"/>
          </a:p>
          <a:p>
            <a:endParaRPr lang="fr-FR" dirty="0"/>
          </a:p>
          <a:p>
            <a:endParaRPr lang="fr-FR" dirty="0"/>
          </a:p>
          <a:p>
            <a:pPr marL="0" indent="0" algn="ctr">
              <a:buNone/>
            </a:pPr>
            <a:r>
              <a:rPr lang="fr-FR" sz="6000" dirty="0"/>
              <a:t>Silicon </a:t>
            </a:r>
            <a:r>
              <a:rPr lang="fr-FR" sz="6000" dirty="0" err="1"/>
              <a:t>frontline</a:t>
            </a:r>
            <a:endParaRPr lang="fr-FR" sz="6000" dirty="0"/>
          </a:p>
        </p:txBody>
      </p:sp>
    </p:spTree>
    <p:extLst>
      <p:ext uri="{BB962C8B-B14F-4D97-AF65-F5344CB8AC3E}">
        <p14:creationId xmlns:p14="http://schemas.microsoft.com/office/powerpoint/2010/main" val="1877378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360E31A-8124-ADB0-E488-485848299DF7}"/>
              </a:ext>
            </a:extLst>
          </p:cNvPr>
          <p:cNvSpPr>
            <a:spLocks noGrp="1"/>
          </p:cNvSpPr>
          <p:nvPr>
            <p:ph sz="quarter" idx="11"/>
          </p:nvPr>
        </p:nvSpPr>
        <p:spPr>
          <a:xfrm>
            <a:off x="330799" y="593476"/>
            <a:ext cx="11530403" cy="341632"/>
          </a:xfrm>
        </p:spPr>
        <p:txBody>
          <a:bodyPr/>
          <a:lstStyle/>
          <a:p>
            <a:r>
              <a:rPr lang="fr-FR" dirty="0"/>
              <a:t>Process file</a:t>
            </a:r>
          </a:p>
        </p:txBody>
      </p:sp>
      <p:sp>
        <p:nvSpPr>
          <p:cNvPr id="5" name="Content Placeholder 3">
            <a:extLst>
              <a:ext uri="{FF2B5EF4-FFF2-40B4-BE49-F238E27FC236}">
                <a16:creationId xmlns:a16="http://schemas.microsoft.com/office/drawing/2014/main" id="{8957A1F5-F087-8A02-7F5E-43609EBF919D}"/>
              </a:ext>
            </a:extLst>
          </p:cNvPr>
          <p:cNvSpPr>
            <a:spLocks noGrp="1"/>
          </p:cNvSpPr>
          <p:nvPr>
            <p:ph sz="quarter" idx="12"/>
          </p:nvPr>
        </p:nvSpPr>
        <p:spPr>
          <a:xfrm>
            <a:off x="328613" y="1160463"/>
            <a:ext cx="11534775" cy="5427662"/>
          </a:xfrm>
        </p:spPr>
        <p:txBody>
          <a:bodyPr/>
          <a:lstStyle/>
          <a:p>
            <a:pPr marL="0" indent="0">
              <a:buNone/>
            </a:pPr>
            <a:endParaRPr lang="en-US" sz="1200" dirty="0">
              <a:latin typeface="Calibri" panose="020F0502020204030204" pitchFamily="34" charset="0"/>
              <a:cs typeface="Calibri" panose="020F0502020204030204" pitchFamily="34" charset="0"/>
            </a:endParaRP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=diff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a:t>
            </a:r>
            <a:r>
              <a:rPr lang="en-US" sz="1200" dirty="0" err="1">
                <a:latin typeface="Calibri" panose="020F0502020204030204" pitchFamily="34" charset="0"/>
                <a:cs typeface="Calibri" panose="020F0502020204030204" pitchFamily="34" charset="0"/>
              </a:rPr>
              <a:t>sd</a:t>
            </a:r>
            <a:r>
              <a:rPr lang="en-US" sz="1200" dirty="0">
                <a:latin typeface="Calibri" panose="020F0502020204030204" pitchFamily="34" charset="0"/>
                <a:cs typeface="Calibri" panose="020F0502020204030204" pitchFamily="34" charset="0"/>
              </a:rPr>
              <a:t>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=15;</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=poly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=poly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=6.5    TC1=0.0037;</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=metal1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=met1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=0.078  TC1=0.0036;</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=metal2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=met2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=0.078  TC1=0.0036;</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=metal3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=met3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=0.078  TC1=0.0036;</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=metal4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=met4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=0.078  TC1=0.0036;</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=metal5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=met5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=0.078  TC1=0.0036;</a:t>
            </a:r>
          </a:p>
          <a:p>
            <a:pPr marL="0" indent="0">
              <a:buNone/>
            </a:pPr>
            <a:r>
              <a:rPr lang="en-US" sz="1200" dirty="0" err="1">
                <a:latin typeface="Calibri" panose="020F0502020204030204" pitchFamily="34" charset="0"/>
                <a:cs typeface="Calibri" panose="020F0502020204030204" pitchFamily="34" charset="0"/>
              </a:rPr>
              <a:t>pro_layer</a:t>
            </a:r>
            <a:r>
              <a:rPr lang="en-US" sz="1200" dirty="0">
                <a:latin typeface="Calibri" panose="020F0502020204030204" pitchFamily="34" charset="0"/>
                <a:cs typeface="Calibri" panose="020F0502020204030204" pitchFamily="34" charset="0"/>
              </a:rPr>
              <a:t>=metal6    </a:t>
            </a:r>
            <a:r>
              <a:rPr lang="en-US" sz="1200" dirty="0" err="1">
                <a:latin typeface="Calibri" panose="020F0502020204030204" pitchFamily="34" charset="0"/>
                <a:cs typeface="Calibri" panose="020F0502020204030204" pitchFamily="34" charset="0"/>
              </a:rPr>
              <a:t>ext_layer</a:t>
            </a:r>
            <a:r>
              <a:rPr lang="en-US" sz="1200" dirty="0">
                <a:latin typeface="Calibri" panose="020F0502020204030204" pitchFamily="34" charset="0"/>
                <a:cs typeface="Calibri" panose="020F0502020204030204" pitchFamily="34" charset="0"/>
              </a:rPr>
              <a:t>=met6   </a:t>
            </a:r>
            <a:r>
              <a:rPr lang="en-US" sz="1200" dirty="0" err="1">
                <a:latin typeface="Calibri" panose="020F0502020204030204" pitchFamily="34" charset="0"/>
                <a:cs typeface="Calibri" panose="020F0502020204030204" pitchFamily="34" charset="0"/>
              </a:rPr>
              <a:t>sheet_res</a:t>
            </a:r>
            <a:r>
              <a:rPr lang="en-US" sz="1200" dirty="0">
                <a:latin typeface="Calibri" panose="020F0502020204030204" pitchFamily="34" charset="0"/>
                <a:cs typeface="Calibri" panose="020F0502020204030204" pitchFamily="34" charset="0"/>
              </a:rPr>
              <a:t>=0.010  TC1=0.0036;</a:t>
            </a:r>
          </a:p>
          <a:p>
            <a:pPr marL="0" indent="0">
              <a:buNone/>
            </a:pPr>
            <a:endParaRPr lang="en-US" sz="1200" dirty="0">
              <a:latin typeface="Calibri" panose="020F0502020204030204" pitchFamily="34" charset="0"/>
              <a:cs typeface="Calibri" panose="020F0502020204030204" pitchFamily="34" charset="0"/>
            </a:endParaRP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a:t>
            </a:r>
            <a:r>
              <a:rPr lang="en-US" sz="1200" dirty="0" err="1">
                <a:latin typeface="Calibri" panose="020F0502020204030204" pitchFamily="34" charset="0"/>
                <a:cs typeface="Calibri" panose="020F0502020204030204" pitchFamily="34" charset="0"/>
              </a:rPr>
              <a:t>diff_cont</a:t>
            </a:r>
            <a:r>
              <a:rPr lang="en-US" sz="1200" dirty="0">
                <a:latin typeface="Calibri" panose="020F0502020204030204" pitchFamily="34" charset="0"/>
                <a:cs typeface="Calibri" panose="020F0502020204030204" pitchFamily="34" charset="0"/>
              </a:rPr>
              <a:t>  res=15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=0.0484;</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a:t>
            </a:r>
            <a:r>
              <a:rPr lang="en-US" sz="1200" dirty="0" err="1">
                <a:latin typeface="Calibri" panose="020F0502020204030204" pitchFamily="34" charset="0"/>
                <a:cs typeface="Calibri" panose="020F0502020204030204" pitchFamily="34" charset="0"/>
              </a:rPr>
              <a:t>poly_cont</a:t>
            </a:r>
            <a:r>
              <a:rPr lang="en-US" sz="1200" dirty="0">
                <a:latin typeface="Calibri" panose="020F0502020204030204" pitchFamily="34" charset="0"/>
                <a:cs typeface="Calibri" panose="020F0502020204030204" pitchFamily="34" charset="0"/>
              </a:rPr>
              <a:t>  res=9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=0.0484;</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=via1       res=5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=0.0676;</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=via2       res=5.4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=0.0676;</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=via3       res=5.4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=0.0676;</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=via4       res=5.4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=0.0676;</a:t>
            </a:r>
          </a:p>
          <a:p>
            <a:pPr marL="0" indent="0">
              <a:buNone/>
            </a:pPr>
            <a:r>
              <a:rPr lang="en-US" sz="1200" dirty="0" err="1">
                <a:latin typeface="Calibri" panose="020F0502020204030204" pitchFamily="34" charset="0"/>
                <a:cs typeface="Calibri" panose="020F0502020204030204" pitchFamily="34" charset="0"/>
              </a:rPr>
              <a:t>ext_cont</a:t>
            </a:r>
            <a:r>
              <a:rPr lang="en-US" sz="1200" dirty="0">
                <a:latin typeface="Calibri" panose="020F0502020204030204" pitchFamily="34" charset="0"/>
                <a:cs typeface="Calibri" panose="020F0502020204030204" pitchFamily="34" charset="0"/>
              </a:rPr>
              <a:t>=via5       res=2.6 </a:t>
            </a:r>
            <a:r>
              <a:rPr lang="en-US" sz="1200" dirty="0" err="1">
                <a:latin typeface="Calibri" panose="020F0502020204030204" pitchFamily="34" charset="0"/>
                <a:cs typeface="Calibri" panose="020F0502020204030204" pitchFamily="34" charset="0"/>
              </a:rPr>
              <a:t>unit_area</a:t>
            </a:r>
            <a:r>
              <a:rPr lang="en-US" sz="1200" dirty="0">
                <a:latin typeface="Calibri" panose="020F0502020204030204" pitchFamily="34" charset="0"/>
                <a:cs typeface="Calibri" panose="020F0502020204030204" pitchFamily="34" charset="0"/>
              </a:rPr>
              <a:t>=0.1296;</a:t>
            </a:r>
          </a:p>
          <a:p>
            <a:endParaRPr lang="en-US" dirty="0"/>
          </a:p>
        </p:txBody>
      </p:sp>
    </p:spTree>
    <p:extLst>
      <p:ext uri="{BB962C8B-B14F-4D97-AF65-F5344CB8AC3E}">
        <p14:creationId xmlns:p14="http://schemas.microsoft.com/office/powerpoint/2010/main" val="240925644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562708E-55ED-AA10-8975-62358177C5A4}"/>
              </a:ext>
            </a:extLst>
          </p:cNvPr>
          <p:cNvSpPr>
            <a:spLocks noGrp="1"/>
          </p:cNvSpPr>
          <p:nvPr>
            <p:ph sz="quarter" idx="11"/>
          </p:nvPr>
        </p:nvSpPr>
        <p:spPr>
          <a:xfrm>
            <a:off x="330799" y="593476"/>
            <a:ext cx="11530403" cy="341632"/>
          </a:xfrm>
        </p:spPr>
        <p:txBody>
          <a:bodyPr/>
          <a:lstStyle/>
          <a:p>
            <a:r>
              <a:rPr lang="fr-FR" dirty="0"/>
              <a:t>Layer mapping</a:t>
            </a:r>
          </a:p>
        </p:txBody>
      </p:sp>
      <p:sp>
        <p:nvSpPr>
          <p:cNvPr id="5" name="Content Placeholder 3">
            <a:extLst>
              <a:ext uri="{FF2B5EF4-FFF2-40B4-BE49-F238E27FC236}">
                <a16:creationId xmlns:a16="http://schemas.microsoft.com/office/drawing/2014/main" id="{B5AA4CEB-399A-92C0-A84C-E9D9C2D11A4A}"/>
              </a:ext>
            </a:extLst>
          </p:cNvPr>
          <p:cNvSpPr>
            <a:spLocks noGrp="1"/>
          </p:cNvSpPr>
          <p:nvPr>
            <p:ph sz="quarter" idx="12"/>
          </p:nvPr>
        </p:nvSpPr>
        <p:spPr>
          <a:xfrm>
            <a:off x="328613" y="1160463"/>
            <a:ext cx="11534775" cy="5427662"/>
          </a:xfrm>
        </p:spPr>
        <p:txBody>
          <a:bodyPr/>
          <a:lstStyle/>
          <a:p>
            <a:pPr marL="0" indent="0">
              <a:buNone/>
            </a:pPr>
            <a:r>
              <a:rPr lang="en-US" sz="1200" dirty="0">
                <a:latin typeface="Calibri" panose="020F0502020204030204" pitchFamily="34" charset="0"/>
                <a:cs typeface="Calibri" panose="020F0502020204030204" pitchFamily="34" charset="0"/>
              </a:rPr>
              <a:t>LAYER   aa    102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a:t>
            </a:r>
            <a:r>
              <a:rPr lang="en-US" sz="1200" dirty="0" err="1">
                <a:latin typeface="Calibri" panose="020F0502020204030204" pitchFamily="34" charset="0"/>
                <a:cs typeface="Calibri" panose="020F0502020204030204" pitchFamily="34" charset="0"/>
              </a:rPr>
              <a:t>cont</a:t>
            </a:r>
            <a:r>
              <a:rPr lang="en-US" sz="1200" dirty="0">
                <a:latin typeface="Calibri" panose="020F0502020204030204" pitchFamily="34" charset="0"/>
                <a:cs typeface="Calibri" panose="020F0502020204030204" pitchFamily="34" charset="0"/>
              </a:rPr>
              <a:t>  5</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met1  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met2  18</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met3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met4  48</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met5  56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met6  79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poly  4</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via1   17</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via2   19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via3   47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via4   55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LAYER   via5   60</a:t>
            </a:r>
          </a:p>
          <a:p>
            <a:pPr marL="0" indent="0">
              <a:buNone/>
            </a:pPr>
            <a:r>
              <a:rPr lang="en-US" sz="1200" dirty="0">
                <a:latin typeface="Calibri" panose="020F0502020204030204" pitchFamily="34" charset="0"/>
                <a:cs typeface="Calibri" panose="020F0502020204030204" pitchFamily="34" charset="0"/>
              </a:rPr>
              <a:t>bulk      = extent</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gate_poly</a:t>
            </a:r>
            <a:r>
              <a:rPr lang="en-US" sz="1200" dirty="0">
                <a:latin typeface="Calibri" panose="020F0502020204030204" pitchFamily="34" charset="0"/>
                <a:cs typeface="Calibri" panose="020F0502020204030204" pitchFamily="34" charset="0"/>
              </a:rPr>
              <a:t> = poly and aa</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sd</a:t>
            </a:r>
            <a:r>
              <a:rPr lang="en-US" sz="1200" dirty="0">
                <a:latin typeface="Calibri" panose="020F0502020204030204" pitchFamily="34" charset="0"/>
                <a:cs typeface="Calibri" panose="020F0502020204030204" pitchFamily="34" charset="0"/>
              </a:rPr>
              <a:t>        = aa not poly</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poly_cont</a:t>
            </a:r>
            <a:r>
              <a:rPr lang="en-US" sz="1200" dirty="0">
                <a:latin typeface="Calibri" panose="020F0502020204030204" pitchFamily="34" charset="0"/>
                <a:cs typeface="Calibri" panose="020F0502020204030204" pitchFamily="34" charset="0"/>
              </a:rPr>
              <a:t> = poly and </a:t>
            </a:r>
            <a:r>
              <a:rPr lang="en-US" sz="1200" dirty="0" err="1">
                <a:latin typeface="Calibri" panose="020F0502020204030204" pitchFamily="34" charset="0"/>
                <a:cs typeface="Calibri" panose="020F0502020204030204" pitchFamily="34" charset="0"/>
              </a:rPr>
              <a:t>cont</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diff_cont</a:t>
            </a:r>
            <a:r>
              <a:rPr lang="en-US" sz="1200" dirty="0">
                <a:latin typeface="Calibri" panose="020F0502020204030204" pitchFamily="34" charset="0"/>
                <a:cs typeface="Calibri" panose="020F0502020204030204" pitchFamily="34" charset="0"/>
              </a:rPr>
              <a:t> = aa and </a:t>
            </a:r>
            <a:r>
              <a:rPr lang="en-US" sz="1200" dirty="0" err="1">
                <a:latin typeface="Calibri" panose="020F0502020204030204" pitchFamily="34" charset="0"/>
                <a:cs typeface="Calibri" panose="020F0502020204030204" pitchFamily="34" charset="0"/>
              </a:rPr>
              <a:t>cont</a:t>
            </a:r>
            <a:endParaRPr lang="en-US" sz="1200" dirty="0">
              <a:latin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cs typeface="Calibri" panose="020F0502020204030204" pitchFamily="34" charset="0"/>
              </a:rPr>
              <a:t>connect     met6 met5 by via5</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met5 met4 by via4</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met4 met3 by via3</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met3 met2 by via2</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met2 met1 by via1</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met1 </a:t>
            </a:r>
            <a:r>
              <a:rPr lang="en-US" sz="1200" dirty="0" err="1">
                <a:latin typeface="Calibri" panose="020F0502020204030204" pitchFamily="34" charset="0"/>
                <a:cs typeface="Calibri" panose="020F0502020204030204" pitchFamily="34" charset="0"/>
              </a:rPr>
              <a:t>sd</a:t>
            </a:r>
            <a:r>
              <a:rPr lang="en-US" sz="1200" dirty="0">
                <a:latin typeface="Calibri" panose="020F0502020204030204" pitchFamily="34" charset="0"/>
                <a:cs typeface="Calibri" panose="020F0502020204030204" pitchFamily="34" charset="0"/>
              </a:rPr>
              <a:t>   by </a:t>
            </a:r>
            <a:r>
              <a:rPr lang="en-US" sz="1200" dirty="0" err="1">
                <a:latin typeface="Calibri" panose="020F0502020204030204" pitchFamily="34" charset="0"/>
                <a:cs typeface="Calibri" panose="020F0502020204030204" pitchFamily="34" charset="0"/>
              </a:rPr>
              <a:t>diff_cont</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met1 poly by </a:t>
            </a:r>
            <a:r>
              <a:rPr lang="en-US" sz="1200" dirty="0" err="1">
                <a:latin typeface="Calibri" panose="020F0502020204030204" pitchFamily="34" charset="0"/>
                <a:cs typeface="Calibri" panose="020F0502020204030204" pitchFamily="34" charset="0"/>
              </a:rPr>
              <a:t>poly_cont</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connect     bulk </a:t>
            </a:r>
            <a:r>
              <a:rPr lang="en-US" sz="1200" dirty="0" err="1">
                <a:latin typeface="Calibri" panose="020F0502020204030204" pitchFamily="34" charset="0"/>
                <a:cs typeface="Calibri" panose="020F0502020204030204" pitchFamily="34" charset="0"/>
              </a:rPr>
              <a:t>bulk</a:t>
            </a:r>
            <a:endParaRPr lang="en-US" sz="1200" dirty="0">
              <a:latin typeface="Calibri" panose="020F0502020204030204" pitchFamily="34" charset="0"/>
              <a:cs typeface="Calibri" panose="020F0502020204030204" pitchFamily="34" charset="0"/>
            </a:endParaRPr>
          </a:p>
          <a:p>
            <a:pPr marL="0" indent="0">
              <a:buNone/>
            </a:pPr>
            <a:r>
              <a:rPr lang="en-US" sz="1200" dirty="0">
                <a:latin typeface="Calibri" panose="020F0502020204030204" pitchFamily="34" charset="0"/>
                <a:cs typeface="Calibri" panose="020F0502020204030204" pitchFamily="34" charset="0"/>
              </a:rPr>
              <a:t>DEVICE MN(</a:t>
            </a:r>
            <a:r>
              <a:rPr lang="en-US" sz="1200" dirty="0" err="1">
                <a:latin typeface="Calibri" panose="020F0502020204030204" pitchFamily="34" charset="0"/>
                <a:cs typeface="Calibri" panose="020F0502020204030204" pitchFamily="34" charset="0"/>
              </a:rPr>
              <a:t>nmos</a:t>
            </a:r>
            <a:r>
              <a:rPr lang="en-US" sz="1200" dirty="0">
                <a:latin typeface="Calibri" panose="020F0502020204030204" pitchFamily="34" charset="0"/>
                <a:cs typeface="Calibri" panose="020F0502020204030204" pitchFamily="34" charset="0"/>
              </a:rPr>
              <a:t>) </a:t>
            </a:r>
            <a:r>
              <a:rPr lang="en-US" sz="1200" dirty="0" err="1">
                <a:latin typeface="Calibri" panose="020F0502020204030204" pitchFamily="34" charset="0"/>
                <a:cs typeface="Calibri" panose="020F0502020204030204" pitchFamily="34" charset="0"/>
              </a:rPr>
              <a:t>gate_poly</a:t>
            </a:r>
            <a:r>
              <a:rPr lang="en-US" sz="1200" dirty="0">
                <a:latin typeface="Calibri" panose="020F0502020204030204" pitchFamily="34" charset="0"/>
                <a:cs typeface="Calibri" panose="020F0502020204030204" pitchFamily="34" charset="0"/>
              </a:rPr>
              <a:t> poly(g) </a:t>
            </a:r>
            <a:r>
              <a:rPr lang="en-US" sz="1200" dirty="0" err="1">
                <a:latin typeface="Calibri" panose="020F0502020204030204" pitchFamily="34" charset="0"/>
                <a:cs typeface="Calibri" panose="020F0502020204030204" pitchFamily="34" charset="0"/>
              </a:rPr>
              <a:t>sd</a:t>
            </a:r>
            <a:r>
              <a:rPr lang="en-US" sz="1200" dirty="0">
                <a:latin typeface="Calibri" panose="020F0502020204030204" pitchFamily="34" charset="0"/>
                <a:cs typeface="Calibri" panose="020F0502020204030204" pitchFamily="34" charset="0"/>
              </a:rPr>
              <a:t>(s) </a:t>
            </a:r>
            <a:r>
              <a:rPr lang="en-US" sz="1200" dirty="0" err="1">
                <a:latin typeface="Calibri" panose="020F0502020204030204" pitchFamily="34" charset="0"/>
                <a:cs typeface="Calibri" panose="020F0502020204030204" pitchFamily="34" charset="0"/>
              </a:rPr>
              <a:t>sd</a:t>
            </a:r>
            <a:r>
              <a:rPr lang="en-US" sz="1200" dirty="0">
                <a:latin typeface="Calibri" panose="020F0502020204030204" pitchFamily="34" charset="0"/>
                <a:cs typeface="Calibri" panose="020F0502020204030204" pitchFamily="34" charset="0"/>
              </a:rPr>
              <a:t>(d) bulk(b) []</a:t>
            </a:r>
          </a:p>
          <a:p>
            <a:pPr marL="0" indent="0">
              <a:buNone/>
            </a:pPr>
            <a:endParaRPr lang="en-US" dirty="0"/>
          </a:p>
        </p:txBody>
      </p:sp>
    </p:spTree>
    <p:extLst>
      <p:ext uri="{BB962C8B-B14F-4D97-AF65-F5344CB8AC3E}">
        <p14:creationId xmlns:p14="http://schemas.microsoft.com/office/powerpoint/2010/main" val="2815619514"/>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6FC6A46-A2A4-440B-B0BA-89064B468DE7}"/>
              </a:ext>
            </a:extLst>
          </p:cNvPr>
          <p:cNvSpPr/>
          <p:nvPr/>
        </p:nvSpPr>
        <p:spPr>
          <a:xfrm>
            <a:off x="1936004" y="2533476"/>
            <a:ext cx="8360200" cy="1786854"/>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a:latin typeface="Calibri" panose="020F0502020204030204" pitchFamily="34" charset="0"/>
              <a:cs typeface="Calibri" panose="020F0502020204030204" pitchFamily="34" charset="0"/>
            </a:endParaRPr>
          </a:p>
          <a:p>
            <a:endParaRPr lang="fr-FR" sz="1200" b="1">
              <a:solidFill>
                <a:schemeClr val="tx1"/>
              </a:solidFill>
              <a:latin typeface="Calibri" panose="020F0502020204030204" pitchFamily="34" charset="0"/>
              <a:cs typeface="Calibri" panose="020F0502020204030204" pitchFamily="34" charset="0"/>
            </a:endParaRPr>
          </a:p>
          <a:p>
            <a:endParaRPr lang="fr-FR" sz="1200" b="1">
              <a:solidFill>
                <a:schemeClr val="tx1"/>
              </a:solidFill>
              <a:latin typeface="Calibri" panose="020F0502020204030204" pitchFamily="34" charset="0"/>
              <a:cs typeface="Calibri" panose="020F0502020204030204" pitchFamily="34" charset="0"/>
            </a:endParaRPr>
          </a:p>
          <a:p>
            <a:endParaRPr lang="fr-FR" sz="1200" b="1">
              <a:solidFill>
                <a:schemeClr val="tx1"/>
              </a:solidFill>
              <a:latin typeface="Calibri" panose="020F0502020204030204" pitchFamily="34" charset="0"/>
              <a:cs typeface="Calibri" panose="020F0502020204030204" pitchFamily="34" charset="0"/>
            </a:endParaRPr>
          </a:p>
          <a:p>
            <a:r>
              <a:rPr lang="fr-FR" sz="1200" b="1">
                <a:solidFill>
                  <a:schemeClr val="tx1"/>
                </a:solidFill>
                <a:latin typeface="Calibri" panose="020F0502020204030204" pitchFamily="34" charset="0"/>
                <a:cs typeface="Calibri" panose="020F0502020204030204" pitchFamily="34" charset="0"/>
              </a:rPr>
              <a:t>r3d_mesh_for_device</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specifies</a:t>
            </a:r>
            <a:r>
              <a:rPr lang="fr-FR" sz="1200">
                <a:solidFill>
                  <a:schemeClr val="tx1"/>
                </a:solidFill>
                <a:latin typeface="Calibri" panose="020F0502020204030204" pitchFamily="34" charset="0"/>
                <a:cs typeface="Calibri" panose="020F0502020204030204" pitchFamily="34" charset="0"/>
              </a:rPr>
              <a:t> the </a:t>
            </a:r>
            <a:r>
              <a:rPr lang="fr-FR" sz="1200" err="1">
                <a:solidFill>
                  <a:schemeClr val="tx1"/>
                </a:solidFill>
                <a:latin typeface="Calibri" panose="020F0502020204030204" pitchFamily="34" charset="0"/>
                <a:cs typeface="Calibri" panose="020F0502020204030204" pitchFamily="34" charset="0"/>
              </a:rPr>
              <a:t>discretization</a:t>
            </a:r>
            <a:r>
              <a:rPr lang="fr-FR" sz="1200">
                <a:solidFill>
                  <a:schemeClr val="tx1"/>
                </a:solidFill>
                <a:latin typeface="Calibri" panose="020F0502020204030204" pitchFamily="34" charset="0"/>
                <a:cs typeface="Calibri" panose="020F0502020204030204" pitchFamily="34" charset="0"/>
              </a:rPr>
              <a:t> ( </a:t>
            </a:r>
            <a:r>
              <a:rPr lang="fr-FR" sz="1200" err="1">
                <a:solidFill>
                  <a:schemeClr val="tx1"/>
                </a:solidFill>
                <a:latin typeface="Calibri" panose="020F0502020204030204" pitchFamily="34" charset="0"/>
                <a:cs typeface="Calibri" panose="020F0502020204030204" pitchFamily="34" charset="0"/>
              </a:rPr>
              <a:t>fracturing</a:t>
            </a:r>
            <a:r>
              <a:rPr lang="fr-FR" sz="1200">
                <a:solidFill>
                  <a:schemeClr val="tx1"/>
                </a:solidFill>
                <a:latin typeface="Calibri" panose="020F0502020204030204" pitchFamily="34" charset="0"/>
                <a:cs typeface="Calibri" panose="020F0502020204030204" pitchFamily="34" charset="0"/>
              </a:rPr>
              <a:t>) of transistor </a:t>
            </a:r>
            <a:r>
              <a:rPr lang="fr-FR" sz="1200" err="1">
                <a:solidFill>
                  <a:schemeClr val="tx1"/>
                </a:solidFill>
                <a:latin typeface="Calibri" panose="020F0502020204030204" pitchFamily="34" charset="0"/>
                <a:cs typeface="Calibri" panose="020F0502020204030204" pitchFamily="34" charset="0"/>
              </a:rPr>
              <a:t>along</a:t>
            </a:r>
            <a:r>
              <a:rPr lang="fr-FR" sz="1200">
                <a:solidFill>
                  <a:schemeClr val="tx1"/>
                </a:solidFill>
                <a:latin typeface="Calibri" panose="020F0502020204030204" pitchFamily="34" charset="0"/>
                <a:cs typeface="Calibri" panose="020F0502020204030204" pitchFamily="34" charset="0"/>
              </a:rPr>
              <a:t> the </a:t>
            </a:r>
            <a:r>
              <a:rPr lang="fr-FR" sz="1200" err="1">
                <a:solidFill>
                  <a:schemeClr val="tx1"/>
                </a:solidFill>
                <a:latin typeface="Calibri" panose="020F0502020204030204" pitchFamily="34" charset="0"/>
                <a:cs typeface="Calibri" panose="020F0502020204030204" pitchFamily="34" charset="0"/>
              </a:rPr>
              <a:t>channel</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width</a:t>
            </a:r>
            <a:endParaRPr lang="fr-FR" sz="1200">
              <a:solidFill>
                <a:schemeClr val="tx1"/>
              </a:solidFill>
              <a:latin typeface="Calibri" panose="020F0502020204030204" pitchFamily="34" charset="0"/>
              <a:cs typeface="Calibri" panose="020F0502020204030204" pitchFamily="34" charset="0"/>
            </a:endParaRP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r3d_mesh_for_device 50  : Each individual device channel is divided into 50 elements.</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r3d_mesh_for_device count=50 : Each individual device channel is divided into 50 elements.</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r3d_mesh_for_device size=10.0 Each individual device channel is divided into channel widths of 10.0 </a:t>
            </a:r>
            <a:r>
              <a:rPr lang="en-US" sz="1200" err="1">
                <a:solidFill>
                  <a:schemeClr val="tx1"/>
                </a:solidFill>
                <a:latin typeface="Calibri" panose="020F0502020204030204" pitchFamily="34" charset="0"/>
                <a:cs typeface="Calibri" panose="020F0502020204030204" pitchFamily="34" charset="0"/>
              </a:rPr>
              <a:t>μm</a:t>
            </a:r>
            <a:r>
              <a:rPr lang="en-US" sz="1200">
                <a:solidFill>
                  <a:schemeClr val="tx1"/>
                </a:solidFill>
                <a:latin typeface="Calibri" panose="020F0502020204030204" pitchFamily="34" charset="0"/>
                <a:cs typeface="Calibri" panose="020F0502020204030204" pitchFamily="34" charset="0"/>
              </a:rPr>
              <a:t>.</a:t>
            </a:r>
            <a:endParaRPr lang="fr-FR" sz="1200">
              <a:solidFill>
                <a:schemeClr val="tx1"/>
              </a:solidFill>
              <a:latin typeface="Calibri" panose="020F0502020204030204" pitchFamily="34" charset="0"/>
              <a:cs typeface="Calibri" panose="020F0502020204030204" pitchFamily="34" charset="0"/>
            </a:endParaRPr>
          </a:p>
          <a:p>
            <a:endParaRPr lang="fr-FR" sz="1200">
              <a:latin typeface="Calibri" panose="020F0502020204030204" pitchFamily="34" charset="0"/>
              <a:cs typeface="Calibri" panose="020F0502020204030204" pitchFamily="34" charset="0"/>
            </a:endParaRPr>
          </a:p>
          <a:p>
            <a:endParaRPr lang="fr-FR" sz="1200">
              <a:latin typeface="Calibri" panose="020F0502020204030204" pitchFamily="34" charset="0"/>
              <a:cs typeface="Calibri" panose="020F0502020204030204" pitchFamily="34" charset="0"/>
            </a:endParaRPr>
          </a:p>
          <a:p>
            <a:endParaRPr lang="fr-FR" sz="1200">
              <a:latin typeface="Calibri" panose="020F0502020204030204" pitchFamily="34" charset="0"/>
              <a:cs typeface="Calibri" panose="020F0502020204030204" pitchFamily="34" charset="0"/>
            </a:endParaRPr>
          </a:p>
          <a:p>
            <a:endParaRPr lang="en-US">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C0640F80-28D3-4B18-AB0F-FAEE5229A395}"/>
              </a:ext>
            </a:extLst>
          </p:cNvPr>
          <p:cNvSpPr/>
          <p:nvPr/>
        </p:nvSpPr>
        <p:spPr>
          <a:xfrm>
            <a:off x="1936005" y="4555223"/>
            <a:ext cx="8360201" cy="110734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a:latin typeface="Calibri" panose="020F0502020204030204" pitchFamily="34" charset="0"/>
              <a:cs typeface="Calibri" panose="020F0502020204030204" pitchFamily="34" charset="0"/>
            </a:endParaRPr>
          </a:p>
          <a:p>
            <a:endParaRPr lang="en-US" sz="1200" b="1">
              <a:solidFill>
                <a:schemeClr val="tx1"/>
              </a:solidFill>
              <a:latin typeface="Calibri" panose="020F0502020204030204" pitchFamily="34" charset="0"/>
              <a:cs typeface="Calibri" panose="020F0502020204030204" pitchFamily="34" charset="0"/>
            </a:endParaRPr>
          </a:p>
          <a:p>
            <a:endParaRPr lang="en-US" sz="1200" b="1">
              <a:solidFill>
                <a:schemeClr val="tx1"/>
              </a:solidFill>
              <a:latin typeface="Calibri" panose="020F0502020204030204" pitchFamily="34" charset="0"/>
              <a:cs typeface="Calibri" panose="020F0502020204030204" pitchFamily="34" charset="0"/>
            </a:endParaRPr>
          </a:p>
          <a:p>
            <a:endParaRPr lang="en-US" sz="1200" b="1">
              <a:solidFill>
                <a:schemeClr val="tx1"/>
              </a:solidFill>
              <a:latin typeface="Calibri" panose="020F0502020204030204" pitchFamily="34" charset="0"/>
              <a:cs typeface="Calibri" panose="020F0502020204030204" pitchFamily="34" charset="0"/>
            </a:endParaRPr>
          </a:p>
          <a:p>
            <a:endParaRPr lang="en-US" sz="1200" b="1">
              <a:solidFill>
                <a:schemeClr val="tx1"/>
              </a:solidFill>
              <a:latin typeface="Calibri" panose="020F0502020204030204" pitchFamily="34" charset="0"/>
              <a:cs typeface="Calibri" panose="020F0502020204030204" pitchFamily="34" charset="0"/>
            </a:endParaRPr>
          </a:p>
          <a:p>
            <a:endParaRPr lang="en-US" sz="1200" b="1">
              <a:solidFill>
                <a:schemeClr val="tx1"/>
              </a:solidFill>
              <a:latin typeface="Calibri" panose="020F0502020204030204" pitchFamily="34" charset="0"/>
              <a:cs typeface="Calibri" panose="020F0502020204030204" pitchFamily="34" charset="0"/>
            </a:endParaRPr>
          </a:p>
          <a:p>
            <a:r>
              <a:rPr lang="en-US" sz="1200" b="1">
                <a:solidFill>
                  <a:schemeClr val="tx1"/>
                </a:solidFill>
                <a:latin typeface="Calibri" panose="020F0502020204030204" pitchFamily="34" charset="0"/>
                <a:cs typeface="Calibri" panose="020F0502020204030204" pitchFamily="34" charset="0"/>
              </a:rPr>
              <a:t>r3d_mesh_for_top_contacts</a:t>
            </a:r>
            <a:r>
              <a:rPr lang="en-US" sz="1200">
                <a:solidFill>
                  <a:schemeClr val="tx1"/>
                </a:solidFill>
                <a:latin typeface="Calibri" panose="020F0502020204030204" pitchFamily="34" charset="0"/>
                <a:cs typeface="Calibri" panose="020F0502020204030204" pitchFamily="34" charset="0"/>
              </a:rPr>
              <a:t> : Discretization of the area on and around top contact</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Using this command will ensure that large metal plates are meshed sufficiently where top contacts are placed on them.</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r3d_mesh_for_top_contacts 20   -&gt;  A mesh of 20 equidistant spacings in both x and y directions are placed across each top contact.</a:t>
            </a:r>
          </a:p>
          <a:p>
            <a:endParaRPr lang="en-US" sz="1200">
              <a:solidFill>
                <a:schemeClr val="tx1"/>
              </a:solidFill>
              <a:latin typeface="Calibri" panose="020F0502020204030204" pitchFamily="34" charset="0"/>
              <a:cs typeface="Calibri" panose="020F0502020204030204" pitchFamily="34" charset="0"/>
            </a:endParaRPr>
          </a:p>
          <a:p>
            <a:endParaRPr lang="en-US" sz="1200">
              <a:solidFill>
                <a:schemeClr val="tx1"/>
              </a:solidFill>
              <a:latin typeface="Calibri" panose="020F0502020204030204" pitchFamily="34" charset="0"/>
              <a:cs typeface="Calibri" panose="020F0502020204030204" pitchFamily="34" charset="0"/>
            </a:endParaRPr>
          </a:p>
          <a:p>
            <a:endParaRPr lang="en-US" sz="1200">
              <a:latin typeface="Calibri" panose="020F0502020204030204" pitchFamily="34" charset="0"/>
              <a:cs typeface="Calibri" panose="020F0502020204030204" pitchFamily="34" charset="0"/>
            </a:endParaRPr>
          </a:p>
          <a:p>
            <a:endParaRPr lang="en-US" sz="1200">
              <a:latin typeface="Calibri" panose="020F0502020204030204" pitchFamily="34" charset="0"/>
              <a:cs typeface="Calibri" panose="020F0502020204030204" pitchFamily="34" charset="0"/>
            </a:endParaRPr>
          </a:p>
          <a:p>
            <a:endParaRPr lang="en-US" sz="1200">
              <a:latin typeface="Calibri" panose="020F0502020204030204" pitchFamily="34" charset="0"/>
              <a:cs typeface="Calibri" panose="020F0502020204030204" pitchFamily="34" charset="0"/>
            </a:endParaRPr>
          </a:p>
          <a:p>
            <a:endParaRPr lang="en-US">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E6715C46-5B14-4A51-9D72-45CA07797CD1}"/>
              </a:ext>
            </a:extLst>
          </p:cNvPr>
          <p:cNvSpPr/>
          <p:nvPr/>
        </p:nvSpPr>
        <p:spPr>
          <a:xfrm>
            <a:off x="1937402" y="647088"/>
            <a:ext cx="8360200" cy="15240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tx1"/>
                </a:solidFill>
                <a:latin typeface="Calibri" panose="020F0502020204030204" pitchFamily="34" charset="0"/>
                <a:cs typeface="Calibri" panose="020F0502020204030204" pitchFamily="34" charset="0"/>
              </a:rPr>
              <a:t>r3d_start_layer &amp; r3d_stop_layer </a:t>
            </a:r>
            <a:r>
              <a:rPr lang="fr-FR" sz="1200" dirty="0">
                <a:solidFill>
                  <a:schemeClr val="tx1"/>
                </a:solidFill>
                <a:latin typeface="Calibri" panose="020F0502020204030204" pitchFamily="34" charset="0"/>
                <a:cs typeface="Calibri" panose="020F0502020204030204" pitchFamily="34" charset="0"/>
              </a:rPr>
              <a:t>: </a:t>
            </a:r>
            <a:r>
              <a:rPr lang="fr-FR" sz="1200" dirty="0" err="1">
                <a:solidFill>
                  <a:schemeClr val="tx1"/>
                </a:solidFill>
                <a:latin typeface="Calibri" panose="020F0502020204030204" pitchFamily="34" charset="0"/>
                <a:cs typeface="Calibri" panose="020F0502020204030204" pitchFamily="34" charset="0"/>
              </a:rPr>
              <a:t>defines</a:t>
            </a:r>
            <a:r>
              <a:rPr lang="fr-FR" sz="1200" dirty="0">
                <a:solidFill>
                  <a:schemeClr val="tx1"/>
                </a:solidFill>
                <a:latin typeface="Calibri" panose="020F0502020204030204" pitchFamily="34" charset="0"/>
                <a:cs typeface="Calibri" panose="020F0502020204030204" pitchFamily="34" charset="0"/>
              </a:rPr>
              <a:t> the </a:t>
            </a:r>
            <a:r>
              <a:rPr lang="fr-FR" sz="1200" dirty="0" err="1">
                <a:solidFill>
                  <a:schemeClr val="tx1"/>
                </a:solidFill>
                <a:latin typeface="Calibri" panose="020F0502020204030204" pitchFamily="34" charset="0"/>
                <a:cs typeface="Calibri" panose="020F0502020204030204" pitchFamily="34" charset="0"/>
              </a:rPr>
              <a:t>name</a:t>
            </a:r>
            <a:r>
              <a:rPr lang="fr-FR" sz="1200" dirty="0">
                <a:solidFill>
                  <a:schemeClr val="tx1"/>
                </a:solidFill>
                <a:latin typeface="Calibri" panose="020F0502020204030204" pitchFamily="34" charset="0"/>
                <a:cs typeface="Calibri" panose="020F0502020204030204" pitchFamily="34" charset="0"/>
              </a:rPr>
              <a:t> of the </a:t>
            </a:r>
            <a:r>
              <a:rPr lang="fr-FR" sz="1200" dirty="0" err="1">
                <a:solidFill>
                  <a:schemeClr val="tx1"/>
                </a:solidFill>
                <a:latin typeface="Calibri" panose="020F0502020204030204" pitchFamily="34" charset="0"/>
                <a:cs typeface="Calibri" panose="020F0502020204030204" pitchFamily="34" charset="0"/>
              </a:rPr>
              <a:t>lowest</a:t>
            </a:r>
            <a:r>
              <a:rPr lang="fr-FR" sz="1200" dirty="0">
                <a:solidFill>
                  <a:schemeClr val="tx1"/>
                </a:solidFill>
                <a:latin typeface="Calibri" panose="020F0502020204030204" pitchFamily="34" charset="0"/>
                <a:cs typeface="Calibri" panose="020F0502020204030204" pitchFamily="34" charset="0"/>
              </a:rPr>
              <a:t> and </a:t>
            </a:r>
            <a:r>
              <a:rPr lang="fr-FR" sz="1200" dirty="0" err="1">
                <a:solidFill>
                  <a:schemeClr val="tx1"/>
                </a:solidFill>
                <a:latin typeface="Calibri" panose="020F0502020204030204" pitchFamily="34" charset="0"/>
                <a:cs typeface="Calibri" panose="020F0502020204030204" pitchFamily="34" charset="0"/>
              </a:rPr>
              <a:t>uppermost</a:t>
            </a:r>
            <a:r>
              <a:rPr lang="fr-FR" sz="1200" dirty="0">
                <a:solidFill>
                  <a:schemeClr val="tx1"/>
                </a:solidFill>
                <a:latin typeface="Calibri" panose="020F0502020204030204" pitchFamily="34" charset="0"/>
                <a:cs typeface="Calibri" panose="020F0502020204030204" pitchFamily="34" charset="0"/>
              </a:rPr>
              <a:t> </a:t>
            </a:r>
            <a:r>
              <a:rPr lang="fr-FR" sz="1200" dirty="0" err="1">
                <a:solidFill>
                  <a:schemeClr val="tx1"/>
                </a:solidFill>
                <a:latin typeface="Calibri" panose="020F0502020204030204" pitchFamily="34" charset="0"/>
                <a:cs typeface="Calibri" panose="020F0502020204030204" pitchFamily="34" charset="0"/>
              </a:rPr>
              <a:t>metal</a:t>
            </a:r>
            <a:r>
              <a:rPr lang="fr-FR" sz="1200" dirty="0">
                <a:solidFill>
                  <a:schemeClr val="tx1"/>
                </a:solidFill>
                <a:latin typeface="Calibri" panose="020F0502020204030204" pitchFamily="34" charset="0"/>
                <a:cs typeface="Calibri" panose="020F0502020204030204" pitchFamily="34" charset="0"/>
              </a:rPr>
              <a:t> layer </a:t>
            </a:r>
            <a:r>
              <a:rPr lang="fr-FR" sz="1200" dirty="0" err="1">
                <a:solidFill>
                  <a:schemeClr val="tx1"/>
                </a:solidFill>
                <a:latin typeface="Calibri" panose="020F0502020204030204" pitchFamily="34" charset="0"/>
                <a:cs typeface="Calibri" panose="020F0502020204030204" pitchFamily="34" charset="0"/>
              </a:rPr>
              <a:t>included</a:t>
            </a:r>
            <a:r>
              <a:rPr lang="fr-FR" sz="1200" dirty="0">
                <a:solidFill>
                  <a:schemeClr val="tx1"/>
                </a:solidFill>
                <a:latin typeface="Calibri" panose="020F0502020204030204" pitchFamily="34" charset="0"/>
                <a:cs typeface="Calibri" panose="020F0502020204030204" pitchFamily="34" charset="0"/>
              </a:rPr>
              <a:t> in the simulation</a:t>
            </a:r>
          </a:p>
          <a:p>
            <a:endParaRPr lang="fr-FR"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r3d_start_layer  metal1</a:t>
            </a:r>
          </a:p>
          <a:p>
            <a:r>
              <a:rPr lang="en-US" sz="1200" dirty="0">
                <a:solidFill>
                  <a:schemeClr val="tx1"/>
                </a:solidFill>
                <a:latin typeface="Calibri" panose="020F0502020204030204" pitchFamily="34" charset="0"/>
                <a:cs typeface="Calibri" panose="020F0502020204030204" pitchFamily="34" charset="0"/>
              </a:rPr>
              <a:t>r3d_end_layer    metal6</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Poly layer does not typically carry current, so mesh of the POLY layer is not useful. This saves RAM and simulation time.</a:t>
            </a:r>
          </a:p>
        </p:txBody>
      </p:sp>
    </p:spTree>
    <p:extLst>
      <p:ext uri="{BB962C8B-B14F-4D97-AF65-F5344CB8AC3E}">
        <p14:creationId xmlns:p14="http://schemas.microsoft.com/office/powerpoint/2010/main" val="48662718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6FC6A46-A2A4-440B-B0BA-89064B468DE7}"/>
              </a:ext>
            </a:extLst>
          </p:cNvPr>
          <p:cNvSpPr/>
          <p:nvPr/>
        </p:nvSpPr>
        <p:spPr>
          <a:xfrm>
            <a:off x="1936004" y="4238015"/>
            <a:ext cx="8360200" cy="15240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a:latin typeface="Calibri" panose="020F0502020204030204" pitchFamily="34" charset="0"/>
              <a:cs typeface="Calibri" panose="020F0502020204030204" pitchFamily="34" charset="0"/>
            </a:endParaRPr>
          </a:p>
          <a:p>
            <a:r>
              <a:rPr lang="fr-FR" sz="1200" b="1">
                <a:solidFill>
                  <a:schemeClr val="tx1"/>
                </a:solidFill>
                <a:latin typeface="Calibri" panose="020F0502020204030204" pitchFamily="34" charset="0"/>
                <a:cs typeface="Calibri" panose="020F0502020204030204" pitchFamily="34" charset="0"/>
              </a:rPr>
              <a:t>r3d_solver </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specifies</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which</a:t>
            </a:r>
            <a:r>
              <a:rPr lang="fr-FR" sz="1200">
                <a:solidFill>
                  <a:schemeClr val="tx1"/>
                </a:solidFill>
                <a:latin typeface="Calibri" panose="020F0502020204030204" pitchFamily="34" charset="0"/>
                <a:cs typeface="Calibri" panose="020F0502020204030204" pitchFamily="34" charset="0"/>
              </a:rPr>
              <a:t> matrix solver </a:t>
            </a:r>
            <a:r>
              <a:rPr lang="fr-FR" sz="1200" err="1">
                <a:solidFill>
                  <a:schemeClr val="tx1"/>
                </a:solidFill>
                <a:latin typeface="Calibri" panose="020F0502020204030204" pitchFamily="34" charset="0"/>
                <a:cs typeface="Calibri" panose="020F0502020204030204" pitchFamily="34" charset="0"/>
              </a:rPr>
              <a:t>is</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used</a:t>
            </a:r>
            <a:endParaRPr lang="fr-FR" sz="1200">
              <a:solidFill>
                <a:schemeClr val="tx1"/>
              </a:solidFill>
              <a:latin typeface="Calibri" panose="020F0502020204030204" pitchFamily="34" charset="0"/>
              <a:cs typeface="Calibri" panose="020F0502020204030204" pitchFamily="34" charset="0"/>
            </a:endParaRP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Syntax : r3d_solver 0 / 1 / 2</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0: if the memory size is limited, iterative mode still be preferable</a:t>
            </a:r>
          </a:p>
          <a:p>
            <a:r>
              <a:rPr lang="en-US" sz="1200">
                <a:solidFill>
                  <a:schemeClr val="tx1"/>
                </a:solidFill>
                <a:latin typeface="Calibri" panose="020F0502020204030204" pitchFamily="34" charset="0"/>
                <a:cs typeface="Calibri" panose="020F0502020204030204" pitchFamily="34" charset="0"/>
              </a:rPr>
              <a:t>2: Direct solver is faster than an iterative</a:t>
            </a:r>
          </a:p>
          <a:p>
            <a:pPr algn="ctr"/>
            <a:endParaRPr lang="en-US">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E6715C46-5B14-4A51-9D72-45CA07797CD1}"/>
              </a:ext>
            </a:extLst>
          </p:cNvPr>
          <p:cNvSpPr/>
          <p:nvPr/>
        </p:nvSpPr>
        <p:spPr>
          <a:xfrm>
            <a:off x="1937402" y="2561613"/>
            <a:ext cx="8360200" cy="1524000"/>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sz="1200">
              <a:latin typeface="Calibri" panose="020F0502020204030204" pitchFamily="34" charset="0"/>
              <a:cs typeface="Calibri" panose="020F0502020204030204" pitchFamily="34" charset="0"/>
            </a:endParaRPr>
          </a:p>
          <a:p>
            <a:r>
              <a:rPr lang="fr-FR" sz="1200" b="1">
                <a:solidFill>
                  <a:schemeClr val="tx1"/>
                </a:solidFill>
                <a:latin typeface="Calibri" panose="020F0502020204030204" pitchFamily="34" charset="0"/>
                <a:cs typeface="Calibri" panose="020F0502020204030204" pitchFamily="34" charset="0"/>
              </a:rPr>
              <a:t>r3d_channel </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specifies</a:t>
            </a:r>
            <a:r>
              <a:rPr lang="fr-FR" sz="1200">
                <a:solidFill>
                  <a:schemeClr val="tx1"/>
                </a:solidFill>
                <a:latin typeface="Calibri" panose="020F0502020204030204" pitchFamily="34" charset="0"/>
                <a:cs typeface="Calibri" panose="020F0502020204030204" pitchFamily="34" charset="0"/>
              </a:rPr>
              <a:t> a model for the </a:t>
            </a:r>
            <a:r>
              <a:rPr lang="fr-FR" sz="1200" err="1">
                <a:solidFill>
                  <a:schemeClr val="tx1"/>
                </a:solidFill>
                <a:latin typeface="Calibri" panose="020F0502020204030204" pitchFamily="34" charset="0"/>
                <a:cs typeface="Calibri" panose="020F0502020204030204" pitchFamily="34" charset="0"/>
              </a:rPr>
              <a:t>device</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instanceswhich</a:t>
            </a:r>
            <a:r>
              <a:rPr lang="fr-FR" sz="1200">
                <a:solidFill>
                  <a:schemeClr val="tx1"/>
                </a:solidFill>
                <a:latin typeface="Calibri" panose="020F0502020204030204" pitchFamily="34" charset="0"/>
                <a:cs typeface="Calibri" panose="020F0502020204030204" pitchFamily="34" charset="0"/>
              </a:rPr>
              <a:t> matrix solver </a:t>
            </a:r>
            <a:r>
              <a:rPr lang="fr-FR" sz="1200" err="1">
                <a:solidFill>
                  <a:schemeClr val="tx1"/>
                </a:solidFill>
                <a:latin typeface="Calibri" panose="020F0502020204030204" pitchFamily="34" charset="0"/>
                <a:cs typeface="Calibri" panose="020F0502020204030204" pitchFamily="34" charset="0"/>
              </a:rPr>
              <a:t>is</a:t>
            </a:r>
            <a:r>
              <a:rPr lang="fr-FR" sz="1200">
                <a:solidFill>
                  <a:schemeClr val="tx1"/>
                </a:solidFill>
                <a:latin typeface="Calibri" panose="020F0502020204030204" pitchFamily="34" charset="0"/>
                <a:cs typeface="Calibri" panose="020F0502020204030204" pitchFamily="34" charset="0"/>
              </a:rPr>
              <a:t> </a:t>
            </a:r>
            <a:r>
              <a:rPr lang="fr-FR" sz="1200" err="1">
                <a:solidFill>
                  <a:schemeClr val="tx1"/>
                </a:solidFill>
                <a:latin typeface="Calibri" panose="020F0502020204030204" pitchFamily="34" charset="0"/>
                <a:cs typeface="Calibri" panose="020F0502020204030204" pitchFamily="34" charset="0"/>
              </a:rPr>
              <a:t>used</a:t>
            </a:r>
            <a:endParaRPr lang="fr-FR" sz="1200">
              <a:solidFill>
                <a:schemeClr val="tx1"/>
              </a:solidFill>
              <a:latin typeface="Calibri" panose="020F0502020204030204" pitchFamily="34" charset="0"/>
              <a:cs typeface="Calibri" panose="020F0502020204030204" pitchFamily="34" charset="0"/>
            </a:endParaRP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r3d_channel r=5000  </a:t>
            </a:r>
            <a:r>
              <a:rPr lang="en-US" sz="1200" err="1">
                <a:solidFill>
                  <a:schemeClr val="tx1"/>
                </a:solidFill>
                <a:latin typeface="Calibri" panose="020F0502020204030204" pitchFamily="34" charset="0"/>
                <a:cs typeface="Calibri" panose="020F0502020204030204" pitchFamily="34" charset="0"/>
              </a:rPr>
              <a:t>rd</a:t>
            </a:r>
            <a:r>
              <a:rPr lang="en-US" sz="1200">
                <a:solidFill>
                  <a:schemeClr val="tx1"/>
                </a:solidFill>
                <a:latin typeface="Calibri" panose="020F0502020204030204" pitchFamily="34" charset="0"/>
                <a:cs typeface="Calibri" panose="020F0502020204030204" pitchFamily="34" charset="0"/>
              </a:rPr>
              <a:t> = 0.03  </a:t>
            </a:r>
            <a:r>
              <a:rPr lang="en-US" sz="1200" err="1">
                <a:solidFill>
                  <a:schemeClr val="tx1"/>
                </a:solidFill>
                <a:latin typeface="Calibri" panose="020F0502020204030204" pitchFamily="34" charset="0"/>
                <a:cs typeface="Calibri" panose="020F0502020204030204" pitchFamily="34" charset="0"/>
              </a:rPr>
              <a:t>rs</a:t>
            </a:r>
            <a:r>
              <a:rPr lang="en-US" sz="1200">
                <a:solidFill>
                  <a:schemeClr val="tx1"/>
                </a:solidFill>
                <a:latin typeface="Calibri" panose="020F0502020204030204" pitchFamily="34" charset="0"/>
                <a:cs typeface="Calibri" panose="020F0502020204030204" pitchFamily="34" charset="0"/>
              </a:rPr>
              <a:t> = 0.05 </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 :  </a:t>
            </a:r>
            <a:r>
              <a:rPr lang="en-US" sz="1200" err="1">
                <a:solidFill>
                  <a:schemeClr val="tx1"/>
                </a:solidFill>
                <a:latin typeface="Calibri" panose="020F0502020204030204" pitchFamily="34" charset="0"/>
                <a:cs typeface="Calibri" panose="020F0502020204030204" pitchFamily="34" charset="0"/>
              </a:rPr>
              <a:t>resisivity</a:t>
            </a:r>
            <a:r>
              <a:rPr lang="en-US" sz="1200">
                <a:solidFill>
                  <a:schemeClr val="tx1"/>
                </a:solidFill>
                <a:latin typeface="Calibri" panose="020F0502020204030204" pitchFamily="34" charset="0"/>
                <a:cs typeface="Calibri" panose="020F0502020204030204" pitchFamily="34" charset="0"/>
              </a:rPr>
              <a:t> of the channel [ohm x </a:t>
            </a:r>
            <a:r>
              <a:rPr lang="en-US" sz="1200" err="1">
                <a:solidFill>
                  <a:schemeClr val="tx1"/>
                </a:solidFill>
                <a:latin typeface="Calibri" panose="020F0502020204030204" pitchFamily="34" charset="0"/>
                <a:cs typeface="Calibri" panose="020F0502020204030204" pitchFamily="34" charset="0"/>
              </a:rPr>
              <a:t>Wtotal</a:t>
            </a:r>
            <a:r>
              <a:rPr lang="en-US" sz="1200">
                <a:solidFill>
                  <a:schemeClr val="tx1"/>
                </a:solidFill>
                <a:latin typeface="Calibri" panose="020F0502020204030204" pitchFamily="34" charset="0"/>
                <a:cs typeface="Calibri" panose="020F0502020204030204" pitchFamily="34" charset="0"/>
              </a:rPr>
              <a:t> in µm ]</a:t>
            </a:r>
          </a:p>
          <a:p>
            <a:r>
              <a:rPr lang="en-US" sz="1200" err="1">
                <a:solidFill>
                  <a:schemeClr val="tx1"/>
                </a:solidFill>
                <a:latin typeface="Calibri" panose="020F0502020204030204" pitchFamily="34" charset="0"/>
                <a:cs typeface="Calibri" panose="020F0502020204030204" pitchFamily="34" charset="0"/>
              </a:rPr>
              <a:t>rd</a:t>
            </a:r>
            <a:r>
              <a:rPr lang="en-US" sz="1200">
                <a:solidFill>
                  <a:schemeClr val="tx1"/>
                </a:solidFill>
                <a:latin typeface="Calibri" panose="020F0502020204030204" pitchFamily="34" charset="0"/>
                <a:cs typeface="Calibri" panose="020F0502020204030204" pitchFamily="34" charset="0"/>
              </a:rPr>
              <a:t> or </a:t>
            </a:r>
            <a:r>
              <a:rPr lang="en-US" sz="1200" err="1">
                <a:solidFill>
                  <a:schemeClr val="tx1"/>
                </a:solidFill>
                <a:latin typeface="Calibri" panose="020F0502020204030204" pitchFamily="34" charset="0"/>
                <a:cs typeface="Calibri" panose="020F0502020204030204" pitchFamily="34" charset="0"/>
              </a:rPr>
              <a:t>rs</a:t>
            </a:r>
            <a:r>
              <a:rPr lang="en-US" sz="1200">
                <a:solidFill>
                  <a:schemeClr val="tx1"/>
                </a:solidFill>
                <a:latin typeface="Calibri" panose="020F0502020204030204" pitchFamily="34" charset="0"/>
                <a:cs typeface="Calibri" panose="020F0502020204030204" pitchFamily="34" charset="0"/>
              </a:rPr>
              <a:t> : </a:t>
            </a:r>
            <a:r>
              <a:rPr lang="en-US" sz="1200" err="1">
                <a:solidFill>
                  <a:schemeClr val="tx1"/>
                </a:solidFill>
                <a:latin typeface="Calibri" panose="020F0502020204030204" pitchFamily="34" charset="0"/>
                <a:cs typeface="Calibri" panose="020F0502020204030204" pitchFamily="34" charset="0"/>
              </a:rPr>
              <a:t>serie</a:t>
            </a:r>
            <a:r>
              <a:rPr lang="en-US" sz="1200">
                <a:solidFill>
                  <a:schemeClr val="tx1"/>
                </a:solidFill>
                <a:latin typeface="Calibri" panose="020F0502020204030204" pitchFamily="34" charset="0"/>
                <a:cs typeface="Calibri" panose="020F0502020204030204" pitchFamily="34" charset="0"/>
              </a:rPr>
              <a:t> drain / </a:t>
            </a:r>
            <a:r>
              <a:rPr lang="en-US" sz="1200" err="1">
                <a:solidFill>
                  <a:schemeClr val="tx1"/>
                </a:solidFill>
                <a:latin typeface="Calibri" panose="020F0502020204030204" pitchFamily="34" charset="0"/>
                <a:cs typeface="Calibri" panose="020F0502020204030204" pitchFamily="34" charset="0"/>
              </a:rPr>
              <a:t>serie</a:t>
            </a:r>
            <a:r>
              <a:rPr lang="en-US" sz="1200">
                <a:solidFill>
                  <a:schemeClr val="tx1"/>
                </a:solidFill>
                <a:latin typeface="Calibri" panose="020F0502020204030204" pitchFamily="34" charset="0"/>
                <a:cs typeface="Calibri" panose="020F0502020204030204" pitchFamily="34" charset="0"/>
              </a:rPr>
              <a:t> source resistance  (Ohm per one micron of gate width)</a:t>
            </a:r>
          </a:p>
          <a:p>
            <a:pPr algn="ctr"/>
            <a:endParaRPr lang="en-US">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4E526BC6-EE08-4F55-8269-38D5CD769185}"/>
              </a:ext>
            </a:extLst>
          </p:cNvPr>
          <p:cNvSpPr/>
          <p:nvPr/>
        </p:nvSpPr>
        <p:spPr>
          <a:xfrm>
            <a:off x="1936005" y="661076"/>
            <a:ext cx="8360201" cy="1702966"/>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latin typeface="Calibri" panose="020F0502020204030204" pitchFamily="34" charset="0"/>
              <a:cs typeface="Calibri" panose="020F0502020204030204" pitchFamily="34" charset="0"/>
            </a:endParaRPr>
          </a:p>
          <a:p>
            <a:endParaRPr lang="en-US" sz="1200" b="1" dirty="0">
              <a:solidFill>
                <a:schemeClr val="tx1"/>
              </a:solidFill>
              <a:latin typeface="Calibri" panose="020F0502020204030204" pitchFamily="34" charset="0"/>
              <a:cs typeface="Calibri" panose="020F0502020204030204" pitchFamily="34" charset="0"/>
            </a:endParaRPr>
          </a:p>
          <a:p>
            <a:endParaRPr lang="en-US" sz="1200" b="1" dirty="0">
              <a:solidFill>
                <a:schemeClr val="tx1"/>
              </a:solidFill>
              <a:latin typeface="Calibri" panose="020F0502020204030204" pitchFamily="34" charset="0"/>
              <a:cs typeface="Calibri" panose="020F0502020204030204" pitchFamily="34" charset="0"/>
            </a:endParaRPr>
          </a:p>
          <a:p>
            <a:endParaRPr lang="en-US" sz="1200" b="1" dirty="0">
              <a:solidFill>
                <a:schemeClr val="tx1"/>
              </a:solidFill>
              <a:latin typeface="Calibri" panose="020F0502020204030204" pitchFamily="34" charset="0"/>
              <a:cs typeface="Calibri" panose="020F0502020204030204" pitchFamily="34" charset="0"/>
            </a:endParaRPr>
          </a:p>
          <a:p>
            <a:endParaRPr lang="en-US" sz="1200" b="1" dirty="0">
              <a:solidFill>
                <a:schemeClr val="tx1"/>
              </a:solidFill>
              <a:latin typeface="Calibri" panose="020F0502020204030204" pitchFamily="34" charset="0"/>
              <a:cs typeface="Calibri" panose="020F0502020204030204" pitchFamily="34" charset="0"/>
            </a:endParaRPr>
          </a:p>
          <a:p>
            <a:endParaRPr lang="en-US" sz="1200" b="1" dirty="0">
              <a:solidFill>
                <a:schemeClr val="tx1"/>
              </a:solidFill>
              <a:latin typeface="Calibri" panose="020F0502020204030204" pitchFamily="34" charset="0"/>
              <a:cs typeface="Calibri" panose="020F0502020204030204" pitchFamily="34" charset="0"/>
            </a:endParaRPr>
          </a:p>
          <a:p>
            <a:r>
              <a:rPr lang="en-US" sz="1200" b="1" dirty="0">
                <a:solidFill>
                  <a:schemeClr val="tx1"/>
                </a:solidFill>
                <a:latin typeface="Calibri" panose="020F0502020204030204" pitchFamily="34" charset="0"/>
                <a:cs typeface="Calibri" panose="020F0502020204030204" pitchFamily="34" charset="0"/>
              </a:rPr>
              <a:t>r3d_mesh_for_via</a:t>
            </a:r>
            <a:r>
              <a:rPr lang="en-US" sz="1200" dirty="0">
                <a:solidFill>
                  <a:schemeClr val="tx1"/>
                </a:solidFill>
                <a:latin typeface="Calibri" panose="020F0502020204030204" pitchFamily="34" charset="0"/>
                <a:cs typeface="Calibri" panose="020F0502020204030204" pitchFamily="34" charset="0"/>
              </a:rPr>
              <a:t> : Discretization of via</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r3d_mesh_for_via 100 200     Each via layer is additionally discretized by a uniform mesh of 100 intervals along X axis and 200</a:t>
            </a:r>
          </a:p>
          <a:p>
            <a:r>
              <a:rPr lang="en-US" sz="1200" dirty="0">
                <a:solidFill>
                  <a:schemeClr val="tx1"/>
                </a:solidFill>
                <a:latin typeface="Calibri" panose="020F0502020204030204" pitchFamily="34" charset="0"/>
                <a:cs typeface="Calibri" panose="020F0502020204030204" pitchFamily="34" charset="0"/>
              </a:rPr>
              <a:t>		intervals along Y axis.</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r3d_mesh_for_via dx=5.0 </a:t>
            </a:r>
            <a:r>
              <a:rPr lang="en-US" sz="1200" dirty="0" err="1">
                <a:solidFill>
                  <a:schemeClr val="tx1"/>
                </a:solidFill>
                <a:latin typeface="Calibri" panose="020F0502020204030204" pitchFamily="34" charset="0"/>
                <a:cs typeface="Calibri" panose="020F0502020204030204" pitchFamily="34" charset="0"/>
              </a:rPr>
              <a:t>dy</a:t>
            </a:r>
            <a:r>
              <a:rPr lang="en-US" sz="1200" dirty="0">
                <a:solidFill>
                  <a:schemeClr val="tx1"/>
                </a:solidFill>
                <a:latin typeface="Calibri" panose="020F0502020204030204" pitchFamily="34" charset="0"/>
                <a:cs typeface="Calibri" panose="020F0502020204030204" pitchFamily="34" charset="0"/>
              </a:rPr>
              <a:t>=5.0   Each via layer is additionally discretized by a uniform mesh with a step size of 5.0 </a:t>
            </a:r>
            <a:r>
              <a:rPr lang="en-US" sz="1200" dirty="0" err="1">
                <a:solidFill>
                  <a:schemeClr val="tx1"/>
                </a:solidFill>
                <a:latin typeface="Calibri" panose="020F0502020204030204" pitchFamily="34" charset="0"/>
                <a:cs typeface="Calibri" panose="020F0502020204030204" pitchFamily="34" charset="0"/>
              </a:rPr>
              <a:t>μm</a:t>
            </a:r>
            <a:r>
              <a:rPr lang="en-US" sz="1200" dirty="0">
                <a:solidFill>
                  <a:schemeClr val="tx1"/>
                </a:solidFill>
                <a:latin typeface="Calibri" panose="020F0502020204030204" pitchFamily="34" charset="0"/>
                <a:cs typeface="Calibri" panose="020F0502020204030204" pitchFamily="34" charset="0"/>
              </a:rPr>
              <a:t> </a:t>
            </a:r>
          </a:p>
          <a:p>
            <a:r>
              <a:rPr lang="en-US" sz="1200" dirty="0">
                <a:solidFill>
                  <a:schemeClr val="tx1"/>
                </a:solidFill>
                <a:latin typeface="Calibri" panose="020F0502020204030204" pitchFamily="34" charset="0"/>
                <a:cs typeface="Calibri" panose="020F0502020204030204" pitchFamily="34" charset="0"/>
              </a:rPr>
              <a:t>		         along X axis and along Y axis.</a:t>
            </a:r>
          </a:p>
          <a:p>
            <a:endParaRPr lang="en-US" sz="1200" dirty="0">
              <a:solidFill>
                <a:schemeClr val="tx1"/>
              </a:solidFill>
              <a:latin typeface="Calibri" panose="020F0502020204030204" pitchFamily="34" charset="0"/>
              <a:cs typeface="Calibri" panose="020F0502020204030204" pitchFamily="34" charset="0"/>
            </a:endParaRPr>
          </a:p>
          <a:p>
            <a:endParaRPr lang="en-US" sz="1200" dirty="0">
              <a:solidFill>
                <a:schemeClr val="tx1"/>
              </a:solidFill>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endParaRPr lang="en-US" sz="1200"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342176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C28ED4-AEFD-4ADE-BE53-93A67781301A}"/>
              </a:ext>
            </a:extLst>
          </p:cNvPr>
          <p:cNvSpPr/>
          <p:nvPr/>
        </p:nvSpPr>
        <p:spPr>
          <a:xfrm>
            <a:off x="1915900" y="3548543"/>
            <a:ext cx="8360201" cy="252508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chemeClr val="tx1"/>
                </a:solidFill>
                <a:latin typeface="Calibri" panose="020F0502020204030204" pitchFamily="34" charset="0"/>
                <a:cs typeface="Calibri" panose="020F0502020204030204" pitchFamily="34" charset="0"/>
              </a:rPr>
              <a:t>r3d_top_contact </a:t>
            </a:r>
            <a:r>
              <a:rPr lang="en-US" sz="1200">
                <a:solidFill>
                  <a:schemeClr val="tx1"/>
                </a:solidFill>
                <a:latin typeface="Calibri" panose="020F0502020204030204" pitchFamily="34" charset="0"/>
                <a:cs typeface="Calibri" panose="020F0502020204030204" pitchFamily="34" charset="0"/>
              </a:rPr>
              <a:t>: specifies the top contact (</a:t>
            </a:r>
            <a:r>
              <a:rPr lang="en-US" sz="1200" err="1">
                <a:solidFill>
                  <a:schemeClr val="tx1"/>
                </a:solidFill>
                <a:latin typeface="Calibri" panose="020F0502020204030204" pitchFamily="34" charset="0"/>
                <a:cs typeface="Calibri" panose="020F0502020204030204" pitchFamily="34" charset="0"/>
              </a:rPr>
              <a:t>wirebond</a:t>
            </a:r>
            <a:r>
              <a:rPr lang="en-US" sz="1200">
                <a:solidFill>
                  <a:schemeClr val="tx1"/>
                </a:solidFill>
                <a:latin typeface="Calibri" panose="020F0502020204030204" pitchFamily="34" charset="0"/>
                <a:cs typeface="Calibri" panose="020F0502020204030204" pitchFamily="34" charset="0"/>
              </a:rPr>
              <a:t>, bump …)</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r3d_top_contact v=0.1   xc=1040   </a:t>
            </a:r>
            <a:r>
              <a:rPr lang="en-US" sz="1200" err="1">
                <a:solidFill>
                  <a:schemeClr val="tx1"/>
                </a:solidFill>
                <a:latin typeface="Calibri" panose="020F0502020204030204" pitchFamily="34" charset="0"/>
                <a:cs typeface="Calibri" panose="020F0502020204030204" pitchFamily="34" charset="0"/>
              </a:rPr>
              <a:t>yc</a:t>
            </a:r>
            <a:r>
              <a:rPr lang="en-US" sz="1200">
                <a:solidFill>
                  <a:schemeClr val="tx1"/>
                </a:solidFill>
                <a:latin typeface="Calibri" panose="020F0502020204030204" pitchFamily="34" charset="0"/>
                <a:cs typeface="Calibri" panose="020F0502020204030204" pitchFamily="34" charset="0"/>
              </a:rPr>
              <a:t>=1180   dx=50  </a:t>
            </a:r>
            <a:r>
              <a:rPr lang="en-US" sz="1200" err="1">
                <a:solidFill>
                  <a:schemeClr val="tx1"/>
                </a:solidFill>
                <a:latin typeface="Calibri" panose="020F0502020204030204" pitchFamily="34" charset="0"/>
                <a:cs typeface="Calibri" panose="020F0502020204030204" pitchFamily="34" charset="0"/>
              </a:rPr>
              <a:t>dy</a:t>
            </a:r>
            <a:r>
              <a:rPr lang="en-US" sz="1200">
                <a:solidFill>
                  <a:schemeClr val="tx1"/>
                </a:solidFill>
                <a:latin typeface="Calibri" panose="020F0502020204030204" pitchFamily="34" charset="0"/>
                <a:cs typeface="Calibri" panose="020F0502020204030204" pitchFamily="34" charset="0"/>
              </a:rPr>
              <a:t>=50    r=0 drain   name=d circular node=</a:t>
            </a:r>
            <a:r>
              <a:rPr lang="en-US" sz="1200" err="1">
                <a:solidFill>
                  <a:schemeClr val="tx1"/>
                </a:solidFill>
                <a:latin typeface="Calibri" panose="020F0502020204030204" pitchFamily="34" charset="0"/>
                <a:cs typeface="Calibri" panose="020F0502020204030204" pitchFamily="34" charset="0"/>
              </a:rPr>
              <a:t>drn</a:t>
            </a:r>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r3d_top_contact v=0.0   xc=1040   </a:t>
            </a:r>
            <a:r>
              <a:rPr lang="en-US" sz="1200" err="1">
                <a:solidFill>
                  <a:schemeClr val="tx1"/>
                </a:solidFill>
                <a:latin typeface="Calibri" panose="020F0502020204030204" pitchFamily="34" charset="0"/>
                <a:cs typeface="Calibri" panose="020F0502020204030204" pitchFamily="34" charset="0"/>
              </a:rPr>
              <a:t>yc</a:t>
            </a:r>
            <a:r>
              <a:rPr lang="en-US" sz="1200">
                <a:solidFill>
                  <a:schemeClr val="tx1"/>
                </a:solidFill>
                <a:latin typeface="Calibri" panose="020F0502020204030204" pitchFamily="34" charset="0"/>
                <a:cs typeface="Calibri" panose="020F0502020204030204" pitchFamily="34" charset="0"/>
              </a:rPr>
              <a:t>=352    dx=50  </a:t>
            </a:r>
            <a:r>
              <a:rPr lang="en-US" sz="1200" err="1">
                <a:solidFill>
                  <a:schemeClr val="tx1"/>
                </a:solidFill>
                <a:latin typeface="Calibri" panose="020F0502020204030204" pitchFamily="34" charset="0"/>
                <a:cs typeface="Calibri" panose="020F0502020204030204" pitchFamily="34" charset="0"/>
              </a:rPr>
              <a:t>dy</a:t>
            </a:r>
            <a:r>
              <a:rPr lang="en-US" sz="1200">
                <a:solidFill>
                  <a:schemeClr val="tx1"/>
                </a:solidFill>
                <a:latin typeface="Calibri" panose="020F0502020204030204" pitchFamily="34" charset="0"/>
                <a:cs typeface="Calibri" panose="020F0502020204030204" pitchFamily="34" charset="0"/>
              </a:rPr>
              <a:t>=50     r=0 source  name=s circular node=</a:t>
            </a:r>
            <a:r>
              <a:rPr lang="en-US" sz="1200" err="1">
                <a:solidFill>
                  <a:schemeClr val="tx1"/>
                </a:solidFill>
                <a:latin typeface="Calibri" panose="020F0502020204030204" pitchFamily="34" charset="0"/>
                <a:cs typeface="Calibri" panose="020F0502020204030204" pitchFamily="34" charset="0"/>
              </a:rPr>
              <a:t>src</a:t>
            </a:r>
            <a:endParaRPr lang="en-US" sz="1200">
              <a:solidFill>
                <a:schemeClr val="tx1"/>
              </a:solidFill>
              <a:latin typeface="Calibri" panose="020F0502020204030204" pitchFamily="34" charset="0"/>
              <a:cs typeface="Calibri" panose="020F0502020204030204" pitchFamily="34" charset="0"/>
            </a:endParaRPr>
          </a:p>
          <a:p>
            <a:pPr algn="ctr"/>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 xc &amp; </a:t>
            </a:r>
            <a:r>
              <a:rPr lang="en-US" sz="1200" err="1">
                <a:solidFill>
                  <a:schemeClr val="tx1"/>
                </a:solidFill>
                <a:latin typeface="Calibri" panose="020F0502020204030204" pitchFamily="34" charset="0"/>
                <a:cs typeface="Calibri" panose="020F0502020204030204" pitchFamily="34" charset="0"/>
              </a:rPr>
              <a:t>yc</a:t>
            </a:r>
            <a:r>
              <a:rPr lang="en-US" sz="1200">
                <a:solidFill>
                  <a:schemeClr val="tx1"/>
                </a:solidFill>
                <a:latin typeface="Calibri" panose="020F0502020204030204" pitchFamily="34" charset="0"/>
                <a:cs typeface="Calibri" panose="020F0502020204030204" pitchFamily="34" charset="0"/>
              </a:rPr>
              <a:t> : center of contact and dx &amp; </a:t>
            </a:r>
            <a:r>
              <a:rPr lang="en-US" sz="1200" err="1">
                <a:solidFill>
                  <a:schemeClr val="tx1"/>
                </a:solidFill>
                <a:latin typeface="Calibri" panose="020F0502020204030204" pitchFamily="34" charset="0"/>
                <a:cs typeface="Calibri" panose="020F0502020204030204" pitchFamily="34" charset="0"/>
              </a:rPr>
              <a:t>dy</a:t>
            </a:r>
            <a:r>
              <a:rPr lang="en-US" sz="1200">
                <a:solidFill>
                  <a:schemeClr val="tx1"/>
                </a:solidFill>
                <a:latin typeface="Calibri" panose="020F0502020204030204" pitchFamily="34" charset="0"/>
                <a:cs typeface="Calibri" panose="020F0502020204030204" pitchFamily="34" charset="0"/>
              </a:rPr>
              <a:t> are width and height of the area</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 r3d_top_contact v=0.1  x1=265   y1=1114  x2=1882  y2=1257  r=0 drain  name=d polygon node=</a:t>
            </a:r>
            <a:r>
              <a:rPr lang="en-US" sz="1200" err="1">
                <a:solidFill>
                  <a:schemeClr val="tx1"/>
                </a:solidFill>
                <a:latin typeface="Calibri" panose="020F0502020204030204" pitchFamily="34" charset="0"/>
                <a:cs typeface="Calibri" panose="020F0502020204030204" pitchFamily="34" charset="0"/>
              </a:rPr>
              <a:t>drn</a:t>
            </a:r>
            <a:r>
              <a:rPr lang="en-US" sz="1200">
                <a:solidFill>
                  <a:schemeClr val="tx1"/>
                </a:solidFill>
                <a:latin typeface="Calibri" panose="020F0502020204030204" pitchFamily="34" charset="0"/>
                <a:cs typeface="Calibri" panose="020F0502020204030204" pitchFamily="34" charset="0"/>
              </a:rPr>
              <a:t>  layer=metal6</a:t>
            </a:r>
          </a:p>
          <a:p>
            <a:r>
              <a:rPr lang="en-US" sz="1200">
                <a:solidFill>
                  <a:schemeClr val="tx1"/>
                </a:solidFill>
                <a:latin typeface="Calibri" panose="020F0502020204030204" pitchFamily="34" charset="0"/>
                <a:cs typeface="Calibri" panose="020F0502020204030204" pitchFamily="34" charset="0"/>
              </a:rPr>
              <a:t> r3d_top_contact v=0.0   x1=265   y1=605  x2=1882  y2=748  r=0 source  name=s polygon node=</a:t>
            </a:r>
            <a:r>
              <a:rPr lang="en-US" sz="1200" err="1">
                <a:solidFill>
                  <a:schemeClr val="tx1"/>
                </a:solidFill>
                <a:latin typeface="Calibri" panose="020F0502020204030204" pitchFamily="34" charset="0"/>
                <a:cs typeface="Calibri" panose="020F0502020204030204" pitchFamily="34" charset="0"/>
              </a:rPr>
              <a:t>src</a:t>
            </a:r>
            <a:r>
              <a:rPr lang="en-US" sz="1200">
                <a:solidFill>
                  <a:schemeClr val="tx1"/>
                </a:solidFill>
                <a:latin typeface="Calibri" panose="020F0502020204030204" pitchFamily="34" charset="0"/>
                <a:cs typeface="Calibri" panose="020F0502020204030204" pitchFamily="34" charset="0"/>
              </a:rPr>
              <a:t> layer=metal6</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 x1, y1,y2 ,y2 : lower left and upper right corners of the area</a:t>
            </a:r>
          </a:p>
        </p:txBody>
      </p:sp>
      <p:sp>
        <p:nvSpPr>
          <p:cNvPr id="8" name="Rectangle 7">
            <a:extLst>
              <a:ext uri="{FF2B5EF4-FFF2-40B4-BE49-F238E27FC236}">
                <a16:creationId xmlns:a16="http://schemas.microsoft.com/office/drawing/2014/main" id="{376802EC-3D5B-48E8-9483-44A31284F5B5}"/>
              </a:ext>
            </a:extLst>
          </p:cNvPr>
          <p:cNvSpPr/>
          <p:nvPr/>
        </p:nvSpPr>
        <p:spPr>
          <a:xfrm>
            <a:off x="1936005" y="961966"/>
            <a:ext cx="8360201" cy="203727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a:latin typeface="Calibri" panose="020F0502020204030204" pitchFamily="34" charset="0"/>
              <a:cs typeface="Calibri" panose="020F0502020204030204" pitchFamily="34" charset="0"/>
            </a:endParaRPr>
          </a:p>
          <a:p>
            <a:r>
              <a:rPr lang="en-US" sz="1200" b="1" err="1">
                <a:solidFill>
                  <a:schemeClr val="tx1"/>
                </a:solidFill>
                <a:latin typeface="Calibri" panose="020F0502020204030204" pitchFamily="34" charset="0"/>
                <a:cs typeface="Calibri" panose="020F0502020204030204" pitchFamily="34" charset="0"/>
              </a:rPr>
              <a:t>viagr</a:t>
            </a:r>
            <a:r>
              <a:rPr lang="en-US" sz="1200">
                <a:solidFill>
                  <a:schemeClr val="tx1"/>
                </a:solidFill>
                <a:latin typeface="Calibri" panose="020F0502020204030204" pitchFamily="34" charset="0"/>
                <a:cs typeface="Calibri" panose="020F0502020204030204" pitchFamily="34" charset="0"/>
              </a:rPr>
              <a:t> : enables grouping if vias to reduce the geometrical complexity of the layout</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0 : via grouping is disabled</a:t>
            </a:r>
          </a:p>
          <a:p>
            <a:r>
              <a:rPr lang="en-US" sz="1200">
                <a:solidFill>
                  <a:schemeClr val="tx1"/>
                </a:solidFill>
                <a:latin typeface="Calibri" panose="020F0502020204030204" pitchFamily="34" charset="0"/>
                <a:cs typeface="Calibri" panose="020F0502020204030204" pitchFamily="34" charset="0"/>
              </a:rPr>
              <a:t>1: via grouping is enabled</a:t>
            </a:r>
          </a:p>
          <a:p>
            <a:endParaRPr lang="en-US" sz="1200">
              <a:solidFill>
                <a:schemeClr val="tx1"/>
              </a:solidFill>
              <a:latin typeface="Calibri" panose="020F0502020204030204" pitchFamily="34" charset="0"/>
              <a:cs typeface="Calibri" panose="020F0502020204030204" pitchFamily="34" charset="0"/>
            </a:endParaRPr>
          </a:p>
          <a:p>
            <a:r>
              <a:rPr lang="en-US" sz="1200">
                <a:solidFill>
                  <a:schemeClr val="tx1"/>
                </a:solidFill>
                <a:latin typeface="Calibri" panose="020F0502020204030204" pitchFamily="34" charset="0"/>
                <a:cs typeface="Calibri" panose="020F0502020204030204" pitchFamily="34" charset="0"/>
              </a:rPr>
              <a:t>Via grouping is performed in order to reduce the number of vertical resistive elements corresponding to vias and contacts, ideally without loss of accuracy in the simulations. Vias and contacts forming large arrays are grouped into polygons that are discretized using a mesh. Simulating a large layout with large number of via arrays with parameter 0 (zero) may fail due to a large matrix size.</a:t>
            </a:r>
          </a:p>
          <a:p>
            <a:pPr algn="ctr"/>
            <a:endParaRPr lang="en-US">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661920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86B1D25-FF0C-4016-9B31-DC26350EE9A7}"/>
              </a:ext>
            </a:extLst>
          </p:cNvPr>
          <p:cNvSpPr/>
          <p:nvPr/>
        </p:nvSpPr>
        <p:spPr>
          <a:xfrm>
            <a:off x="1772100" y="855460"/>
            <a:ext cx="8647803" cy="1868691"/>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tx1"/>
                </a:solidFill>
                <a:latin typeface="Calibri" panose="020F0502020204030204" pitchFamily="34" charset="0"/>
                <a:cs typeface="Calibri" panose="020F0502020204030204" pitchFamily="34" charset="0"/>
              </a:rPr>
              <a:t>r3d_total_current </a:t>
            </a:r>
            <a:r>
              <a:rPr lang="en-US" sz="1200" dirty="0">
                <a:solidFill>
                  <a:schemeClr val="tx1"/>
                </a:solidFill>
                <a:latin typeface="Calibri" panose="020F0502020204030204" pitchFamily="34" charset="0"/>
                <a:cs typeface="Calibri" panose="020F0502020204030204" pitchFamily="34" charset="0"/>
              </a:rPr>
              <a:t>: specifies the total current </a:t>
            </a:r>
            <a:r>
              <a:rPr lang="en-US" sz="1200" dirty="0" err="1">
                <a:solidFill>
                  <a:schemeClr val="tx1"/>
                </a:solidFill>
                <a:latin typeface="Calibri" panose="020F0502020204030204" pitchFamily="34" charset="0"/>
                <a:cs typeface="Calibri" panose="020F0502020204030204" pitchFamily="34" charset="0"/>
              </a:rPr>
              <a:t>througt</a:t>
            </a:r>
            <a:r>
              <a:rPr lang="en-US" sz="1200" dirty="0">
                <a:solidFill>
                  <a:schemeClr val="tx1"/>
                </a:solidFill>
                <a:latin typeface="Calibri" panose="020F0502020204030204" pitchFamily="34" charset="0"/>
                <a:cs typeface="Calibri" panose="020F0502020204030204" pitchFamily="34" charset="0"/>
              </a:rPr>
              <a:t> the device</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r3d_total_current 4.0</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Analysis of current density (electromigration)  by viewing results of processing  current density </a:t>
            </a:r>
            <a:r>
              <a:rPr lang="en-US" sz="1200" dirty="0" err="1">
                <a:solidFill>
                  <a:schemeClr val="tx1"/>
                </a:solidFill>
                <a:latin typeface="Calibri" panose="020F0502020204030204" pitchFamily="34" charset="0"/>
                <a:cs typeface="Calibri" panose="020F0502020204030204" pitchFamily="34" charset="0"/>
              </a:rPr>
              <a:t>pltos</a:t>
            </a:r>
            <a:r>
              <a:rPr lang="en-US" sz="1200" dirty="0">
                <a:solidFill>
                  <a:schemeClr val="tx1"/>
                </a:solidFill>
                <a:latin typeface="Calibri" panose="020F0502020204030204" pitchFamily="34" charset="0"/>
                <a:cs typeface="Calibri" panose="020F0502020204030204" pitchFamily="34" charset="0"/>
              </a:rPr>
              <a:t> in R3DDRAW</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Em rules files may be defined to set current </a:t>
            </a:r>
            <a:r>
              <a:rPr lang="en-US" sz="1200" dirty="0" err="1">
                <a:solidFill>
                  <a:schemeClr val="tx1"/>
                </a:solidFill>
                <a:latin typeface="Calibri" panose="020F0502020204030204" pitchFamily="34" charset="0"/>
                <a:cs typeface="Calibri" panose="020F0502020204030204" pitchFamily="34" charset="0"/>
              </a:rPr>
              <a:t>densisty</a:t>
            </a:r>
            <a:r>
              <a:rPr lang="en-US" sz="1200" dirty="0">
                <a:solidFill>
                  <a:schemeClr val="tx1"/>
                </a:solidFill>
                <a:latin typeface="Calibri" panose="020F0502020204030204" pitchFamily="34" charset="0"/>
                <a:cs typeface="Calibri" panose="020F0502020204030204" pitchFamily="34" charset="0"/>
              </a:rPr>
              <a:t> limits of backend layers ( EM rules)</a:t>
            </a:r>
          </a:p>
          <a:p>
            <a:endParaRPr lang="en-US" sz="1200" dirty="0">
              <a:solidFill>
                <a:schemeClr val="tx1"/>
              </a:solidFill>
              <a:latin typeface="Calibri" panose="020F0502020204030204" pitchFamily="34" charset="0"/>
              <a:cs typeface="Calibri" panose="020F0502020204030204" pitchFamily="34" charset="0"/>
            </a:endParaRPr>
          </a:p>
          <a:p>
            <a:r>
              <a:rPr lang="en-US" sz="1200" dirty="0">
                <a:solidFill>
                  <a:schemeClr val="tx1"/>
                </a:solidFill>
                <a:latin typeface="Calibri" panose="020F0502020204030204" pitchFamily="34" charset="0"/>
                <a:cs typeface="Calibri" panose="020F0502020204030204" pitchFamily="34" charset="0"/>
              </a:rPr>
              <a:t>include </a:t>
            </a:r>
            <a:r>
              <a:rPr lang="en-US" sz="1200" dirty="0" err="1">
                <a:solidFill>
                  <a:schemeClr val="tx1"/>
                </a:solidFill>
                <a:latin typeface="Calibri" panose="020F0502020204030204" pitchFamily="34" charset="0"/>
                <a:cs typeface="Calibri" panose="020F0502020204030204" pitchFamily="34" charset="0"/>
              </a:rPr>
              <a:t>emrules</a:t>
            </a:r>
            <a:endParaRPr lang="en-US" sz="1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0396214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B32CFCB-2971-AC1E-A994-DD6C03F82133}"/>
              </a:ext>
            </a:extLst>
          </p:cNvPr>
          <p:cNvSpPr>
            <a:spLocks noGrp="1"/>
          </p:cNvSpPr>
          <p:nvPr>
            <p:ph sz="quarter" idx="11"/>
          </p:nvPr>
        </p:nvSpPr>
        <p:spPr>
          <a:xfrm>
            <a:off x="330799" y="593476"/>
            <a:ext cx="11530403" cy="341632"/>
          </a:xfrm>
        </p:spPr>
        <p:txBody>
          <a:bodyPr/>
          <a:lstStyle/>
          <a:p>
            <a:r>
              <a:rPr lang="fr-FR" dirty="0"/>
              <a:t>Viewer</a:t>
            </a:r>
          </a:p>
        </p:txBody>
      </p:sp>
      <p:sp>
        <p:nvSpPr>
          <p:cNvPr id="4" name="Espace réservé du contenu 3">
            <a:extLst>
              <a:ext uri="{FF2B5EF4-FFF2-40B4-BE49-F238E27FC236}">
                <a16:creationId xmlns:a16="http://schemas.microsoft.com/office/drawing/2014/main" id="{8D03471D-D3BF-B8F7-700A-DB77EBD2C643}"/>
              </a:ext>
            </a:extLst>
          </p:cNvPr>
          <p:cNvSpPr>
            <a:spLocks noGrp="1"/>
          </p:cNvSpPr>
          <p:nvPr>
            <p:ph sz="quarter" idx="12"/>
          </p:nvPr>
        </p:nvSpPr>
        <p:spPr/>
        <p:txBody>
          <a:bodyPr/>
          <a:lstStyle/>
          <a:p>
            <a:r>
              <a:rPr lang="fr-FR" dirty="0"/>
              <a:t>R3DDRAW</a:t>
            </a:r>
          </a:p>
        </p:txBody>
      </p:sp>
    </p:spTree>
    <p:extLst>
      <p:ext uri="{BB962C8B-B14F-4D97-AF65-F5344CB8AC3E}">
        <p14:creationId xmlns:p14="http://schemas.microsoft.com/office/powerpoint/2010/main" val="1084566871"/>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54B5E75-691A-A77B-BD2C-39A816ED5C8E}"/>
              </a:ext>
            </a:extLst>
          </p:cNvPr>
          <p:cNvSpPr>
            <a:spLocks noGrp="1"/>
          </p:cNvSpPr>
          <p:nvPr>
            <p:ph sz="quarter" idx="11"/>
          </p:nvPr>
        </p:nvSpPr>
        <p:spPr/>
        <p:txBody>
          <a:bodyPr/>
          <a:lstStyle/>
          <a:p>
            <a:endParaRPr lang="fr-FR"/>
          </a:p>
        </p:txBody>
      </p:sp>
      <p:sp>
        <p:nvSpPr>
          <p:cNvPr id="4" name="Espace réservé du contenu 3">
            <a:extLst>
              <a:ext uri="{FF2B5EF4-FFF2-40B4-BE49-F238E27FC236}">
                <a16:creationId xmlns:a16="http://schemas.microsoft.com/office/drawing/2014/main" id="{CED41588-C5D6-96E3-D131-43CC762B5090}"/>
              </a:ext>
            </a:extLst>
          </p:cNvPr>
          <p:cNvSpPr>
            <a:spLocks noGrp="1"/>
          </p:cNvSpPr>
          <p:nvPr>
            <p:ph sz="quarter" idx="12"/>
          </p:nvPr>
        </p:nvSpPr>
        <p:spPr/>
        <p:txBody>
          <a:bodyPr/>
          <a:lstStyle/>
          <a:p>
            <a:r>
              <a:rPr lang="fr-FR" dirty="0">
                <a:hlinkClick r:id="rId2"/>
              </a:rPr>
              <a:t>https://bbs.eetop.cn/thread-625278-1-1.html</a:t>
            </a:r>
            <a:endParaRPr lang="fr-FR" dirty="0"/>
          </a:p>
          <a:p>
            <a:endParaRPr lang="fr-FR" dirty="0"/>
          </a:p>
          <a:p>
            <a:r>
              <a:rPr lang="fr-FR" dirty="0">
                <a:hlinkClick r:id="rId3"/>
              </a:rPr>
              <a:t>https://pdfs.semanticscholar.org/d9c4/18fcc3443e7332bea8da067bbf394abe7551.pdf</a:t>
            </a:r>
            <a:endParaRPr lang="fr-FR" dirty="0"/>
          </a:p>
          <a:p>
            <a:endParaRPr lang="fr-FR" dirty="0"/>
          </a:p>
        </p:txBody>
      </p:sp>
    </p:spTree>
    <p:extLst>
      <p:ext uri="{BB962C8B-B14F-4D97-AF65-F5344CB8AC3E}">
        <p14:creationId xmlns:p14="http://schemas.microsoft.com/office/powerpoint/2010/main" val="151479494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2E5ADA-C1F0-8CFB-C0E5-C4A508989E30}"/>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EC31CC51-8A0E-D7A5-18BE-8D223D5A4D09}"/>
              </a:ext>
            </a:extLst>
          </p:cNvPr>
          <p:cNvSpPr>
            <a:spLocks noGrp="1"/>
          </p:cNvSpPr>
          <p:nvPr>
            <p:ph type="subTitle" idx="1"/>
          </p:nvPr>
        </p:nvSpPr>
        <p:spPr/>
        <p:txBody>
          <a:bodyPr/>
          <a:lstStyle/>
          <a:p>
            <a:endParaRPr lang="fr-FR"/>
          </a:p>
        </p:txBody>
      </p:sp>
      <p:pic>
        <p:nvPicPr>
          <p:cNvPr id="5" name="Image 4">
            <a:extLst>
              <a:ext uri="{FF2B5EF4-FFF2-40B4-BE49-F238E27FC236}">
                <a16:creationId xmlns:a16="http://schemas.microsoft.com/office/drawing/2014/main" id="{D3D801BE-576D-11E6-46C6-21888338EB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218" y="0"/>
            <a:ext cx="12035563" cy="6858000"/>
          </a:xfrm>
          <a:prstGeom prst="rect">
            <a:avLst/>
          </a:prstGeom>
        </p:spPr>
      </p:pic>
    </p:spTree>
    <p:extLst>
      <p:ext uri="{BB962C8B-B14F-4D97-AF65-F5344CB8AC3E}">
        <p14:creationId xmlns:p14="http://schemas.microsoft.com/office/powerpoint/2010/main" val="2856198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08BE42-BD4A-3903-C796-367DB03B9DFC}"/>
              </a:ext>
            </a:extLst>
          </p:cNvPr>
          <p:cNvSpPr>
            <a:spLocks noGrp="1"/>
          </p:cNvSpPr>
          <p:nvPr>
            <p:ph type="title"/>
          </p:nvPr>
        </p:nvSpPr>
        <p:spPr/>
        <p:txBody>
          <a:bodyPr/>
          <a:lstStyle/>
          <a:p>
            <a:endParaRPr lang="fr-FR"/>
          </a:p>
        </p:txBody>
      </p:sp>
      <p:pic>
        <p:nvPicPr>
          <p:cNvPr id="5" name="Espace réservé du contenu 4">
            <a:extLst>
              <a:ext uri="{FF2B5EF4-FFF2-40B4-BE49-F238E27FC236}">
                <a16:creationId xmlns:a16="http://schemas.microsoft.com/office/drawing/2014/main" id="{72DA7462-3CDC-0974-2313-1F4EB14CBD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4257" y="1825625"/>
            <a:ext cx="9863485" cy="4351338"/>
          </a:xfrm>
        </p:spPr>
      </p:pic>
    </p:spTree>
    <p:extLst>
      <p:ext uri="{BB962C8B-B14F-4D97-AF65-F5344CB8AC3E}">
        <p14:creationId xmlns:p14="http://schemas.microsoft.com/office/powerpoint/2010/main" val="1695937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ACB41-2764-4378-B028-70D463338FFF}"/>
              </a:ext>
            </a:extLst>
          </p:cNvPr>
          <p:cNvSpPr>
            <a:spLocks noGrp="1"/>
          </p:cNvSpPr>
          <p:nvPr>
            <p:ph type="title"/>
          </p:nvPr>
        </p:nvSpPr>
        <p:spPr/>
        <p:txBody>
          <a:bodyPr/>
          <a:lstStyle/>
          <a:p>
            <a:r>
              <a:rPr lang="fr-FR"/>
              <a:t>NCV91621 : Power module</a:t>
            </a:r>
            <a:endParaRPr lang="en-US"/>
          </a:p>
        </p:txBody>
      </p:sp>
      <p:sp>
        <p:nvSpPr>
          <p:cNvPr id="3" name="Content Placeholder 2">
            <a:extLst>
              <a:ext uri="{FF2B5EF4-FFF2-40B4-BE49-F238E27FC236}">
                <a16:creationId xmlns:a16="http://schemas.microsoft.com/office/drawing/2014/main" id="{52A2E49D-34F4-44EF-9ECD-DA3F467B985D}"/>
              </a:ext>
            </a:extLst>
          </p:cNvPr>
          <p:cNvSpPr>
            <a:spLocks noGrp="1"/>
          </p:cNvSpPr>
          <p:nvPr>
            <p:ph sz="quarter" idx="11"/>
          </p:nvPr>
        </p:nvSpPr>
        <p:spPr>
          <a:xfrm>
            <a:off x="330799" y="593476"/>
            <a:ext cx="11530403" cy="341632"/>
          </a:xfrm>
        </p:spPr>
        <p:txBody>
          <a:bodyPr/>
          <a:lstStyle/>
          <a:p>
            <a:endParaRPr lang="en-US"/>
          </a:p>
        </p:txBody>
      </p:sp>
      <p:sp>
        <p:nvSpPr>
          <p:cNvPr id="4" name="Content Placeholder 3">
            <a:extLst>
              <a:ext uri="{FF2B5EF4-FFF2-40B4-BE49-F238E27FC236}">
                <a16:creationId xmlns:a16="http://schemas.microsoft.com/office/drawing/2014/main" id="{C2FF7AB6-7C24-491D-828C-CFE61EF4CCAB}"/>
              </a:ext>
            </a:extLst>
          </p:cNvPr>
          <p:cNvSpPr>
            <a:spLocks noGrp="1"/>
          </p:cNvSpPr>
          <p:nvPr>
            <p:ph sz="quarter" idx="12"/>
          </p:nvPr>
        </p:nvSpPr>
        <p:spPr/>
        <p:txBody>
          <a:bodyPr/>
          <a:lstStyle/>
          <a:p>
            <a:pPr marL="0" indent="0">
              <a:buNone/>
            </a:pPr>
            <a:r>
              <a:rPr lang="fr-FR"/>
              <a:t>HSS ( PMOS)</a:t>
            </a:r>
          </a:p>
          <a:p>
            <a:pPr marL="0" indent="0">
              <a:buNone/>
            </a:pPr>
            <a:endParaRPr lang="fr-FR"/>
          </a:p>
          <a:p>
            <a:pPr marL="0" indent="0">
              <a:buNone/>
            </a:pPr>
            <a:endParaRPr lang="en-US"/>
          </a:p>
        </p:txBody>
      </p:sp>
      <p:pic>
        <p:nvPicPr>
          <p:cNvPr id="6" name="Picture 5">
            <a:extLst>
              <a:ext uri="{FF2B5EF4-FFF2-40B4-BE49-F238E27FC236}">
                <a16:creationId xmlns:a16="http://schemas.microsoft.com/office/drawing/2014/main" id="{825AF1FF-332E-4070-9B48-175C36952458}"/>
              </a:ext>
            </a:extLst>
          </p:cNvPr>
          <p:cNvPicPr>
            <a:picLocks noChangeAspect="1"/>
          </p:cNvPicPr>
          <p:nvPr/>
        </p:nvPicPr>
        <p:blipFill>
          <a:blip r:embed="rId2"/>
          <a:stretch>
            <a:fillRect/>
          </a:stretch>
        </p:blipFill>
        <p:spPr>
          <a:xfrm>
            <a:off x="1866177" y="2048149"/>
            <a:ext cx="3043587" cy="3651231"/>
          </a:xfrm>
          <a:prstGeom prst="rect">
            <a:avLst/>
          </a:prstGeom>
        </p:spPr>
      </p:pic>
      <p:pic>
        <p:nvPicPr>
          <p:cNvPr id="8" name="Picture 7">
            <a:extLst>
              <a:ext uri="{FF2B5EF4-FFF2-40B4-BE49-F238E27FC236}">
                <a16:creationId xmlns:a16="http://schemas.microsoft.com/office/drawing/2014/main" id="{7109121F-A77F-4B96-94F7-876556C93285}"/>
              </a:ext>
            </a:extLst>
          </p:cNvPr>
          <p:cNvPicPr>
            <a:picLocks noChangeAspect="1"/>
          </p:cNvPicPr>
          <p:nvPr/>
        </p:nvPicPr>
        <p:blipFill>
          <a:blip r:embed="rId3"/>
          <a:stretch>
            <a:fillRect/>
          </a:stretch>
        </p:blipFill>
        <p:spPr>
          <a:xfrm>
            <a:off x="5300064" y="2243954"/>
            <a:ext cx="5161550" cy="2967968"/>
          </a:xfrm>
          <a:prstGeom prst="rect">
            <a:avLst/>
          </a:prstGeom>
        </p:spPr>
      </p:pic>
      <p:sp>
        <p:nvSpPr>
          <p:cNvPr id="5" name="TextBox 4">
            <a:extLst>
              <a:ext uri="{FF2B5EF4-FFF2-40B4-BE49-F238E27FC236}">
                <a16:creationId xmlns:a16="http://schemas.microsoft.com/office/drawing/2014/main" id="{5F4A891E-228F-49C7-9B09-91FD64F7A248}"/>
              </a:ext>
            </a:extLst>
          </p:cNvPr>
          <p:cNvSpPr txBox="1"/>
          <p:nvPr/>
        </p:nvSpPr>
        <p:spPr>
          <a:xfrm>
            <a:off x="1998785" y="5814422"/>
            <a:ext cx="8124092" cy="1200329"/>
          </a:xfrm>
          <a:prstGeom prst="rect">
            <a:avLst/>
          </a:prstGeom>
          <a:noFill/>
        </p:spPr>
        <p:txBody>
          <a:bodyPr wrap="square" rtlCol="0">
            <a:spAutoFit/>
          </a:bodyPr>
          <a:lstStyle/>
          <a:p>
            <a:r>
              <a:rPr lang="fr-FR" err="1"/>
              <a:t>Expected</a:t>
            </a:r>
            <a:r>
              <a:rPr lang="fr-FR"/>
              <a:t>:  </a:t>
            </a:r>
            <a:r>
              <a:rPr lang="fr-FR" err="1"/>
              <a:t>WTotalPmos</a:t>
            </a:r>
            <a:r>
              <a:rPr lang="fr-FR"/>
              <a:t> = </a:t>
            </a:r>
            <a:r>
              <a:rPr lang="fr-FR" err="1"/>
              <a:t>Ng</a:t>
            </a:r>
            <a:r>
              <a:rPr lang="fr-FR"/>
              <a:t> x </a:t>
            </a:r>
            <a:r>
              <a:rPr lang="fr-FR" err="1"/>
              <a:t>Wdevice</a:t>
            </a:r>
            <a:r>
              <a:rPr lang="fr-FR"/>
              <a:t> x </a:t>
            </a:r>
            <a:r>
              <a:rPr lang="fr-FR" err="1"/>
              <a:t>Nb_Pmos</a:t>
            </a:r>
            <a:r>
              <a:rPr lang="fr-FR"/>
              <a:t> = 10000 x 30 x 2 = 600000        </a:t>
            </a:r>
          </a:p>
          <a:p>
            <a:endParaRPr lang="fr-FR"/>
          </a:p>
          <a:p>
            <a:r>
              <a:rPr lang="fr-FR"/>
              <a:t>599760 / 30 = 19992       in </a:t>
            </a:r>
            <a:r>
              <a:rPr lang="fr-FR" err="1"/>
              <a:t>fact</a:t>
            </a:r>
            <a:r>
              <a:rPr lang="fr-FR"/>
              <a:t>, 8 </a:t>
            </a:r>
            <a:r>
              <a:rPr lang="fr-FR" err="1"/>
              <a:t>gates</a:t>
            </a:r>
            <a:r>
              <a:rPr lang="fr-FR"/>
              <a:t> are </a:t>
            </a:r>
            <a:r>
              <a:rPr lang="fr-FR" err="1"/>
              <a:t>missing</a:t>
            </a:r>
            <a:r>
              <a:rPr lang="fr-FR"/>
              <a:t> ( 4 per </a:t>
            </a:r>
            <a:r>
              <a:rPr lang="fr-FR" err="1"/>
              <a:t>devices</a:t>
            </a:r>
            <a:r>
              <a:rPr lang="fr-FR"/>
              <a:t>)</a:t>
            </a:r>
          </a:p>
          <a:p>
            <a:endParaRPr lang="en-US"/>
          </a:p>
        </p:txBody>
      </p:sp>
    </p:spTree>
    <p:extLst>
      <p:ext uri="{BB962C8B-B14F-4D97-AF65-F5344CB8AC3E}">
        <p14:creationId xmlns:p14="http://schemas.microsoft.com/office/powerpoint/2010/main" val="45588640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A93AB-CB4E-426A-A694-932490008B87}"/>
              </a:ext>
            </a:extLst>
          </p:cNvPr>
          <p:cNvSpPr>
            <a:spLocks noGrp="1"/>
          </p:cNvSpPr>
          <p:nvPr>
            <p:ph type="title"/>
          </p:nvPr>
        </p:nvSpPr>
        <p:spPr/>
        <p:txBody>
          <a:bodyPr/>
          <a:lstStyle/>
          <a:p>
            <a:r>
              <a:rPr lang="fr-FR"/>
              <a:t>NCV91621 : Power module</a:t>
            </a:r>
            <a:endParaRPr lang="en-US"/>
          </a:p>
        </p:txBody>
      </p:sp>
      <p:sp>
        <p:nvSpPr>
          <p:cNvPr id="3" name="Content Placeholder 2">
            <a:extLst>
              <a:ext uri="{FF2B5EF4-FFF2-40B4-BE49-F238E27FC236}">
                <a16:creationId xmlns:a16="http://schemas.microsoft.com/office/drawing/2014/main" id="{7E65DB5F-145D-44F1-8532-162F454DC99F}"/>
              </a:ext>
            </a:extLst>
          </p:cNvPr>
          <p:cNvSpPr>
            <a:spLocks noGrp="1"/>
          </p:cNvSpPr>
          <p:nvPr>
            <p:ph sz="quarter" idx="11"/>
          </p:nvPr>
        </p:nvSpPr>
        <p:spPr>
          <a:xfrm>
            <a:off x="330799" y="593476"/>
            <a:ext cx="11530403" cy="341632"/>
          </a:xfrm>
        </p:spPr>
        <p:txBody>
          <a:bodyPr/>
          <a:lstStyle/>
          <a:p>
            <a:endParaRPr lang="en-US"/>
          </a:p>
        </p:txBody>
      </p:sp>
      <p:sp>
        <p:nvSpPr>
          <p:cNvPr id="4" name="Content Placeholder 3">
            <a:extLst>
              <a:ext uri="{FF2B5EF4-FFF2-40B4-BE49-F238E27FC236}">
                <a16:creationId xmlns:a16="http://schemas.microsoft.com/office/drawing/2014/main" id="{0AF24DF3-0F33-4326-A9CC-7C20C3B6CB21}"/>
              </a:ext>
            </a:extLst>
          </p:cNvPr>
          <p:cNvSpPr>
            <a:spLocks noGrp="1"/>
          </p:cNvSpPr>
          <p:nvPr>
            <p:ph sz="quarter" idx="12"/>
          </p:nvPr>
        </p:nvSpPr>
        <p:spPr/>
        <p:txBody>
          <a:bodyPr/>
          <a:lstStyle/>
          <a:p>
            <a:pPr marL="0" indent="0">
              <a:buNone/>
            </a:pPr>
            <a:r>
              <a:rPr lang="fr-FR"/>
              <a:t>LSS ( NMOS)</a:t>
            </a:r>
          </a:p>
          <a:p>
            <a:pPr marL="0" indent="0">
              <a:buNone/>
            </a:pPr>
            <a:endParaRPr lang="fr-FR"/>
          </a:p>
          <a:p>
            <a:endParaRPr lang="en-US"/>
          </a:p>
        </p:txBody>
      </p:sp>
      <p:pic>
        <p:nvPicPr>
          <p:cNvPr id="6" name="Picture 5">
            <a:extLst>
              <a:ext uri="{FF2B5EF4-FFF2-40B4-BE49-F238E27FC236}">
                <a16:creationId xmlns:a16="http://schemas.microsoft.com/office/drawing/2014/main" id="{BCBFAED2-0697-4D0F-97B6-B0A84BC57563}"/>
              </a:ext>
            </a:extLst>
          </p:cNvPr>
          <p:cNvPicPr>
            <a:picLocks noChangeAspect="1"/>
          </p:cNvPicPr>
          <p:nvPr/>
        </p:nvPicPr>
        <p:blipFill>
          <a:blip r:embed="rId2"/>
          <a:stretch>
            <a:fillRect/>
          </a:stretch>
        </p:blipFill>
        <p:spPr>
          <a:xfrm>
            <a:off x="1917732" y="1985614"/>
            <a:ext cx="2984437" cy="3629722"/>
          </a:xfrm>
          <a:prstGeom prst="rect">
            <a:avLst/>
          </a:prstGeom>
        </p:spPr>
      </p:pic>
      <p:pic>
        <p:nvPicPr>
          <p:cNvPr id="8" name="Picture 7">
            <a:extLst>
              <a:ext uri="{FF2B5EF4-FFF2-40B4-BE49-F238E27FC236}">
                <a16:creationId xmlns:a16="http://schemas.microsoft.com/office/drawing/2014/main" id="{AF39017D-008B-429F-A9BA-39BDAD645670}"/>
              </a:ext>
            </a:extLst>
          </p:cNvPr>
          <p:cNvPicPr>
            <a:picLocks noChangeAspect="1"/>
          </p:cNvPicPr>
          <p:nvPr/>
        </p:nvPicPr>
        <p:blipFill>
          <a:blip r:embed="rId3"/>
          <a:stretch>
            <a:fillRect/>
          </a:stretch>
        </p:blipFill>
        <p:spPr>
          <a:xfrm>
            <a:off x="5258351" y="2190631"/>
            <a:ext cx="5161550" cy="2952986"/>
          </a:xfrm>
          <a:prstGeom prst="rect">
            <a:avLst/>
          </a:prstGeom>
        </p:spPr>
      </p:pic>
      <p:sp>
        <p:nvSpPr>
          <p:cNvPr id="7" name="TextBox 6">
            <a:extLst>
              <a:ext uri="{FF2B5EF4-FFF2-40B4-BE49-F238E27FC236}">
                <a16:creationId xmlns:a16="http://schemas.microsoft.com/office/drawing/2014/main" id="{3DA52C05-7281-4543-BFE7-9A6F223B7339}"/>
              </a:ext>
            </a:extLst>
          </p:cNvPr>
          <p:cNvSpPr txBox="1"/>
          <p:nvPr/>
        </p:nvSpPr>
        <p:spPr>
          <a:xfrm>
            <a:off x="1998785" y="5814421"/>
            <a:ext cx="8124092" cy="923330"/>
          </a:xfrm>
          <a:prstGeom prst="rect">
            <a:avLst/>
          </a:prstGeom>
          <a:noFill/>
        </p:spPr>
        <p:txBody>
          <a:bodyPr wrap="square" rtlCol="0">
            <a:spAutoFit/>
          </a:bodyPr>
          <a:lstStyle/>
          <a:p>
            <a:r>
              <a:rPr lang="fr-FR" err="1"/>
              <a:t>Expected</a:t>
            </a:r>
            <a:r>
              <a:rPr lang="fr-FR"/>
              <a:t>:  </a:t>
            </a:r>
            <a:r>
              <a:rPr lang="fr-FR" err="1"/>
              <a:t>WTotalNmos</a:t>
            </a:r>
            <a:r>
              <a:rPr lang="fr-FR"/>
              <a:t> = </a:t>
            </a:r>
            <a:r>
              <a:rPr lang="fr-FR" err="1"/>
              <a:t>Ng</a:t>
            </a:r>
            <a:r>
              <a:rPr lang="fr-FR"/>
              <a:t> x </a:t>
            </a:r>
            <a:r>
              <a:rPr lang="fr-FR" err="1"/>
              <a:t>Wdevice</a:t>
            </a:r>
            <a:r>
              <a:rPr lang="fr-FR"/>
              <a:t> x </a:t>
            </a:r>
            <a:r>
              <a:rPr lang="fr-FR" err="1"/>
              <a:t>Nb_Pmos</a:t>
            </a:r>
            <a:r>
              <a:rPr lang="fr-FR"/>
              <a:t> = 10000 x 27 x 2 = 540000        </a:t>
            </a:r>
          </a:p>
          <a:p>
            <a:endParaRPr lang="fr-FR"/>
          </a:p>
          <a:p>
            <a:r>
              <a:rPr lang="fr-FR"/>
              <a:t>540108 / 27 = 20004     </a:t>
            </a:r>
            <a:r>
              <a:rPr lang="fr-FR" err="1"/>
              <a:t>we</a:t>
            </a:r>
            <a:r>
              <a:rPr lang="fr-FR"/>
              <a:t> have 4 extra </a:t>
            </a:r>
            <a:r>
              <a:rPr lang="fr-FR" err="1"/>
              <a:t>gates</a:t>
            </a:r>
            <a:r>
              <a:rPr lang="fr-FR"/>
              <a:t> ( 2 per </a:t>
            </a:r>
            <a:r>
              <a:rPr lang="fr-FR" err="1"/>
              <a:t>devices</a:t>
            </a:r>
            <a:r>
              <a:rPr lang="fr-FR"/>
              <a:t>)</a:t>
            </a:r>
            <a:endParaRPr lang="en-US"/>
          </a:p>
        </p:txBody>
      </p:sp>
    </p:spTree>
    <p:extLst>
      <p:ext uri="{BB962C8B-B14F-4D97-AF65-F5344CB8AC3E}">
        <p14:creationId xmlns:p14="http://schemas.microsoft.com/office/powerpoint/2010/main" val="181509570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1DEF96F-7140-B3CF-F344-FF9AB214C278}"/>
              </a:ext>
            </a:extLst>
          </p:cNvPr>
          <p:cNvSpPr>
            <a:spLocks noGrp="1"/>
          </p:cNvSpPr>
          <p:nvPr>
            <p:ph sz="quarter" idx="11"/>
          </p:nvPr>
        </p:nvSpPr>
        <p:spPr/>
        <p:txBody>
          <a:bodyPr/>
          <a:lstStyle/>
          <a:p>
            <a:endParaRPr lang="fr-FR"/>
          </a:p>
        </p:txBody>
      </p:sp>
      <p:sp>
        <p:nvSpPr>
          <p:cNvPr id="4" name="Espace réservé du contenu 3">
            <a:extLst>
              <a:ext uri="{FF2B5EF4-FFF2-40B4-BE49-F238E27FC236}">
                <a16:creationId xmlns:a16="http://schemas.microsoft.com/office/drawing/2014/main" id="{C1596404-A9E2-25C3-26C9-F96DC44C2ECB}"/>
              </a:ext>
            </a:extLst>
          </p:cNvPr>
          <p:cNvSpPr>
            <a:spLocks noGrp="1"/>
          </p:cNvSpPr>
          <p:nvPr>
            <p:ph sz="quarter" idx="12"/>
          </p:nvPr>
        </p:nvSpPr>
        <p:spPr/>
        <p:txBody>
          <a:bodyPr/>
          <a:lstStyle/>
          <a:p>
            <a:pPr marL="0" indent="0">
              <a:buNone/>
            </a:pPr>
            <a:r>
              <a:rPr lang="en-US" dirty="0">
                <a:solidFill>
                  <a:srgbClr val="000000"/>
                </a:solidFill>
                <a:latin typeface="Calibri" panose="020F0502020204030204" pitchFamily="34" charset="0"/>
                <a:cs typeface="Calibri" panose="020F0502020204030204" pitchFamily="34" charset="0"/>
              </a:rPr>
              <a:t>To run R3D , enter the following command in console :</a:t>
            </a:r>
          </a:p>
          <a:p>
            <a:pPr marL="0" indent="0">
              <a:buNone/>
            </a:pPr>
            <a:r>
              <a:rPr lang="en-US" dirty="0">
                <a:solidFill>
                  <a:srgbClr val="000000"/>
                </a:solidFill>
                <a:latin typeface="Calibri" panose="020F0502020204030204" pitchFamily="34" charset="0"/>
                <a:cs typeface="Calibri" panose="020F0502020204030204" pitchFamily="34" charset="0"/>
              </a:rPr>
              <a:t>&gt;  </a:t>
            </a:r>
            <a:r>
              <a:rPr lang="fr-FR" dirty="0">
                <a:latin typeface="Calibri" panose="020F0502020204030204" pitchFamily="34" charset="0"/>
                <a:cs typeface="Calibri" panose="020F0502020204030204" pitchFamily="34" charset="0"/>
              </a:rPr>
              <a:t>r3d </a:t>
            </a:r>
            <a:r>
              <a:rPr lang="fr-FR" dirty="0" err="1">
                <a:latin typeface="Calibri" panose="020F0502020204030204" pitchFamily="34" charset="0"/>
                <a:cs typeface="Calibri" panose="020F0502020204030204" pitchFamily="34" charset="0"/>
              </a:rPr>
              <a:t>xxxx.cfg</a:t>
            </a:r>
            <a:endParaRPr lang="fr-FR" dirty="0">
              <a:latin typeface="Calibri" panose="020F0502020204030204" pitchFamily="34" charset="0"/>
              <a:cs typeface="Calibri" panose="020F0502020204030204" pitchFamily="34" charset="0"/>
            </a:endParaRPr>
          </a:p>
          <a:p>
            <a:endParaRPr lang="fr-FR" dirty="0"/>
          </a:p>
          <a:p>
            <a:r>
              <a:rPr lang="en-US" dirty="0">
                <a:latin typeface="Calibri" panose="020F0502020204030204" pitchFamily="34" charset="0"/>
                <a:cs typeface="Calibri" panose="020F0502020204030204" pitchFamily="34" charset="0"/>
              </a:rPr>
              <a:t>Output file (xxxx.log) is created and saves the results of the run. </a:t>
            </a:r>
          </a:p>
          <a:p>
            <a:endParaRPr lang="fr-FR" dirty="0"/>
          </a:p>
        </p:txBody>
      </p:sp>
    </p:spTree>
    <p:extLst>
      <p:ext uri="{BB962C8B-B14F-4D97-AF65-F5344CB8AC3E}">
        <p14:creationId xmlns:p14="http://schemas.microsoft.com/office/powerpoint/2010/main" val="237891336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5B296DD-B724-9B51-B254-A9A3D0E0A1ED}"/>
              </a:ext>
            </a:extLst>
          </p:cNvPr>
          <p:cNvSpPr>
            <a:spLocks noGrp="1"/>
          </p:cNvSpPr>
          <p:nvPr>
            <p:ph sz="quarter" idx="11"/>
          </p:nvPr>
        </p:nvSpPr>
        <p:spPr/>
        <p:txBody>
          <a:bodyPr/>
          <a:lstStyle/>
          <a:p>
            <a:endParaRPr lang="fr-FR" dirty="0"/>
          </a:p>
        </p:txBody>
      </p:sp>
      <p:sp>
        <p:nvSpPr>
          <p:cNvPr id="4" name="Espace réservé du contenu 3">
            <a:extLst>
              <a:ext uri="{FF2B5EF4-FFF2-40B4-BE49-F238E27FC236}">
                <a16:creationId xmlns:a16="http://schemas.microsoft.com/office/drawing/2014/main" id="{EAF94E27-46EE-8B56-4D4D-8001622DAAA7}"/>
              </a:ext>
            </a:extLst>
          </p:cNvPr>
          <p:cNvSpPr>
            <a:spLocks noGrp="1"/>
          </p:cNvSpPr>
          <p:nvPr>
            <p:ph sz="quarter" idx="12"/>
          </p:nvPr>
        </p:nvSpPr>
        <p:spPr/>
        <p:txBody>
          <a:bodyPr/>
          <a:lstStyle/>
          <a:p>
            <a:pPr marL="0" indent="0">
              <a:buNone/>
            </a:pPr>
            <a:r>
              <a:rPr lang="fr-FR" sz="1600" dirty="0">
                <a:latin typeface="Calibri" panose="020F0502020204030204" pitchFamily="34" charset="0"/>
                <a:cs typeface="Calibri" panose="020F0502020204030204" pitchFamily="34" charset="0"/>
              </a:rPr>
              <a:t>To run simulation, R3D </a:t>
            </a:r>
            <a:r>
              <a:rPr lang="fr-FR" sz="1600" dirty="0" err="1">
                <a:latin typeface="Calibri" panose="020F0502020204030204" pitchFamily="34" charset="0"/>
                <a:cs typeface="Calibri" panose="020F0502020204030204" pitchFamily="34" charset="0"/>
              </a:rPr>
              <a:t>requires</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differents</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kind</a:t>
            </a:r>
            <a:r>
              <a:rPr lang="fr-FR" sz="1600" dirty="0">
                <a:latin typeface="Calibri" panose="020F0502020204030204" pitchFamily="34" charset="0"/>
                <a:cs typeface="Calibri" panose="020F0502020204030204" pitchFamily="34" charset="0"/>
              </a:rPr>
              <a:t> of  files :</a:t>
            </a:r>
          </a:p>
          <a:p>
            <a:pPr lvl="1"/>
            <a:r>
              <a:rPr lang="fr-FR" sz="1450" dirty="0">
                <a:latin typeface="Calibri" panose="020F0502020204030204" pitchFamily="34" charset="0"/>
                <a:cs typeface="Calibri" panose="020F0502020204030204" pitchFamily="34" charset="0"/>
              </a:rPr>
              <a:t>GDS file </a:t>
            </a:r>
            <a:r>
              <a:rPr lang="fr-FR" sz="1450" dirty="0" err="1">
                <a:latin typeface="Calibri" panose="020F0502020204030204" pitchFamily="34" charset="0"/>
                <a:cs typeface="Calibri" panose="020F0502020204030204" pitchFamily="34" charset="0"/>
              </a:rPr>
              <a:t>containing</a:t>
            </a:r>
            <a:r>
              <a:rPr lang="fr-FR" sz="1450" dirty="0">
                <a:latin typeface="Calibri" panose="020F0502020204030204" pitchFamily="34" charset="0"/>
                <a:cs typeface="Calibri" panose="020F0502020204030204" pitchFamily="34" charset="0"/>
              </a:rPr>
              <a:t> </a:t>
            </a:r>
            <a:r>
              <a:rPr lang="fr-FR" sz="1450" dirty="0" err="1">
                <a:latin typeface="Calibri" panose="020F0502020204030204" pitchFamily="34" charset="0"/>
                <a:cs typeface="Calibri" panose="020F0502020204030204" pitchFamily="34" charset="0"/>
              </a:rPr>
              <a:t>layout</a:t>
            </a:r>
            <a:endParaRPr lang="fr-FR" sz="1450" dirty="0">
              <a:latin typeface="Calibri" panose="020F0502020204030204" pitchFamily="34" charset="0"/>
              <a:cs typeface="Calibri" panose="020F0502020204030204" pitchFamily="34" charset="0"/>
            </a:endParaRPr>
          </a:p>
          <a:p>
            <a:pPr lvl="1"/>
            <a:r>
              <a:rPr lang="fr-FR" sz="1600" dirty="0">
                <a:latin typeface="Calibri" panose="020F0502020204030204" pitchFamily="34" charset="0"/>
                <a:cs typeface="Calibri" panose="020F0502020204030204" pitchFamily="34" charset="0"/>
              </a:rPr>
              <a:t>Configuration file </a:t>
            </a:r>
            <a:r>
              <a:rPr lang="fr-FR" sz="1600" dirty="0" err="1">
                <a:latin typeface="Calibri" panose="020F0502020204030204" pitchFamily="34" charset="0"/>
                <a:cs typeface="Calibri" panose="020F0502020204030204" pitchFamily="34" charset="0"/>
              </a:rPr>
              <a:t>which</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contains</a:t>
            </a:r>
            <a:r>
              <a:rPr lang="fr-FR" sz="1600" dirty="0">
                <a:latin typeface="Calibri" panose="020F0502020204030204" pitchFamily="34" charset="0"/>
                <a:cs typeface="Calibri" panose="020F0502020204030204" pitchFamily="34" charset="0"/>
              </a:rPr>
              <a:t> a </a:t>
            </a:r>
            <a:r>
              <a:rPr lang="fr-FR" sz="1600" dirty="0" err="1">
                <a:latin typeface="Calibri" panose="020F0502020204030204" pitchFamily="34" charset="0"/>
                <a:cs typeface="Calibri" panose="020F0502020204030204" pitchFamily="34" charset="0"/>
              </a:rPr>
              <a:t>series</a:t>
            </a:r>
            <a:r>
              <a:rPr lang="fr-FR" sz="1600" dirty="0">
                <a:latin typeface="Calibri" panose="020F0502020204030204" pitchFamily="34" charset="0"/>
                <a:cs typeface="Calibri" panose="020F0502020204030204" pitchFamily="34" charset="0"/>
              </a:rPr>
              <a:t> of R3D </a:t>
            </a:r>
            <a:r>
              <a:rPr lang="fr-FR" sz="1600" dirty="0" err="1">
                <a:latin typeface="Calibri" panose="020F0502020204030204" pitchFamily="34" charset="0"/>
                <a:cs typeface="Calibri" panose="020F0502020204030204" pitchFamily="34" charset="0"/>
              </a:rPr>
              <a:t>commands</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specifying</a:t>
            </a:r>
            <a:r>
              <a:rPr lang="fr-FR" sz="1600" dirty="0">
                <a:latin typeface="Calibri" panose="020F0502020204030204" pitchFamily="34" charset="0"/>
                <a:cs typeface="Calibri" panose="020F0502020204030204" pitchFamily="34" charset="0"/>
              </a:rPr>
              <a:t> simulations condition and options ( *.</a:t>
            </a:r>
            <a:r>
              <a:rPr lang="fr-FR" sz="1600" dirty="0" err="1">
                <a:latin typeface="Calibri" panose="020F0502020204030204" pitchFamily="34" charset="0"/>
                <a:cs typeface="Calibri" panose="020F0502020204030204" pitchFamily="34" charset="0"/>
              </a:rPr>
              <a:t>cfg</a:t>
            </a:r>
            <a:r>
              <a:rPr lang="fr-FR" sz="1600" dirty="0">
                <a:latin typeface="Calibri" panose="020F0502020204030204" pitchFamily="34" charset="0"/>
                <a:cs typeface="Calibri" panose="020F0502020204030204" pitchFamily="34" charset="0"/>
              </a:rPr>
              <a:t>)</a:t>
            </a:r>
          </a:p>
          <a:p>
            <a:pPr lvl="1"/>
            <a:r>
              <a:rPr lang="fr-FR" sz="1600" dirty="0">
                <a:latin typeface="Calibri" panose="020F0502020204030204" pitchFamily="34" charset="0"/>
                <a:cs typeface="Calibri" panose="020F0502020204030204" pitchFamily="34" charset="0"/>
              </a:rPr>
              <a:t>Rule file : </a:t>
            </a:r>
            <a:r>
              <a:rPr lang="fr-FR" sz="1600" dirty="0" err="1">
                <a:latin typeface="Calibri" panose="020F0502020204030204" pitchFamily="34" charset="0"/>
                <a:cs typeface="Calibri" panose="020F0502020204030204" pitchFamily="34" charset="0"/>
              </a:rPr>
              <a:t>describe</a:t>
            </a:r>
            <a:r>
              <a:rPr lang="fr-FR" sz="1600" dirty="0">
                <a:latin typeface="Calibri" panose="020F0502020204030204" pitchFamily="34" charset="0"/>
                <a:cs typeface="Calibri" panose="020F0502020204030204" pitchFamily="34" charset="0"/>
              </a:rPr>
              <a:t> layer </a:t>
            </a:r>
            <a:r>
              <a:rPr lang="fr-FR" sz="1600" dirty="0" err="1">
                <a:latin typeface="Calibri" panose="020F0502020204030204" pitchFamily="34" charset="0"/>
                <a:cs typeface="Calibri" panose="020F0502020204030204" pitchFamily="34" charset="0"/>
              </a:rPr>
              <a:t>connectivity</a:t>
            </a:r>
            <a:r>
              <a:rPr lang="fr-FR" sz="1600" dirty="0">
                <a:latin typeface="Calibri" panose="020F0502020204030204" pitchFamily="34" charset="0"/>
                <a:cs typeface="Calibri" panose="020F0502020204030204" pitchFamily="34" charset="0"/>
              </a:rPr>
              <a:t> and </a:t>
            </a:r>
            <a:r>
              <a:rPr lang="fr-FR" sz="1600" dirty="0" err="1">
                <a:latin typeface="Calibri" panose="020F0502020204030204" pitchFamily="34" charset="0"/>
                <a:cs typeface="Calibri" panose="020F0502020204030204" pitchFamily="34" charset="0"/>
              </a:rPr>
              <a:t>device</a:t>
            </a:r>
            <a:r>
              <a:rPr lang="fr-FR" sz="1600" dirty="0">
                <a:latin typeface="Calibri" panose="020F0502020204030204" pitchFamily="34" charset="0"/>
                <a:cs typeface="Calibri" panose="020F0502020204030204" pitchFamily="34" charset="0"/>
              </a:rPr>
              <a:t> recognition </a:t>
            </a:r>
            <a:r>
              <a:rPr lang="fr-FR" sz="1600" dirty="0" err="1">
                <a:latin typeface="Calibri" panose="020F0502020204030204" pitchFamily="34" charset="0"/>
                <a:cs typeface="Calibri" panose="020F0502020204030204" pitchFamily="34" charset="0"/>
              </a:rPr>
              <a:t>statements</a:t>
            </a:r>
            <a:r>
              <a:rPr lang="fr-FR" sz="1600" dirty="0">
                <a:latin typeface="Calibri" panose="020F0502020204030204" pitchFamily="34" charset="0"/>
                <a:cs typeface="Calibri" panose="020F0502020204030204" pitchFamily="34" charset="0"/>
              </a:rPr>
              <a:t> (1)</a:t>
            </a:r>
          </a:p>
          <a:p>
            <a:pPr lvl="1"/>
            <a:r>
              <a:rPr lang="fr-FR" sz="1600" dirty="0">
                <a:latin typeface="Calibri" panose="020F0502020204030204" pitchFamily="34" charset="0"/>
                <a:cs typeface="Calibri" panose="020F0502020204030204" pitchFamily="34" charset="0"/>
              </a:rPr>
              <a:t>Stack layer file : </a:t>
            </a:r>
            <a:r>
              <a:rPr lang="fr-FR" sz="1600" dirty="0" err="1">
                <a:latin typeface="Calibri" panose="020F0502020204030204" pitchFamily="34" charset="0"/>
                <a:cs typeface="Calibri" panose="020F0502020204030204" pitchFamily="34" charset="0"/>
              </a:rPr>
              <a:t>resistivity</a:t>
            </a:r>
            <a:r>
              <a:rPr lang="fr-FR" sz="1600" dirty="0">
                <a:latin typeface="Calibri" panose="020F0502020204030204" pitchFamily="34" charset="0"/>
                <a:cs typeface="Calibri" panose="020F0502020204030204" pitchFamily="34" charset="0"/>
              </a:rPr>
              <a:t> of </a:t>
            </a:r>
            <a:r>
              <a:rPr lang="fr-FR" sz="1600" dirty="0" err="1">
                <a:latin typeface="Calibri" panose="020F0502020204030204" pitchFamily="34" charset="0"/>
                <a:cs typeface="Calibri" panose="020F0502020204030204" pitchFamily="34" charset="0"/>
              </a:rPr>
              <a:t>metal</a:t>
            </a:r>
            <a:r>
              <a:rPr lang="fr-FR" sz="1600" dirty="0">
                <a:latin typeface="Calibri" panose="020F0502020204030204" pitchFamily="34" charset="0"/>
                <a:cs typeface="Calibri" panose="020F0502020204030204" pitchFamily="34" charset="0"/>
              </a:rPr>
              <a:t>, via </a:t>
            </a:r>
            <a:r>
              <a:rPr lang="fr-FR" sz="1600" dirty="0" err="1">
                <a:latin typeface="Calibri" panose="020F0502020204030204" pitchFamily="34" charset="0"/>
                <a:cs typeface="Calibri" panose="020F0502020204030204" pitchFamily="34" charset="0"/>
              </a:rPr>
              <a:t>resistance</a:t>
            </a:r>
            <a:r>
              <a:rPr lang="fr-FR" sz="1600" dirty="0">
                <a:latin typeface="Calibri" panose="020F0502020204030204" pitchFamily="34" charset="0"/>
                <a:cs typeface="Calibri" panose="020F0502020204030204" pitchFamily="34" charset="0"/>
              </a:rPr>
              <a:t> (2)</a:t>
            </a:r>
          </a:p>
          <a:p>
            <a:pPr lvl="1"/>
            <a:r>
              <a:rPr lang="fr-FR" sz="1600" dirty="0">
                <a:latin typeface="Calibri" panose="020F0502020204030204" pitchFamily="34" charset="0"/>
                <a:cs typeface="Calibri" panose="020F0502020204030204" pitchFamily="34" charset="0"/>
              </a:rPr>
              <a:t>Process file description : stack of </a:t>
            </a:r>
            <a:r>
              <a:rPr lang="fr-FR" sz="1600" dirty="0" err="1">
                <a:latin typeface="Calibri" panose="020F0502020204030204" pitchFamily="34" charset="0"/>
                <a:cs typeface="Calibri" panose="020F0502020204030204" pitchFamily="34" charset="0"/>
              </a:rPr>
              <a:t>layers</a:t>
            </a:r>
            <a:r>
              <a:rPr lang="fr-FR" sz="1600" dirty="0">
                <a:latin typeface="Calibri" panose="020F0502020204030204" pitchFamily="34" charset="0"/>
                <a:cs typeface="Calibri" panose="020F0502020204030204" pitchFamily="34" charset="0"/>
              </a:rPr>
              <a:t> : </a:t>
            </a:r>
            <a:r>
              <a:rPr lang="fr-FR" sz="1600" dirty="0" err="1">
                <a:latin typeface="Calibri" panose="020F0502020204030204" pitchFamily="34" charset="0"/>
                <a:cs typeface="Calibri" panose="020F0502020204030204" pitchFamily="34" charset="0"/>
              </a:rPr>
              <a:t>dielectric</a:t>
            </a:r>
            <a:r>
              <a:rPr lang="fr-FR" sz="1600" dirty="0">
                <a:latin typeface="Calibri" panose="020F0502020204030204" pitchFamily="34" charset="0"/>
                <a:cs typeface="Calibri" panose="020F0502020204030204" pitchFamily="34" charset="0"/>
              </a:rPr>
              <a:t> or </a:t>
            </a:r>
            <a:r>
              <a:rPr lang="fr-FR" sz="1600" dirty="0" err="1">
                <a:latin typeface="Calibri" panose="020F0502020204030204" pitchFamily="34" charset="0"/>
                <a:cs typeface="Calibri" panose="020F0502020204030204" pitchFamily="34" charset="0"/>
              </a:rPr>
              <a:t>metal</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layers</a:t>
            </a:r>
            <a:r>
              <a:rPr lang="fr-FR" sz="1600" dirty="0">
                <a:latin typeface="Calibri" panose="020F0502020204030204" pitchFamily="34" charset="0"/>
                <a:cs typeface="Calibri" panose="020F0502020204030204" pitchFamily="34" charset="0"/>
              </a:rPr>
              <a:t> </a:t>
            </a:r>
            <a:r>
              <a:rPr lang="fr-FR" sz="1600" dirty="0" err="1">
                <a:latin typeface="Calibri" panose="020F0502020204030204" pitchFamily="34" charset="0"/>
                <a:cs typeface="Calibri" panose="020F0502020204030204" pitchFamily="34" charset="0"/>
              </a:rPr>
              <a:t>thickness</a:t>
            </a:r>
            <a:r>
              <a:rPr lang="fr-FR" sz="1600" dirty="0">
                <a:latin typeface="Calibri" panose="020F0502020204030204" pitchFamily="34" charset="0"/>
                <a:cs typeface="Calibri" panose="020F0502020204030204" pitchFamily="34" charset="0"/>
              </a:rPr>
              <a:t> (3)</a:t>
            </a:r>
          </a:p>
          <a:p>
            <a:endParaRPr lang="fr-FR" dirty="0"/>
          </a:p>
        </p:txBody>
      </p:sp>
    </p:spTree>
    <p:extLst>
      <p:ext uri="{BB962C8B-B14F-4D97-AF65-F5344CB8AC3E}">
        <p14:creationId xmlns:p14="http://schemas.microsoft.com/office/powerpoint/2010/main" val="75851659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C737563-DF1F-FDE9-4557-0A98F0566B73}"/>
              </a:ext>
            </a:extLst>
          </p:cNvPr>
          <p:cNvSpPr>
            <a:spLocks noGrp="1"/>
          </p:cNvSpPr>
          <p:nvPr>
            <p:ph sz="quarter" idx="11"/>
          </p:nvPr>
        </p:nvSpPr>
        <p:spPr>
          <a:xfrm>
            <a:off x="330799" y="593476"/>
            <a:ext cx="11530403" cy="341632"/>
          </a:xfrm>
        </p:spPr>
        <p:txBody>
          <a:bodyPr/>
          <a:lstStyle/>
          <a:p>
            <a:r>
              <a:rPr lang="fr-FR" dirty="0"/>
              <a:t>Config file</a:t>
            </a:r>
          </a:p>
        </p:txBody>
      </p:sp>
      <p:sp>
        <p:nvSpPr>
          <p:cNvPr id="5" name="Content Placeholder 3">
            <a:extLst>
              <a:ext uri="{FF2B5EF4-FFF2-40B4-BE49-F238E27FC236}">
                <a16:creationId xmlns:a16="http://schemas.microsoft.com/office/drawing/2014/main" id="{5705217D-7240-831B-227A-A27B1C75A820}"/>
              </a:ext>
            </a:extLst>
          </p:cNvPr>
          <p:cNvSpPr txBox="1">
            <a:spLocks/>
          </p:cNvSpPr>
          <p:nvPr/>
        </p:nvSpPr>
        <p:spPr>
          <a:xfrm>
            <a:off x="561975" y="1070505"/>
            <a:ext cx="7715250" cy="5711296"/>
          </a:xfrm>
          <a:prstGeom prst="rect">
            <a:avLst/>
          </a:prstGeom>
        </p:spPr>
        <p:txBody>
          <a:bodyPr vert="horz" lIns="109728"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200" dirty="0">
                <a:latin typeface="Calibri" panose="020F0502020204030204" pitchFamily="34" charset="0"/>
                <a:cs typeface="Calibri" panose="020F0502020204030204" pitchFamily="34" charset="0"/>
              </a:rPr>
              <a:t># </a:t>
            </a:r>
            <a:r>
              <a:rPr lang="fr-FR" sz="1200" dirty="0" err="1">
                <a:latin typeface="Calibri" panose="020F0502020204030204" pitchFamily="34" charset="0"/>
                <a:cs typeface="Calibri" panose="020F0502020204030204" pitchFamily="34" charset="0"/>
              </a:rPr>
              <a:t>specify</a:t>
            </a:r>
            <a:r>
              <a:rPr lang="fr-FR" sz="1200" dirty="0">
                <a:latin typeface="Calibri" panose="020F0502020204030204" pitchFamily="34" charset="0"/>
                <a:cs typeface="Calibri" panose="020F0502020204030204" pitchFamily="34" charset="0"/>
              </a:rPr>
              <a:t> GDSII file </a:t>
            </a:r>
            <a:r>
              <a:rPr lang="fr-FR" sz="1200" dirty="0" err="1">
                <a:latin typeface="Calibri" panose="020F0502020204030204" pitchFamily="34" charset="0"/>
                <a:cs typeface="Calibri" panose="020F0502020204030204" pitchFamily="34" charset="0"/>
              </a:rPr>
              <a:t>name</a:t>
            </a:r>
            <a:br>
              <a:rPr lang="fr-FR"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input </a:t>
            </a:r>
            <a:r>
              <a:rPr lang="en-US" sz="1200" dirty="0" err="1">
                <a:solidFill>
                  <a:srgbClr val="FFC000"/>
                </a:solidFill>
                <a:latin typeface="Calibri" panose="020F0502020204030204" pitchFamily="34" charset="0"/>
                <a:cs typeface="Calibri" panose="020F0502020204030204" pitchFamily="34" charset="0"/>
              </a:rPr>
              <a:t>layout.gds</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specify rule file</a:t>
            </a:r>
            <a:br>
              <a:rPr lang="en-US" sz="1200" dirty="0">
                <a:latin typeface="Calibri" panose="020F0502020204030204" pitchFamily="34" charset="0"/>
                <a:cs typeface="Calibri" panose="020F0502020204030204" pitchFamily="34" charset="0"/>
              </a:rPr>
            </a:br>
            <a:r>
              <a:rPr lang="en-US" sz="1200" dirty="0" err="1">
                <a:solidFill>
                  <a:srgbClr val="FFC000"/>
                </a:solidFill>
                <a:latin typeface="Calibri" panose="020F0502020204030204" pitchFamily="34" charset="0"/>
                <a:cs typeface="Calibri" panose="020F0502020204030204" pitchFamily="34" charset="0"/>
              </a:rPr>
              <a:t>rulefile</a:t>
            </a:r>
            <a:r>
              <a:rPr lang="en-US" sz="1200" dirty="0">
                <a:solidFill>
                  <a:srgbClr val="FFC000"/>
                </a:solidFill>
                <a:latin typeface="Calibri" panose="020F0502020204030204" pitchFamily="34" charset="0"/>
                <a:cs typeface="Calibri" panose="020F0502020204030204" pitchFamily="34" charset="0"/>
              </a:rPr>
              <a:t> </a:t>
            </a:r>
            <a:r>
              <a:rPr lang="en-US" sz="1200" dirty="0" err="1">
                <a:solidFill>
                  <a:srgbClr val="FFC000"/>
                </a:solidFill>
                <a:latin typeface="Calibri" panose="020F0502020204030204" pitchFamily="34" charset="0"/>
                <a:cs typeface="Calibri" panose="020F0502020204030204" pitchFamily="34" charset="0"/>
              </a:rPr>
              <a:t>techno.rule</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a:t>
            </a:r>
            <a:r>
              <a:rPr lang="en-US" sz="1200" dirty="0" err="1">
                <a:latin typeface="Calibri" panose="020F0502020204030204" pitchFamily="34" charset="0"/>
                <a:cs typeface="Calibri" panose="020F0502020204030204" pitchFamily="34" charset="0"/>
              </a:rPr>
              <a:t>specifiy</a:t>
            </a:r>
            <a:r>
              <a:rPr lang="en-US" sz="1200" dirty="0">
                <a:latin typeface="Calibri" panose="020F0502020204030204" pitchFamily="34" charset="0"/>
                <a:cs typeface="Calibri" panose="020F0502020204030204" pitchFamily="34" charset="0"/>
              </a:rPr>
              <a:t> mapping and techno file</a:t>
            </a:r>
            <a:br>
              <a:rPr lang="en-US" sz="1200" dirty="0">
                <a:latin typeface="Calibri" panose="020F0502020204030204" pitchFamily="34" charset="0"/>
                <a:cs typeface="Calibri" panose="020F0502020204030204" pitchFamily="34" charset="0"/>
              </a:rPr>
            </a:br>
            <a:r>
              <a:rPr lang="en-US" sz="1200" dirty="0" err="1">
                <a:solidFill>
                  <a:srgbClr val="FFC000"/>
                </a:solidFill>
                <a:latin typeface="Calibri" panose="020F0502020204030204" pitchFamily="34" charset="0"/>
                <a:cs typeface="Calibri" panose="020F0502020204030204" pitchFamily="34" charset="0"/>
              </a:rPr>
              <a:t>techfile</a:t>
            </a:r>
            <a:r>
              <a:rPr lang="en-US" sz="1200" dirty="0">
                <a:solidFill>
                  <a:srgbClr val="FFC000"/>
                </a:solidFill>
                <a:latin typeface="Calibri" panose="020F0502020204030204" pitchFamily="34" charset="0"/>
                <a:cs typeface="Calibri" panose="020F0502020204030204" pitchFamily="34" charset="0"/>
              </a:rPr>
              <a:t> </a:t>
            </a:r>
            <a:r>
              <a:rPr lang="en-US" sz="1200" dirty="0" err="1">
                <a:solidFill>
                  <a:srgbClr val="FFC000"/>
                </a:solidFill>
                <a:latin typeface="Calibri" panose="020F0502020204030204" pitchFamily="34" charset="0"/>
                <a:cs typeface="Calibri" panose="020F0502020204030204" pitchFamily="34" charset="0"/>
              </a:rPr>
              <a:t>stack_layer</a:t>
            </a:r>
            <a:r>
              <a:rPr lang="en-US" sz="1200" dirty="0">
                <a:solidFill>
                  <a:srgbClr val="FFC000"/>
                </a:solidFill>
                <a:latin typeface="Calibri" panose="020F0502020204030204" pitchFamily="34" charset="0"/>
                <a:cs typeface="Calibri" panose="020F0502020204030204" pitchFamily="34" charset="0"/>
              </a:rPr>
              <a:t> process</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Specify lowest and uppermost metal layers</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r3d_start_layer metal1</a:t>
            </a:r>
            <a:br>
              <a:rPr lang="en-US" sz="1200" dirty="0">
                <a:solidFill>
                  <a:srgbClr val="FFC000"/>
                </a:solidFill>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r3d_end_layer metal6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specify device specific channel resistance [Ohm*um] ( total </a:t>
            </a:r>
            <a:r>
              <a:rPr lang="en-US" sz="1200" dirty="0" err="1">
                <a:latin typeface="Calibri" panose="020F0502020204030204" pitchFamily="34" charset="0"/>
                <a:cs typeface="Calibri" panose="020F0502020204030204" pitchFamily="34" charset="0"/>
              </a:rPr>
              <a:t>Wgate</a:t>
            </a:r>
            <a:r>
              <a:rPr lang="en-US" sz="1200" dirty="0">
                <a:latin typeface="Calibri" panose="020F0502020204030204" pitchFamily="34" charset="0"/>
                <a:cs typeface="Calibri" panose="020F0502020204030204" pitchFamily="34" charset="0"/>
              </a:rPr>
              <a:t>)</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r3d_device_resistance 5000.0</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number of nodes for discretization of transistor along gate width</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r3d_mesh_for_device size=1.0</a:t>
            </a:r>
            <a:br>
              <a:rPr lang="en-US" sz="1200" dirty="0">
                <a:solidFill>
                  <a:srgbClr val="FFC000"/>
                </a:solidFill>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a:t>
            </a:r>
            <a:r>
              <a:rPr lang="en-US" sz="1200" dirty="0" err="1">
                <a:latin typeface="Calibri" panose="020F0502020204030204" pitchFamily="34" charset="0"/>
                <a:cs typeface="Calibri" panose="020F0502020204030204" pitchFamily="34" charset="0"/>
              </a:rPr>
              <a:t>discretizations</a:t>
            </a:r>
            <a:r>
              <a:rPr lang="en-US" sz="1200" dirty="0">
                <a:latin typeface="Calibri" panose="020F0502020204030204" pitchFamily="34" charset="0"/>
                <a:cs typeface="Calibri" panose="020F0502020204030204" pitchFamily="34" charset="0"/>
              </a:rPr>
              <a:t> of metals and vias</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r3d_mesh_for_via dx=1 </a:t>
            </a:r>
            <a:r>
              <a:rPr lang="en-US" sz="1200" dirty="0" err="1">
                <a:solidFill>
                  <a:srgbClr val="FFC000"/>
                </a:solidFill>
                <a:latin typeface="Calibri" panose="020F0502020204030204" pitchFamily="34" charset="0"/>
                <a:cs typeface="Calibri" panose="020F0502020204030204" pitchFamily="34" charset="0"/>
              </a:rPr>
              <a:t>dy</a:t>
            </a:r>
            <a:r>
              <a:rPr lang="en-US" sz="1200" dirty="0">
                <a:solidFill>
                  <a:srgbClr val="FFC000"/>
                </a:solidFill>
                <a:latin typeface="Calibri" panose="020F0502020204030204" pitchFamily="34" charset="0"/>
                <a:cs typeface="Calibri" panose="020F0502020204030204" pitchFamily="34" charset="0"/>
              </a:rPr>
              <a:t>=1</a:t>
            </a:r>
            <a:br>
              <a:rPr lang="en-US" sz="1200" dirty="0">
                <a:solidFill>
                  <a:srgbClr val="FFC000"/>
                </a:solidFill>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mesh for top contact discretization </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r3d_mesh_for_top_contacts 40</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r3d_mesh_for_cont  size=5.0 </a:t>
            </a:r>
            <a:br>
              <a:rPr lang="en-US" sz="1200" dirty="0">
                <a:solidFill>
                  <a:srgbClr val="FFC000"/>
                </a:solidFill>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Define contacts (</a:t>
            </a:r>
            <a:r>
              <a:rPr lang="en-US" sz="1200" dirty="0" err="1">
                <a:latin typeface="Calibri" panose="020F0502020204030204" pitchFamily="34" charset="0"/>
                <a:cs typeface="Calibri" panose="020F0502020204030204" pitchFamily="34" charset="0"/>
              </a:rPr>
              <a:t>wirebond</a:t>
            </a:r>
            <a:r>
              <a:rPr lang="en-US" sz="1200" dirty="0">
                <a:latin typeface="Calibri" panose="020F0502020204030204" pitchFamily="34" charset="0"/>
                <a:cs typeface="Calibri" panose="020F0502020204030204" pitchFamily="34" charset="0"/>
              </a:rPr>
              <a:t> or bump )</a:t>
            </a:r>
            <a:br>
              <a:rPr lang="en-US" sz="1200" dirty="0">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r3d_top_contact v=0.0 xc=0 </a:t>
            </a:r>
            <a:r>
              <a:rPr lang="en-US" sz="1200" dirty="0" err="1">
                <a:solidFill>
                  <a:srgbClr val="FFC000"/>
                </a:solidFill>
                <a:latin typeface="Calibri" panose="020F0502020204030204" pitchFamily="34" charset="0"/>
                <a:cs typeface="Calibri" panose="020F0502020204030204" pitchFamily="34" charset="0"/>
              </a:rPr>
              <a:t>yc</a:t>
            </a:r>
            <a:r>
              <a:rPr lang="en-US" sz="1200" dirty="0">
                <a:solidFill>
                  <a:srgbClr val="FFC000"/>
                </a:solidFill>
                <a:latin typeface="Calibri" panose="020F0502020204030204" pitchFamily="34" charset="0"/>
                <a:cs typeface="Calibri" panose="020F0502020204030204" pitchFamily="34" charset="0"/>
              </a:rPr>
              <a:t>=73 dx=20 </a:t>
            </a:r>
            <a:r>
              <a:rPr lang="en-US" sz="1200" dirty="0" err="1">
                <a:solidFill>
                  <a:srgbClr val="FFC000"/>
                </a:solidFill>
                <a:latin typeface="Calibri" panose="020F0502020204030204" pitchFamily="34" charset="0"/>
                <a:cs typeface="Calibri" panose="020F0502020204030204" pitchFamily="34" charset="0"/>
              </a:rPr>
              <a:t>dy</a:t>
            </a:r>
            <a:r>
              <a:rPr lang="en-US" sz="1200" dirty="0">
                <a:solidFill>
                  <a:srgbClr val="FFC000"/>
                </a:solidFill>
                <a:latin typeface="Calibri" panose="020F0502020204030204" pitchFamily="34" charset="0"/>
                <a:cs typeface="Calibri" panose="020F0502020204030204" pitchFamily="34" charset="0"/>
              </a:rPr>
              <a:t>=20 r=0 source name=s circular node=</a:t>
            </a:r>
            <a:r>
              <a:rPr lang="en-US" sz="1200" dirty="0" err="1">
                <a:solidFill>
                  <a:srgbClr val="FFC000"/>
                </a:solidFill>
                <a:latin typeface="Calibri" panose="020F0502020204030204" pitchFamily="34" charset="0"/>
                <a:cs typeface="Calibri" panose="020F0502020204030204" pitchFamily="34" charset="0"/>
              </a:rPr>
              <a:t>src</a:t>
            </a:r>
            <a:br>
              <a:rPr lang="en-US" sz="1200" dirty="0">
                <a:solidFill>
                  <a:srgbClr val="FFC000"/>
                </a:solidFill>
                <a:latin typeface="Calibri" panose="020F0502020204030204" pitchFamily="34" charset="0"/>
                <a:cs typeface="Calibri" panose="020F0502020204030204" pitchFamily="34" charset="0"/>
              </a:rPr>
            </a:br>
            <a:r>
              <a:rPr lang="en-US" sz="1200" dirty="0">
                <a:solidFill>
                  <a:srgbClr val="FFC000"/>
                </a:solidFill>
                <a:latin typeface="Calibri" panose="020F0502020204030204" pitchFamily="34" charset="0"/>
                <a:cs typeface="Calibri" panose="020F0502020204030204" pitchFamily="34" charset="0"/>
              </a:rPr>
              <a:t>r3d_top_contact v=0.1 xc=0 </a:t>
            </a:r>
            <a:r>
              <a:rPr lang="en-US" sz="1200" dirty="0" err="1">
                <a:solidFill>
                  <a:srgbClr val="FFC000"/>
                </a:solidFill>
                <a:latin typeface="Calibri" panose="020F0502020204030204" pitchFamily="34" charset="0"/>
                <a:cs typeface="Calibri" panose="020F0502020204030204" pitchFamily="34" charset="0"/>
              </a:rPr>
              <a:t>yc</a:t>
            </a:r>
            <a:r>
              <a:rPr lang="en-US" sz="1200" dirty="0">
                <a:solidFill>
                  <a:srgbClr val="FFC000"/>
                </a:solidFill>
                <a:latin typeface="Calibri" panose="020F0502020204030204" pitchFamily="34" charset="0"/>
                <a:cs typeface="Calibri" panose="020F0502020204030204" pitchFamily="34" charset="0"/>
              </a:rPr>
              <a:t>=-70  dx=20 </a:t>
            </a:r>
            <a:r>
              <a:rPr lang="en-US" sz="1200" dirty="0" err="1">
                <a:solidFill>
                  <a:srgbClr val="FFC000"/>
                </a:solidFill>
                <a:latin typeface="Calibri" panose="020F0502020204030204" pitchFamily="34" charset="0"/>
                <a:cs typeface="Calibri" panose="020F0502020204030204" pitchFamily="34" charset="0"/>
              </a:rPr>
              <a:t>dy</a:t>
            </a:r>
            <a:r>
              <a:rPr lang="en-US" sz="1200" dirty="0">
                <a:solidFill>
                  <a:srgbClr val="FFC000"/>
                </a:solidFill>
                <a:latin typeface="Calibri" panose="020F0502020204030204" pitchFamily="34" charset="0"/>
                <a:cs typeface="Calibri" panose="020F0502020204030204" pitchFamily="34" charset="0"/>
              </a:rPr>
              <a:t>=20 r=0 drain name=d circular node=</a:t>
            </a:r>
            <a:r>
              <a:rPr lang="en-US" sz="1200" dirty="0" err="1">
                <a:solidFill>
                  <a:srgbClr val="FFC000"/>
                </a:solidFill>
                <a:latin typeface="Calibri" panose="020F0502020204030204" pitchFamily="34" charset="0"/>
                <a:cs typeface="Calibri" panose="020F0502020204030204" pitchFamily="34" charset="0"/>
              </a:rPr>
              <a:t>drn</a:t>
            </a:r>
            <a:br>
              <a:rPr lang="en-US" sz="1200" dirty="0">
                <a:solidFill>
                  <a:srgbClr val="FFC000"/>
                </a:solidFill>
                <a:latin typeface="Calibri" panose="020F0502020204030204" pitchFamily="34" charset="0"/>
                <a:cs typeface="Calibri" panose="020F0502020204030204" pitchFamily="34" charset="0"/>
              </a:rPr>
            </a:br>
            <a:r>
              <a:rPr lang="pt-BR" sz="1200" dirty="0">
                <a:latin typeface="Calibri" panose="020F0502020204030204" pitchFamily="34" charset="0"/>
                <a:cs typeface="Calibri" panose="020F0502020204030204" pitchFamily="34" charset="0"/>
              </a:rPr>
              <a:t># Set the total current through the device</a:t>
            </a:r>
            <a:br>
              <a:rPr lang="pt-BR" sz="1200" dirty="0">
                <a:latin typeface="Calibri" panose="020F0502020204030204" pitchFamily="34" charset="0"/>
                <a:cs typeface="Calibri" panose="020F0502020204030204" pitchFamily="34" charset="0"/>
              </a:rPr>
            </a:br>
            <a:r>
              <a:rPr lang="pt-BR" sz="1200" dirty="0">
                <a:solidFill>
                  <a:srgbClr val="FFC000"/>
                </a:solidFill>
                <a:latin typeface="Calibri" panose="020F0502020204030204" pitchFamily="34" charset="0"/>
                <a:cs typeface="Calibri" panose="020F0502020204030204" pitchFamily="34" charset="0"/>
              </a:rPr>
              <a:t>r3d_total_current 4.0</a:t>
            </a:r>
            <a:br>
              <a:rPr lang="pt-BR" sz="1200" dirty="0">
                <a:latin typeface="Calibri" panose="020F0502020204030204" pitchFamily="34" charset="0"/>
                <a:cs typeface="Calibri" panose="020F0502020204030204" pitchFamily="34" charset="0"/>
              </a:rPr>
            </a:br>
            <a:r>
              <a:rPr lang="pt-BR" sz="1200" dirty="0">
                <a:latin typeface="Calibri" panose="020F0502020204030204" pitchFamily="34" charset="0"/>
                <a:cs typeface="Calibri" panose="020F0502020204030204" pitchFamily="34" charset="0"/>
              </a:rPr>
              <a:t># create output file used by r3ddraw</a:t>
            </a:r>
            <a:br>
              <a:rPr lang="pt-BR" sz="1200" dirty="0">
                <a:latin typeface="Calibri" panose="020F0502020204030204" pitchFamily="34" charset="0"/>
                <a:cs typeface="Calibri" panose="020F0502020204030204" pitchFamily="34" charset="0"/>
              </a:rPr>
            </a:br>
            <a:r>
              <a:rPr lang="pt-BR" sz="1200" dirty="0">
                <a:solidFill>
                  <a:srgbClr val="FFC000"/>
                </a:solidFill>
                <a:latin typeface="Calibri" panose="020F0502020204030204" pitchFamily="34" charset="0"/>
                <a:cs typeface="Calibri" panose="020F0502020204030204" pitchFamily="34" charset="0"/>
              </a:rPr>
              <a:t>r3d_dat_file 2</a:t>
            </a:r>
            <a:br>
              <a:rPr lang="pt-BR" sz="1200" dirty="0">
                <a:latin typeface="Calibri" panose="020F0502020204030204" pitchFamily="34" charset="0"/>
                <a:cs typeface="Calibri" panose="020F0502020204030204" pitchFamily="34" charset="0"/>
              </a:rPr>
            </a:br>
            <a:r>
              <a:rPr lang="pt-BR" sz="1200" dirty="0">
                <a:latin typeface="Calibri" panose="020F0502020204030204" pitchFamily="34" charset="0"/>
                <a:cs typeface="Calibri" panose="020F0502020204030204" pitchFamily="34" charset="0"/>
              </a:rPr>
              <a:t># </a:t>
            </a:r>
            <a:r>
              <a:rPr lang="en-US" sz="1200" dirty="0">
                <a:latin typeface="Calibri" panose="020F0502020204030204" pitchFamily="34" charset="0"/>
                <a:cs typeface="Calibri" panose="020F0502020204030204" pitchFamily="34" charset="0"/>
              </a:rPr>
              <a:t>enables calculation of individual contributions from all resistive layers to the total  resistance of the device (</a:t>
            </a:r>
            <a:r>
              <a:rPr lang="en-US" sz="1200" dirty="0" err="1">
                <a:latin typeface="Calibri" panose="020F0502020204030204" pitchFamily="34" charset="0"/>
                <a:cs typeface="Calibri" panose="020F0502020204030204" pitchFamily="34" charset="0"/>
              </a:rPr>
              <a:t>Rdson</a:t>
            </a:r>
            <a:r>
              <a:rPr lang="en-US" sz="1200" dirty="0">
                <a:latin typeface="Calibri" panose="020F0502020204030204" pitchFamily="34" charset="0"/>
                <a:cs typeface="Calibri" panose="020F0502020204030204" pitchFamily="34" charset="0"/>
              </a:rPr>
              <a:t> + interconnect)</a:t>
            </a:r>
            <a:br>
              <a:rPr lang="pt-BR" sz="1200" dirty="0">
                <a:latin typeface="Calibri" panose="020F0502020204030204" pitchFamily="34" charset="0"/>
                <a:cs typeface="Calibri" panose="020F0502020204030204" pitchFamily="34" charset="0"/>
              </a:rPr>
            </a:br>
            <a:r>
              <a:rPr lang="pt-BR" sz="1200" dirty="0">
                <a:solidFill>
                  <a:srgbClr val="FFC000"/>
                </a:solidFill>
                <a:latin typeface="Calibri" panose="020F0502020204030204" pitchFamily="34" charset="0"/>
                <a:cs typeface="Calibri" panose="020F0502020204030204" pitchFamily="34" charset="0"/>
              </a:rPr>
              <a:t>r3d_rdson_table</a:t>
            </a:r>
            <a:br>
              <a:rPr lang="pt-BR" sz="1200" dirty="0">
                <a:latin typeface="Calibri" panose="020F0502020204030204" pitchFamily="34" charset="0"/>
                <a:cs typeface="Calibri" panose="020F0502020204030204" pitchFamily="34" charset="0"/>
              </a:rPr>
            </a:br>
            <a:r>
              <a:rPr lang="pt-BR" sz="1200" dirty="0">
                <a:latin typeface="Calibri" panose="020F0502020204030204" pitchFamily="34" charset="0"/>
                <a:cs typeface="Calibri" panose="020F0502020204030204" pitchFamily="34" charset="0"/>
              </a:rPr>
              <a:t># direct solver </a:t>
            </a:r>
            <a:br>
              <a:rPr lang="pt-BR" sz="1200" dirty="0">
                <a:latin typeface="Calibri" panose="020F0502020204030204" pitchFamily="34" charset="0"/>
                <a:cs typeface="Calibri" panose="020F0502020204030204" pitchFamily="34" charset="0"/>
              </a:rPr>
            </a:br>
            <a:r>
              <a:rPr lang="pt-BR" sz="1200" dirty="0">
                <a:solidFill>
                  <a:srgbClr val="FFC000"/>
                </a:solidFill>
                <a:latin typeface="Calibri" panose="020F0502020204030204" pitchFamily="34" charset="0"/>
                <a:cs typeface="Calibri" panose="020F0502020204030204" pitchFamily="34" charset="0"/>
              </a:rPr>
              <a:t>r3d_solver 2</a:t>
            </a:r>
            <a:br>
              <a:rPr lang="pt-BR" sz="1200" dirty="0">
                <a:latin typeface="Calibri" panose="020F0502020204030204" pitchFamily="34" charset="0"/>
                <a:cs typeface="Calibri" panose="020F0502020204030204" pitchFamily="34" charset="0"/>
              </a:rPr>
            </a:br>
            <a:r>
              <a:rPr lang="pt-BR" sz="1200" dirty="0">
                <a:latin typeface="Calibri" panose="020F0502020204030204" pitchFamily="34" charset="0"/>
                <a:cs typeface="Calibri" panose="020F0502020204030204" pitchFamily="34" charset="0"/>
              </a:rPr>
              <a:t># via grouping ( reduce the geometrical complexity of the layout)</a:t>
            </a:r>
            <a:br>
              <a:rPr lang="pt-BR" sz="1200" dirty="0">
                <a:latin typeface="Calibri" panose="020F0502020204030204" pitchFamily="34" charset="0"/>
                <a:cs typeface="Calibri" panose="020F0502020204030204" pitchFamily="34" charset="0"/>
              </a:rPr>
            </a:br>
            <a:r>
              <a:rPr lang="pt-BR" sz="1200" dirty="0">
                <a:solidFill>
                  <a:srgbClr val="FFC000"/>
                </a:solidFill>
                <a:latin typeface="Calibri" panose="020F0502020204030204" pitchFamily="34" charset="0"/>
                <a:cs typeface="Calibri" panose="020F0502020204030204" pitchFamily="34" charset="0"/>
              </a:rPr>
              <a:t>viagr 1</a:t>
            </a:r>
            <a:endParaRPr lang="en-US" sz="1200" dirty="0">
              <a:solidFill>
                <a:srgbClr val="FFC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412476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E4CE9E1-01F7-7E26-5EED-EB70BBABA53D}"/>
              </a:ext>
            </a:extLst>
          </p:cNvPr>
          <p:cNvSpPr>
            <a:spLocks noGrp="1"/>
          </p:cNvSpPr>
          <p:nvPr>
            <p:ph sz="quarter" idx="11"/>
          </p:nvPr>
        </p:nvSpPr>
        <p:spPr>
          <a:xfrm>
            <a:off x="330799" y="593476"/>
            <a:ext cx="11530403" cy="341632"/>
          </a:xfrm>
        </p:spPr>
        <p:txBody>
          <a:bodyPr/>
          <a:lstStyle/>
          <a:p>
            <a:r>
              <a:rPr lang="fr-FR" dirty="0"/>
              <a:t>Stack </a:t>
            </a:r>
            <a:r>
              <a:rPr lang="fr-FR" dirty="0" err="1"/>
              <a:t>layers</a:t>
            </a:r>
            <a:endParaRPr lang="fr-FR" dirty="0"/>
          </a:p>
        </p:txBody>
      </p:sp>
      <p:sp>
        <p:nvSpPr>
          <p:cNvPr id="5" name="Content Placeholder 3">
            <a:extLst>
              <a:ext uri="{FF2B5EF4-FFF2-40B4-BE49-F238E27FC236}">
                <a16:creationId xmlns:a16="http://schemas.microsoft.com/office/drawing/2014/main" id="{ACEEFD24-5E03-4926-003F-1048A8A2A81B}"/>
              </a:ext>
            </a:extLst>
          </p:cNvPr>
          <p:cNvSpPr>
            <a:spLocks noGrp="1"/>
          </p:cNvSpPr>
          <p:nvPr>
            <p:ph sz="quarter" idx="12"/>
          </p:nvPr>
        </p:nvSpPr>
        <p:spPr>
          <a:xfrm>
            <a:off x="328613" y="1160463"/>
            <a:ext cx="11534775" cy="5427662"/>
          </a:xfrm>
        </p:spPr>
        <p:txBody>
          <a:bodyPr/>
          <a:lstStyle/>
          <a:p>
            <a:pPr marL="0" indent="0">
              <a:buNone/>
            </a:pPr>
            <a:r>
              <a:rPr lang="en-US" sz="1200" dirty="0">
                <a:latin typeface="Calibri" panose="020F0502020204030204" pitchFamily="34" charset="0"/>
                <a:cs typeface="Calibri" panose="020F0502020204030204" pitchFamily="34" charset="0"/>
              </a:rPr>
              <a:t>process r3d_onc18gen2</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deposition</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      No  Type    </a:t>
            </a:r>
            <a:r>
              <a:rPr lang="en-US" sz="1200" dirty="0" err="1">
                <a:latin typeface="Calibri" panose="020F0502020204030204" pitchFamily="34" charset="0"/>
                <a:cs typeface="Calibri" panose="020F0502020204030204" pitchFamily="34" charset="0"/>
              </a:rPr>
              <a:t>p/n</a:t>
            </a:r>
            <a:r>
              <a:rPr lang="en-US" sz="1200" dirty="0">
                <a:latin typeface="Calibri" panose="020F0502020204030204" pitchFamily="34" charset="0"/>
                <a:cs typeface="Calibri" panose="020F0502020204030204" pitchFamily="34" charset="0"/>
              </a:rPr>
              <a:t>  Name  </a:t>
            </a:r>
            <a:r>
              <a:rPr lang="en-US" sz="1200" dirty="0" err="1">
                <a:latin typeface="Calibri" panose="020F0502020204030204" pitchFamily="34" charset="0"/>
                <a:cs typeface="Calibri" panose="020F0502020204030204" pitchFamily="34" charset="0"/>
              </a:rPr>
              <a:t>Thickn</a:t>
            </a:r>
            <a:r>
              <a:rPr lang="en-US" sz="1200" dirty="0">
                <a:latin typeface="Calibri" panose="020F0502020204030204" pitchFamily="34" charset="0"/>
                <a:cs typeface="Calibri" panose="020F0502020204030204" pitchFamily="34" charset="0"/>
              </a:rPr>
              <a:t>.   Epsilon</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  substrate      field   0.57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2  metal          diff    0.12</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3  dielectric p   fox     0.0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4  dielectric p   </a:t>
            </a:r>
            <a:r>
              <a:rPr lang="en-US" sz="1200" dirty="0" err="1">
                <a:latin typeface="Calibri" panose="020F0502020204030204" pitchFamily="34" charset="0"/>
                <a:cs typeface="Calibri" panose="020F0502020204030204" pitchFamily="34" charset="0"/>
              </a:rPr>
              <a:t>gox</a:t>
            </a:r>
            <a:r>
              <a:rPr lang="en-US" sz="1200" dirty="0">
                <a:latin typeface="Calibri" panose="020F0502020204030204" pitchFamily="34" charset="0"/>
                <a:cs typeface="Calibri" panose="020F0502020204030204" pitchFamily="34" charset="0"/>
              </a:rPr>
              <a:t>     0.005    3.9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5  metal          poly    0.25</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6  dielectric n   </a:t>
            </a:r>
            <a:r>
              <a:rPr lang="en-US" sz="1200" dirty="0" err="1">
                <a:latin typeface="Calibri" panose="020F0502020204030204" pitchFamily="34" charset="0"/>
                <a:cs typeface="Calibri" panose="020F0502020204030204" pitchFamily="34" charset="0"/>
              </a:rPr>
              <a:t>oxspr</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7  dielectric n   </a:t>
            </a:r>
            <a:r>
              <a:rPr lang="en-US" sz="1200" dirty="0" err="1">
                <a:latin typeface="Calibri" panose="020F0502020204030204" pitchFamily="34" charset="0"/>
                <a:cs typeface="Calibri" panose="020F0502020204030204" pitchFamily="34" charset="0"/>
              </a:rPr>
              <a:t>nitspr</a:t>
            </a:r>
            <a:r>
              <a:rPr lang="en-US" sz="1200" dirty="0">
                <a:latin typeface="Calibri" panose="020F0502020204030204" pitchFamily="34" charset="0"/>
                <a:cs typeface="Calibri" panose="020F0502020204030204" pitchFamily="34" charset="0"/>
              </a:rPr>
              <a:t>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8  dielectric n   liner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9  dielectric p   ox1     0.71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10 metal          metal1  0.56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11 dielectric p   ox2     0.88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12 metal          metal2  0.56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13 dielectric p   ox3     0.88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14 metal          metal3  0.56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15 dielectric p   ox4     0.88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16 metal          metal4  0.56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17 dielectric p   ox5     0.88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18 metal          metal5  0.56</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19 dielectric p   ox6     0.88    3.9</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20 metal          metal6  3.07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step  21 dielectric p   ox6     ???  ???</a:t>
            </a:r>
            <a:br>
              <a:rPr lang="en-US" sz="1200" dirty="0">
                <a:latin typeface="Calibri" panose="020F0502020204030204" pitchFamily="34" charset="0"/>
                <a:cs typeface="Calibri" panose="020F0502020204030204" pitchFamily="34" charset="0"/>
              </a:rPr>
            </a:br>
            <a:r>
              <a:rPr lang="en-US" sz="1200" dirty="0">
                <a:latin typeface="Calibri" panose="020F0502020204030204" pitchFamily="34" charset="0"/>
                <a:cs typeface="Calibri" panose="020F0502020204030204" pitchFamily="34" charset="0"/>
              </a:rPr>
              <a:t>*-----------------------------------------------</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enddeposition</a:t>
            </a:r>
            <a:br>
              <a:rPr lang="en-US" sz="1200" dirty="0">
                <a:latin typeface="Calibri" panose="020F0502020204030204" pitchFamily="34" charset="0"/>
                <a:cs typeface="Calibri" panose="020F0502020204030204" pitchFamily="34" charset="0"/>
              </a:rPr>
            </a:br>
            <a:r>
              <a:rPr lang="en-US" sz="1200" dirty="0" err="1">
                <a:latin typeface="Calibri" panose="020F0502020204030204" pitchFamily="34" charset="0"/>
                <a:cs typeface="Calibri" panose="020F0502020204030204" pitchFamily="34" charset="0"/>
              </a:rPr>
              <a:t>endprocess</a:t>
            </a:r>
            <a:endParaRPr lang="en-US" sz="1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3863109"/>
      </p:ext>
    </p:extLst>
  </p:cSld>
  <p:clrMapOvr>
    <a:masterClrMapping/>
  </p:clrMapOvr>
  <p:transition>
    <p:fade/>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1841</Words>
  <Application>Microsoft Office PowerPoint</Application>
  <PresentationFormat>Grand écran</PresentationFormat>
  <Paragraphs>149</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Calibri</vt:lpstr>
      <vt:lpstr>Calibri Light</vt:lpstr>
      <vt:lpstr>Wingdings</vt:lpstr>
      <vt:lpstr>Thème Office</vt:lpstr>
      <vt:lpstr>Présentation PowerPoint</vt:lpstr>
      <vt:lpstr>Présentation PowerPoint</vt:lpstr>
      <vt:lpstr>Présentation PowerPoint</vt:lpstr>
      <vt:lpstr>NCV91621 : Power module</vt:lpstr>
      <vt:lpstr>NCV91621 : Power module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Patrice Delpy</dc:creator>
  <cp:lastModifiedBy>Patrice Delpy</cp:lastModifiedBy>
  <cp:revision>1</cp:revision>
  <dcterms:created xsi:type="dcterms:W3CDTF">2024-11-19T19:08:14Z</dcterms:created>
  <dcterms:modified xsi:type="dcterms:W3CDTF">2024-11-19T19:40:53Z</dcterms:modified>
</cp:coreProperties>
</file>