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95" r:id="rId2"/>
    <p:sldId id="297" r:id="rId3"/>
    <p:sldId id="296" r:id="rId4"/>
    <p:sldId id="300" r:id="rId5"/>
    <p:sldId id="301" r:id="rId6"/>
    <p:sldId id="299" r:id="rId7"/>
    <p:sldId id="302" r:id="rId8"/>
    <p:sldId id="303" r:id="rId9"/>
    <p:sldId id="298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3333FF"/>
    <a:srgbClr val="A88000"/>
    <a:srgbClr val="2D8435"/>
    <a:srgbClr val="CC9900"/>
    <a:srgbClr val="D6A300"/>
    <a:srgbClr val="FFFF99"/>
    <a:srgbClr val="99FF99"/>
    <a:srgbClr val="66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18" autoAdjust="0"/>
    <p:restoredTop sz="96175" autoAdjust="0"/>
  </p:normalViewPr>
  <p:slideViewPr>
    <p:cSldViewPr>
      <p:cViewPr varScale="1">
        <p:scale>
          <a:sx n="45" d="100"/>
          <a:sy n="45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7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AF9AFE3F-95AE-4787-8BE5-559500969452}" type="datetimeFigureOut">
              <a:rPr lang="en-US"/>
              <a:pPr/>
              <a:t>10/21/2012</a:t>
            </a:fld>
            <a:endParaRPr 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AABC8EF0-B558-42DD-B826-C21D7A7CF45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0088"/>
            <a:ext cx="4648200" cy="3486150"/>
          </a:xfrm>
          <a:ln/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2866" y="4416098"/>
            <a:ext cx="5604669" cy="4180921"/>
          </a:xfrm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0088"/>
            <a:ext cx="4648200" cy="3486150"/>
          </a:xfrm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345" y="4416098"/>
            <a:ext cx="5607711" cy="4180921"/>
          </a:xfrm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6B457-C7DB-4E8B-9B25-098AFD6194F2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840688-A777-4461-8A91-D0379AFAADD9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2008 guideline (for new in role employee) for ratings of a 2 in box 7 means eligible for bonus but not merit increase in the US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FB03CF-53F7-4F64-A9F3-DBF5764DC213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9-box with some suggested % guidelines; back-up slides have more descriptions of each box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09BC4-A30A-43D6-8CEF-BEF3FE295CD2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93725" y="6629400"/>
            <a:ext cx="24352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5D4C59C-6997-47D1-AB5C-EDA8BCF745EE}" type="slidenum">
              <a:rPr lang="en-US" sz="800" i="1">
                <a:solidFill>
                  <a:schemeClr val="bg1"/>
                </a:solidFill>
              </a:rPr>
              <a:pPr/>
              <a:t>‹#›</a:t>
            </a:fld>
            <a:r>
              <a:rPr lang="en-US" sz="800" i="1" dirty="0">
                <a:solidFill>
                  <a:schemeClr val="bg1"/>
                </a:solidFill>
              </a:rPr>
              <a:t>  • </a:t>
            </a:r>
            <a:r>
              <a:rPr lang="en-US" sz="800" i="1" dirty="0" smtClean="0">
                <a:solidFill>
                  <a:schemeClr val="bg1"/>
                </a:solidFill>
              </a:rPr>
              <a:t>2012 PA Cycle</a:t>
            </a:r>
            <a:r>
              <a:rPr lang="en-US" sz="800" i="1" baseline="0" dirty="0" smtClean="0">
                <a:solidFill>
                  <a:schemeClr val="bg1"/>
                </a:solidFill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</a:rPr>
              <a:t>• Oct.</a:t>
            </a:r>
            <a:r>
              <a:rPr lang="en-US" sz="800" i="1" baseline="0" dirty="0" smtClean="0">
                <a:solidFill>
                  <a:schemeClr val="bg1"/>
                </a:solidFill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</a:rPr>
              <a:t>2011</a:t>
            </a: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7346950" y="6629400"/>
            <a:ext cx="124618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800" i="1" dirty="0">
                <a:solidFill>
                  <a:schemeClr val="bg1"/>
                </a:solidFill>
              </a:rPr>
              <a:t>Confidential Proprietary</a:t>
            </a:r>
            <a:endParaRPr lang="en-US" sz="800" dirty="0">
              <a:solidFill>
                <a:schemeClr val="bg1"/>
              </a:solidFill>
            </a:endParaRPr>
          </a:p>
        </p:txBody>
      </p:sp>
      <p:pic>
        <p:nvPicPr>
          <p:cNvPr id="6" name="Picture 9" descr="ONVert-3DShadow-L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914400"/>
            <a:ext cx="290195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1143000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2479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228600"/>
            <a:ext cx="65913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 flipV="1">
            <a:off x="0" y="6248400"/>
            <a:ext cx="9144000" cy="6096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7" descr="ONHoriz-3DNoShad-Whit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270625"/>
            <a:ext cx="19812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593725" y="6542088"/>
            <a:ext cx="24352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E1ACDF9A-8F59-4B85-9FA4-C8A08B021C4F}" type="slidenum">
              <a:rPr lang="en-US" sz="800" i="1">
                <a:solidFill>
                  <a:schemeClr val="bg1"/>
                </a:solidFill>
              </a:rPr>
              <a:pPr/>
              <a:t>‹#›</a:t>
            </a:fld>
            <a:r>
              <a:rPr lang="en-US" sz="800" i="1" dirty="0">
                <a:solidFill>
                  <a:schemeClr val="bg1"/>
                </a:solidFill>
              </a:rPr>
              <a:t>  • </a:t>
            </a:r>
            <a:r>
              <a:rPr lang="en-US" sz="800" i="1" dirty="0" smtClean="0">
                <a:solidFill>
                  <a:schemeClr val="bg1"/>
                </a:solidFill>
              </a:rPr>
              <a:t>2012</a:t>
            </a:r>
            <a:r>
              <a:rPr lang="en-US" sz="800" i="1" baseline="0" dirty="0" smtClean="0">
                <a:solidFill>
                  <a:schemeClr val="bg1"/>
                </a:solidFill>
              </a:rPr>
              <a:t> PA Cycle </a:t>
            </a:r>
            <a:r>
              <a:rPr lang="en-US" sz="800" i="1" dirty="0" smtClean="0">
                <a:solidFill>
                  <a:schemeClr val="bg1"/>
                </a:solidFill>
              </a:rPr>
              <a:t>• Oct. 2011</a:t>
            </a:r>
            <a:endParaRPr lang="en-US" sz="800" i="1" dirty="0">
              <a:solidFill>
                <a:schemeClr val="bg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3948113" y="6542088"/>
            <a:ext cx="12461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" i="1" dirty="0">
                <a:solidFill>
                  <a:schemeClr val="bg1"/>
                </a:solidFill>
              </a:rPr>
              <a:t>Confidential Proprietary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 flipV="1">
            <a:off x="0" y="0"/>
            <a:ext cx="9144000" cy="762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1.xls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3886200"/>
            <a:ext cx="8001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Self Appraisal Guidelines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October 2011</a:t>
            </a:r>
          </a:p>
          <a:p>
            <a:pPr eaLnBrk="1" hangingPunct="1"/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91600" cy="5334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85000"/>
              </a:lnSpc>
            </a:pPr>
            <a:r>
              <a:rPr lang="en-US" sz="2800" dirty="0" smtClean="0"/>
              <a:t>Individual Goals</a:t>
            </a:r>
          </a:p>
        </p:txBody>
      </p:sp>
      <p:pic>
        <p:nvPicPr>
          <p:cNvPr id="499717" name="Picture 5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23825"/>
            <a:ext cx="863600" cy="552450"/>
          </a:xfrm>
          <a:prstGeom prst="rect">
            <a:avLst/>
          </a:prstGeom>
          <a:noFill/>
        </p:spPr>
      </p:pic>
      <p:sp>
        <p:nvSpPr>
          <p:cNvPr id="499718" name="Rectangle 1132"/>
          <p:cNvSpPr>
            <a:spLocks noChangeArrowheads="1"/>
          </p:cNvSpPr>
          <p:nvPr/>
        </p:nvSpPr>
        <p:spPr bwMode="auto">
          <a:xfrm>
            <a:off x="0" y="768350"/>
            <a:ext cx="433070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40000"/>
              </a:spcBef>
              <a:buFont typeface="Wingdings" pitchFamily="2" charset="2"/>
              <a:buChar char="q"/>
            </a:pPr>
            <a:r>
              <a:rPr lang="en-US" altLang="ja-JP" sz="1600" b="1"/>
              <a:t>Project goals</a:t>
            </a:r>
            <a:r>
              <a:rPr lang="en-US" altLang="ja-JP" sz="1600"/>
              <a:t> 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altLang="ja-JP" sz="1600" b="1">
                <a:solidFill>
                  <a:schemeClr val="accent2"/>
                </a:solidFill>
              </a:rPr>
              <a:t>Ownership &amp; Commitments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Timely Execution 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altLang="ja-JP" sz="1600" b="1">
                <a:solidFill>
                  <a:schemeClr val="accent2"/>
                </a:solidFill>
              </a:rPr>
              <a:t>Use of Best Practices</a:t>
            </a:r>
            <a:endParaRPr lang="en-US" altLang="ja-JP" sz="1400"/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altLang="ja-JP" sz="1600" b="1">
                <a:solidFill>
                  <a:schemeClr val="accent2"/>
                </a:solidFill>
              </a:rPr>
              <a:t>Design for Manufacturing</a:t>
            </a:r>
            <a:br>
              <a:rPr lang="en-US" altLang="ja-JP" sz="1600" b="1">
                <a:solidFill>
                  <a:schemeClr val="accent2"/>
                </a:solidFill>
              </a:rPr>
            </a:br>
            <a:r>
              <a:rPr lang="en-US" altLang="ja-JP" sz="1000" b="1">
                <a:solidFill>
                  <a:schemeClr val="accent2"/>
                </a:solidFill>
              </a:rPr>
              <a:t> 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q"/>
            </a:pPr>
            <a:r>
              <a:rPr lang="en-US" sz="1600" b="1"/>
              <a:t>IP/Reuse  goals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Reuse &amp; IP alignment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Innovation &amp; Documentation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Design Method Improvements</a:t>
            </a:r>
            <a:br>
              <a:rPr lang="en-US" sz="1600" b="1">
                <a:solidFill>
                  <a:schemeClr val="accent2"/>
                </a:solidFill>
              </a:rPr>
            </a:br>
            <a:endParaRPr lang="en-US" sz="1000" b="1">
              <a:solidFill>
                <a:schemeClr val="accent2"/>
              </a:solidFill>
            </a:endParaRP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q"/>
            </a:pPr>
            <a:r>
              <a:rPr lang="en-US" sz="1600" b="1"/>
              <a:t>Behavioral goals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Business focus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Breakthrough thinking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Continuous development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Accountability</a:t>
            </a:r>
          </a:p>
          <a:p>
            <a:pPr marL="1143000" lvl="2" indent="-22860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Collaboration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endParaRPr lang="en-US" altLang="ja-JP" sz="1600" b="1">
              <a:solidFill>
                <a:schemeClr val="accent2"/>
              </a:solidFill>
            </a:endParaRPr>
          </a:p>
        </p:txBody>
      </p:sp>
      <p:sp>
        <p:nvSpPr>
          <p:cNvPr id="499719" name="Line 7"/>
          <p:cNvSpPr>
            <a:spLocks noChangeShapeType="1"/>
          </p:cNvSpPr>
          <p:nvPr/>
        </p:nvSpPr>
        <p:spPr bwMode="auto">
          <a:xfrm>
            <a:off x="4572000" y="1074738"/>
            <a:ext cx="0" cy="48291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9720" name="Rectangle 1132"/>
          <p:cNvSpPr>
            <a:spLocks noChangeArrowheads="1"/>
          </p:cNvSpPr>
          <p:nvPr/>
        </p:nvSpPr>
        <p:spPr bwMode="auto">
          <a:xfrm>
            <a:off x="4546600" y="958850"/>
            <a:ext cx="44450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40000"/>
              </a:spcBef>
              <a:buFont typeface="Wingdings" pitchFamily="2" charset="2"/>
              <a:buNone/>
            </a:pPr>
            <a:r>
              <a:rPr lang="en-US" sz="1600" b="1"/>
              <a:t>These goals must be aligned with:</a:t>
            </a:r>
            <a:endParaRPr lang="en-US" sz="1600" b="1">
              <a:solidFill>
                <a:schemeClr val="accent2"/>
              </a:solidFill>
            </a:endParaRP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Business division objectives and strategies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Job scope (Design leader, Analog or Digital Designer, Verification …)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Grade Role &amp; Responsibilities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Development or Improvement Plans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endParaRPr lang="en-US" sz="1600" b="1">
              <a:solidFill>
                <a:schemeClr val="accent2"/>
              </a:solidFill>
            </a:endParaRP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None/>
            </a:pPr>
            <a:r>
              <a:rPr lang="en-US" sz="1600" b="1"/>
              <a:t>The goals must be: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Specific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Measurable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Achievable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r>
              <a:rPr lang="en-US" sz="1600" b="1">
                <a:solidFill>
                  <a:schemeClr val="accent2"/>
                </a:solidFill>
              </a:rPr>
              <a:t>Time Bound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None/>
            </a:pPr>
            <a:endParaRPr lang="en-US" sz="1600" b="1"/>
          </a:p>
          <a:p>
            <a:pPr marL="742950" lvl="1" indent="-285750">
              <a:spcBef>
                <a:spcPct val="40000"/>
              </a:spcBef>
              <a:buFont typeface="Wingdings" pitchFamily="2" charset="2"/>
              <a:buNone/>
            </a:pPr>
            <a:r>
              <a:rPr lang="en-US" sz="1600" b="1"/>
              <a:t>=&gt;  Goal template document</a:t>
            </a:r>
          </a:p>
          <a:p>
            <a:pPr marL="742950" lvl="1" indent="-285750">
              <a:spcBef>
                <a:spcPct val="40000"/>
              </a:spcBef>
              <a:buFont typeface="Wingdings" pitchFamily="2" charset="2"/>
              <a:buChar char="v"/>
            </a:pPr>
            <a:endParaRPr lang="en-US" altLang="ja-JP" sz="16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77325" cy="5032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85000"/>
              </a:lnSpc>
            </a:pPr>
            <a:r>
              <a:rPr lang="en-US" sz="2800" dirty="0" smtClean="0"/>
              <a:t>Performance rating definitions</a:t>
            </a:r>
          </a:p>
        </p:txBody>
      </p:sp>
      <p:pic>
        <p:nvPicPr>
          <p:cNvPr id="476163" name="Picture 3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00" y="123825"/>
            <a:ext cx="863600" cy="552450"/>
          </a:xfrm>
          <a:prstGeom prst="rect">
            <a:avLst/>
          </a:prstGeom>
          <a:noFill/>
        </p:spPr>
      </p:pic>
      <p:graphicFrame>
        <p:nvGraphicFramePr>
          <p:cNvPr id="476202" name="Object 42"/>
          <p:cNvGraphicFramePr>
            <a:graphicFrameLocks noChangeAspect="1"/>
          </p:cNvGraphicFramePr>
          <p:nvPr/>
        </p:nvGraphicFramePr>
        <p:xfrm>
          <a:off x="76200" y="1219200"/>
          <a:ext cx="9067800" cy="4808538"/>
        </p:xfrm>
        <a:graphic>
          <a:graphicData uri="http://schemas.openxmlformats.org/presentationml/2006/ole">
            <p:oleObj spid="_x0000_s19458" name="Worksheet" r:id="rId5" imgW="7562850" imgH="4000500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685800"/>
          </a:xfrm>
          <a:ln algn="ctr"/>
        </p:spPr>
        <p:txBody>
          <a:bodyPr/>
          <a:lstStyle/>
          <a:p>
            <a:pPr algn="r" eaLnBrk="1" hangingPunct="1">
              <a:lnSpc>
                <a:spcPct val="85000"/>
              </a:lnSpc>
              <a:defRPr/>
            </a:pPr>
            <a:r>
              <a:rPr lang="en-US" sz="2400" kern="1200" dirty="0" smtClean="0">
                <a:solidFill>
                  <a:srgbClr val="008000"/>
                </a:solidFill>
                <a:latin typeface="Arial" pitchFamily="34" charset="0"/>
                <a:cs typeface="+mn-cs"/>
              </a:rPr>
              <a:t>Nine-box Rating Descriptions 1/2</a:t>
            </a:r>
          </a:p>
        </p:txBody>
      </p:sp>
      <p:sp>
        <p:nvSpPr>
          <p:cNvPr id="13315" name="Text Box 52"/>
          <p:cNvSpPr txBox="1">
            <a:spLocks noChangeArrowheads="1"/>
          </p:cNvSpPr>
          <p:nvPr/>
        </p:nvSpPr>
        <p:spPr bwMode="auto">
          <a:xfrm>
            <a:off x="2597150" y="5764213"/>
            <a:ext cx="4648200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Advancement Potential within 2-3 years</a:t>
            </a:r>
          </a:p>
        </p:txBody>
      </p:sp>
      <p:sp>
        <p:nvSpPr>
          <p:cNvPr id="13316" name="Line 55"/>
          <p:cNvSpPr>
            <a:spLocks noChangeShapeType="1"/>
          </p:cNvSpPr>
          <p:nvPr/>
        </p:nvSpPr>
        <p:spPr bwMode="auto">
          <a:xfrm flipH="1">
            <a:off x="1246188" y="5735638"/>
            <a:ext cx="76485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274763" y="1219200"/>
            <a:ext cx="7162800" cy="4252913"/>
            <a:chOff x="457200" y="770792"/>
            <a:chExt cx="8396706" cy="5172808"/>
          </a:xfrm>
        </p:grpSpPr>
        <p:sp>
          <p:nvSpPr>
            <p:cNvPr id="13345" name="TextBox 25"/>
            <p:cNvSpPr txBox="1">
              <a:spLocks noChangeArrowheads="1"/>
            </p:cNvSpPr>
            <p:nvPr/>
          </p:nvSpPr>
          <p:spPr bwMode="auto">
            <a:xfrm>
              <a:off x="3352800" y="1324751"/>
              <a:ext cx="2667000" cy="7694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top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goals, budget, schedule</a:t>
              </a:r>
            </a:p>
          </p:txBody>
        </p:sp>
        <p:sp>
          <p:nvSpPr>
            <p:cNvPr id="13346" name="TextBox 24"/>
            <p:cNvSpPr txBox="1">
              <a:spLocks noChangeArrowheads="1"/>
            </p:cNvSpPr>
            <p:nvPr/>
          </p:nvSpPr>
          <p:spPr bwMode="auto">
            <a:xfrm>
              <a:off x="533400" y="1324751"/>
              <a:ext cx="2743201" cy="91760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top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goals, budget, schedule</a:t>
              </a:r>
            </a:p>
          </p:txBody>
        </p:sp>
        <p:sp>
          <p:nvSpPr>
            <p:cNvPr id="13347" name="TextBox 31"/>
            <p:cNvSpPr txBox="1">
              <a:spLocks noChangeArrowheads="1"/>
            </p:cNvSpPr>
            <p:nvPr/>
          </p:nvSpPr>
          <p:spPr bwMode="auto">
            <a:xfrm>
              <a:off x="536071" y="3031671"/>
              <a:ext cx="2743201" cy="7694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goals, budget, schedule</a:t>
              </a:r>
            </a:p>
          </p:txBody>
        </p:sp>
        <p:sp>
          <p:nvSpPr>
            <p:cNvPr id="13348" name="TextBox 36"/>
            <p:cNvSpPr txBox="1">
              <a:spLocks noChangeArrowheads="1"/>
            </p:cNvSpPr>
            <p:nvPr/>
          </p:nvSpPr>
          <p:spPr bwMode="auto">
            <a:xfrm>
              <a:off x="6110705" y="4836366"/>
              <a:ext cx="2743201" cy="6001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bottom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Does not always meet goals, budget, schedule </a:t>
              </a:r>
            </a:p>
          </p:txBody>
        </p:sp>
        <p:sp>
          <p:nvSpPr>
            <p:cNvPr id="13349" name="TextBox 34"/>
            <p:cNvSpPr txBox="1">
              <a:spLocks noChangeArrowheads="1"/>
            </p:cNvSpPr>
            <p:nvPr/>
          </p:nvSpPr>
          <p:spPr bwMode="auto">
            <a:xfrm>
              <a:off x="548106" y="4777629"/>
              <a:ext cx="2588724" cy="114180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bottom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New to role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Does not always meet goals, budget, schedule </a:t>
              </a:r>
            </a:p>
          </p:txBody>
        </p:sp>
        <p:sp>
          <p:nvSpPr>
            <p:cNvPr id="13350" name="TextBox 32"/>
            <p:cNvSpPr txBox="1">
              <a:spLocks noChangeArrowheads="1"/>
            </p:cNvSpPr>
            <p:nvPr/>
          </p:nvSpPr>
          <p:spPr bwMode="auto">
            <a:xfrm>
              <a:off x="3355471" y="3031671"/>
              <a:ext cx="2667001" cy="7694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goals, budget, schedule</a:t>
              </a:r>
            </a:p>
          </p:txBody>
        </p:sp>
        <p:sp>
          <p:nvSpPr>
            <p:cNvPr id="13351" name="TextBox 33"/>
            <p:cNvSpPr txBox="1">
              <a:spLocks noChangeArrowheads="1"/>
            </p:cNvSpPr>
            <p:nvPr/>
          </p:nvSpPr>
          <p:spPr bwMode="auto">
            <a:xfrm>
              <a:off x="6174873" y="3031671"/>
              <a:ext cx="2590800" cy="93577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Meets, sometimes exceeds goals, budget, schedule</a:t>
              </a:r>
            </a:p>
          </p:txBody>
        </p:sp>
        <p:grpSp>
          <p:nvGrpSpPr>
            <p:cNvPr id="3" name="Group 61"/>
            <p:cNvGrpSpPr>
              <a:grpSpLocks/>
            </p:cNvGrpSpPr>
            <p:nvPr/>
          </p:nvGrpSpPr>
          <p:grpSpPr bwMode="auto">
            <a:xfrm>
              <a:off x="457200" y="838200"/>
              <a:ext cx="8382000" cy="5105400"/>
              <a:chOff x="576" y="624"/>
              <a:chExt cx="3456" cy="3024"/>
            </a:xfrm>
          </p:grpSpPr>
          <p:sp>
            <p:nvSpPr>
              <p:cNvPr id="13364" name="Rectangle 62"/>
              <p:cNvSpPr>
                <a:spLocks noChangeArrowheads="1"/>
              </p:cNvSpPr>
              <p:nvPr/>
            </p:nvSpPr>
            <p:spPr bwMode="auto">
              <a:xfrm>
                <a:off x="2880" y="1632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200"/>
              </a:p>
            </p:txBody>
          </p:sp>
          <p:sp>
            <p:nvSpPr>
              <p:cNvPr id="13365" name="Rectangle 63"/>
              <p:cNvSpPr>
                <a:spLocks noChangeArrowheads="1"/>
              </p:cNvSpPr>
              <p:nvPr/>
            </p:nvSpPr>
            <p:spPr bwMode="auto">
              <a:xfrm>
                <a:off x="2880" y="2640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400"/>
              </a:p>
            </p:txBody>
          </p:sp>
          <p:sp>
            <p:nvSpPr>
              <p:cNvPr id="13366" name="Rectangle 64"/>
              <p:cNvSpPr>
                <a:spLocks noChangeArrowheads="1"/>
              </p:cNvSpPr>
              <p:nvPr/>
            </p:nvSpPr>
            <p:spPr bwMode="auto">
              <a:xfrm>
                <a:off x="1728" y="2640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400"/>
              </a:p>
            </p:txBody>
          </p:sp>
          <p:grpSp>
            <p:nvGrpSpPr>
              <p:cNvPr id="4" name="Group 65"/>
              <p:cNvGrpSpPr>
                <a:grpSpLocks/>
              </p:cNvGrpSpPr>
              <p:nvPr/>
            </p:nvGrpSpPr>
            <p:grpSpPr bwMode="auto">
              <a:xfrm>
                <a:off x="576" y="624"/>
                <a:ext cx="2496" cy="2208"/>
                <a:chOff x="384" y="576"/>
                <a:chExt cx="2496" cy="2208"/>
              </a:xfrm>
            </p:grpSpPr>
            <p:sp>
              <p:nvSpPr>
                <p:cNvPr id="1337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84" y="576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1</a:t>
                  </a:r>
                </a:p>
              </p:txBody>
            </p:sp>
            <p:sp>
              <p:nvSpPr>
                <p:cNvPr id="13375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688" y="576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3</a:t>
                  </a:r>
                </a:p>
              </p:txBody>
            </p:sp>
            <p:sp>
              <p:nvSpPr>
                <p:cNvPr id="13376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536" y="576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2</a:t>
                  </a:r>
                </a:p>
              </p:txBody>
            </p:sp>
            <p:sp>
              <p:nvSpPr>
                <p:cNvPr id="13377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384" y="2592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7</a:t>
                  </a:r>
                </a:p>
              </p:txBody>
            </p:sp>
            <p:sp>
              <p:nvSpPr>
                <p:cNvPr id="13378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2688" y="2592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9</a:t>
                  </a:r>
                </a:p>
              </p:txBody>
            </p:sp>
            <p:sp>
              <p:nvSpPr>
                <p:cNvPr id="13379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1536" y="2592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8</a:t>
                  </a:r>
                </a:p>
              </p:txBody>
            </p:sp>
            <p:sp>
              <p:nvSpPr>
                <p:cNvPr id="1338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688" y="1584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6</a:t>
                  </a:r>
                </a:p>
              </p:txBody>
            </p:sp>
            <p:sp>
              <p:nvSpPr>
                <p:cNvPr id="1338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536" y="1584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5</a:t>
                  </a:r>
                </a:p>
              </p:txBody>
            </p:sp>
            <p:sp>
              <p:nvSpPr>
                <p:cNvPr id="13382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84" y="1584"/>
                  <a:ext cx="19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/>
                    <a:t>4</a:t>
                  </a:r>
                </a:p>
              </p:txBody>
            </p:sp>
          </p:grpSp>
          <p:sp>
            <p:nvSpPr>
              <p:cNvPr id="13368" name="Rectangle 75"/>
              <p:cNvSpPr>
                <a:spLocks noChangeArrowheads="1"/>
              </p:cNvSpPr>
              <p:nvPr/>
            </p:nvSpPr>
            <p:spPr bwMode="auto">
              <a:xfrm>
                <a:off x="576" y="624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r>
                  <a:rPr lang="en-US" sz="1800">
                    <a:solidFill>
                      <a:srgbClr val="00B050"/>
                    </a:solidFill>
                  </a:rPr>
                  <a:t> </a:t>
                </a:r>
              </a:p>
              <a:p>
                <a:pPr algn="ctr"/>
                <a:endParaRPr lang="en-US" sz="1400">
                  <a:solidFill>
                    <a:srgbClr val="00B050"/>
                  </a:solidFill>
                </a:endParaRPr>
              </a:p>
              <a:p>
                <a:pPr algn="ctr"/>
                <a:endParaRPr lang="en-US" sz="1400">
                  <a:solidFill>
                    <a:srgbClr val="00B050"/>
                  </a:solidFill>
                </a:endParaRPr>
              </a:p>
              <a:p>
                <a:pPr algn="ctr"/>
                <a:r>
                  <a:rPr lang="en-US" sz="1400"/>
                  <a:t> </a:t>
                </a:r>
              </a:p>
            </p:txBody>
          </p:sp>
          <p:sp>
            <p:nvSpPr>
              <p:cNvPr id="13369" name="Rectangle 76"/>
              <p:cNvSpPr>
                <a:spLocks noChangeArrowheads="1"/>
              </p:cNvSpPr>
              <p:nvPr/>
            </p:nvSpPr>
            <p:spPr bwMode="auto">
              <a:xfrm>
                <a:off x="1728" y="624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r>
                  <a:rPr lang="en-US" sz="1800">
                    <a:solidFill>
                      <a:srgbClr val="00B050"/>
                    </a:solidFill>
                  </a:rPr>
                  <a:t> </a:t>
                </a:r>
              </a:p>
              <a:p>
                <a:pPr algn="ctr"/>
                <a:endParaRPr lang="en-US" sz="1400"/>
              </a:p>
              <a:p>
                <a:pPr algn="ctr"/>
                <a:endParaRPr lang="en-US" sz="1400"/>
              </a:p>
              <a:p>
                <a:pPr algn="ctr"/>
                <a:r>
                  <a:rPr lang="en-US" sz="1400"/>
                  <a:t> </a:t>
                </a:r>
              </a:p>
            </p:txBody>
          </p:sp>
          <p:sp>
            <p:nvSpPr>
              <p:cNvPr id="13370" name="Rectangle 77"/>
              <p:cNvSpPr>
                <a:spLocks noChangeArrowheads="1"/>
              </p:cNvSpPr>
              <p:nvPr/>
            </p:nvSpPr>
            <p:spPr bwMode="auto">
              <a:xfrm>
                <a:off x="2880" y="624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r>
                  <a:rPr lang="en-US" sz="1800">
                    <a:solidFill>
                      <a:srgbClr val="00B050"/>
                    </a:solidFill>
                  </a:rPr>
                  <a:t> </a:t>
                </a:r>
              </a:p>
              <a:p>
                <a:pPr algn="ctr"/>
                <a:endParaRPr lang="en-US" sz="1400">
                  <a:solidFill>
                    <a:srgbClr val="00B050"/>
                  </a:solidFill>
                </a:endParaRPr>
              </a:p>
              <a:p>
                <a:pPr algn="ctr"/>
                <a:endParaRPr lang="en-US" sz="1400">
                  <a:solidFill>
                    <a:srgbClr val="00B050"/>
                  </a:solidFill>
                </a:endParaRPr>
              </a:p>
              <a:p>
                <a:pPr algn="ctr"/>
                <a:r>
                  <a:rPr lang="en-US" sz="1400"/>
                  <a:t> </a:t>
                </a:r>
              </a:p>
            </p:txBody>
          </p:sp>
          <p:sp>
            <p:nvSpPr>
              <p:cNvPr id="13371" name="Rectangle 78"/>
              <p:cNvSpPr>
                <a:spLocks noChangeArrowheads="1"/>
              </p:cNvSpPr>
              <p:nvPr/>
            </p:nvSpPr>
            <p:spPr bwMode="auto">
              <a:xfrm>
                <a:off x="576" y="1632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800">
                  <a:solidFill>
                    <a:srgbClr val="00B050"/>
                  </a:solidFill>
                </a:endParaRPr>
              </a:p>
            </p:txBody>
          </p:sp>
          <p:sp>
            <p:nvSpPr>
              <p:cNvPr id="13372" name="Rectangle 79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400"/>
              </a:p>
            </p:txBody>
          </p:sp>
          <p:sp>
            <p:nvSpPr>
              <p:cNvPr id="13373" name="Rectangle 80"/>
              <p:cNvSpPr>
                <a:spLocks noChangeArrowheads="1"/>
              </p:cNvSpPr>
              <p:nvPr/>
            </p:nvSpPr>
            <p:spPr bwMode="auto">
              <a:xfrm>
                <a:off x="576" y="2640"/>
                <a:ext cx="1152" cy="10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b" anchorCtr="1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13353" name="TextBox 35"/>
            <p:cNvSpPr txBox="1">
              <a:spLocks noChangeArrowheads="1"/>
            </p:cNvSpPr>
            <p:nvPr/>
          </p:nvSpPr>
          <p:spPr bwMode="auto">
            <a:xfrm>
              <a:off x="3367506" y="4836366"/>
              <a:ext cx="2667000" cy="6001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bottom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Does not always meet goals, budget, schedule </a:t>
              </a:r>
            </a:p>
          </p:txBody>
        </p:sp>
        <p:sp>
          <p:nvSpPr>
            <p:cNvPr id="13354" name="Rectangle 37"/>
            <p:cNvSpPr>
              <a:spLocks noChangeArrowheads="1"/>
            </p:cNvSpPr>
            <p:nvPr/>
          </p:nvSpPr>
          <p:spPr bwMode="auto">
            <a:xfrm>
              <a:off x="679806" y="787644"/>
              <a:ext cx="768947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TP2</a:t>
              </a:r>
              <a:endParaRPr lang="en-US" sz="2000"/>
            </a:p>
          </p:txBody>
        </p:sp>
        <p:sp>
          <p:nvSpPr>
            <p:cNvPr id="13355" name="Rectangle 38"/>
            <p:cNvSpPr>
              <a:spLocks noChangeArrowheads="1"/>
            </p:cNvSpPr>
            <p:nvPr/>
          </p:nvSpPr>
          <p:spPr bwMode="auto">
            <a:xfrm>
              <a:off x="3506286" y="787644"/>
              <a:ext cx="768947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TP1</a:t>
              </a:r>
              <a:endParaRPr lang="en-US" sz="2000"/>
            </a:p>
          </p:txBody>
        </p:sp>
        <p:sp>
          <p:nvSpPr>
            <p:cNvPr id="13356" name="TextBox 39"/>
            <p:cNvSpPr txBox="1">
              <a:spLocks noChangeArrowheads="1"/>
            </p:cNvSpPr>
            <p:nvPr/>
          </p:nvSpPr>
          <p:spPr bwMode="auto">
            <a:xfrm>
              <a:off x="6172200" y="1324751"/>
              <a:ext cx="2665464" cy="114164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expectations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In top 20% of your performers</a:t>
              </a:r>
            </a:p>
            <a:p>
              <a:pPr marL="228600" indent="-228600">
                <a:buFont typeface="Arial" charset="0"/>
                <a:buChar char="•"/>
              </a:pPr>
              <a:r>
                <a:rPr lang="en-US" sz="1100"/>
                <a:t>Consistently exceeds goals, budget, schedule</a:t>
              </a:r>
              <a:endParaRPr lang="en-US" sz="1100">
                <a:solidFill>
                  <a:srgbClr val="0000FF"/>
                </a:solidFill>
              </a:endParaRPr>
            </a:p>
          </p:txBody>
        </p:sp>
        <p:sp>
          <p:nvSpPr>
            <p:cNvPr id="13357" name="Rectangle 40"/>
            <p:cNvSpPr>
              <a:spLocks noChangeArrowheads="1"/>
            </p:cNvSpPr>
            <p:nvPr/>
          </p:nvSpPr>
          <p:spPr bwMode="auto">
            <a:xfrm>
              <a:off x="6289539" y="770792"/>
              <a:ext cx="601703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TP</a:t>
              </a:r>
              <a:endParaRPr lang="en-US" sz="2000"/>
            </a:p>
          </p:txBody>
        </p:sp>
        <p:sp>
          <p:nvSpPr>
            <p:cNvPr id="13358" name="Rectangle 41"/>
            <p:cNvSpPr>
              <a:spLocks noChangeArrowheads="1"/>
            </p:cNvSpPr>
            <p:nvPr/>
          </p:nvSpPr>
          <p:spPr bwMode="auto">
            <a:xfrm>
              <a:off x="679806" y="2476133"/>
              <a:ext cx="817804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GP2</a:t>
              </a:r>
              <a:endParaRPr lang="en-US" sz="2000"/>
            </a:p>
          </p:txBody>
        </p:sp>
        <p:sp>
          <p:nvSpPr>
            <p:cNvPr id="13359" name="Rectangle 42"/>
            <p:cNvSpPr>
              <a:spLocks noChangeArrowheads="1"/>
            </p:cNvSpPr>
            <p:nvPr/>
          </p:nvSpPr>
          <p:spPr bwMode="auto">
            <a:xfrm>
              <a:off x="696048" y="4169387"/>
              <a:ext cx="785859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BE2</a:t>
              </a:r>
              <a:endParaRPr lang="en-US" sz="2000"/>
            </a:p>
          </p:txBody>
        </p:sp>
        <p:sp>
          <p:nvSpPr>
            <p:cNvPr id="13360" name="Rectangle 43"/>
            <p:cNvSpPr>
              <a:spLocks noChangeArrowheads="1"/>
            </p:cNvSpPr>
            <p:nvPr/>
          </p:nvSpPr>
          <p:spPr bwMode="auto">
            <a:xfrm>
              <a:off x="3522528" y="2464044"/>
              <a:ext cx="817804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GP1</a:t>
              </a:r>
              <a:endParaRPr lang="en-US" sz="2000"/>
            </a:p>
          </p:txBody>
        </p:sp>
        <p:sp>
          <p:nvSpPr>
            <p:cNvPr id="13361" name="Rectangle 44"/>
            <p:cNvSpPr>
              <a:spLocks noChangeArrowheads="1"/>
            </p:cNvSpPr>
            <p:nvPr/>
          </p:nvSpPr>
          <p:spPr bwMode="auto">
            <a:xfrm>
              <a:off x="3522528" y="4191001"/>
              <a:ext cx="785859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BE1</a:t>
              </a:r>
              <a:endParaRPr lang="en-US" sz="2000"/>
            </a:p>
          </p:txBody>
        </p:sp>
        <p:sp>
          <p:nvSpPr>
            <p:cNvPr id="13362" name="Rectangle 45"/>
            <p:cNvSpPr>
              <a:spLocks noChangeArrowheads="1"/>
            </p:cNvSpPr>
            <p:nvPr/>
          </p:nvSpPr>
          <p:spPr bwMode="auto">
            <a:xfrm>
              <a:off x="6289539" y="2480895"/>
              <a:ext cx="650561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GP</a:t>
              </a:r>
              <a:endParaRPr lang="en-US" sz="2000"/>
            </a:p>
          </p:txBody>
        </p:sp>
        <p:sp>
          <p:nvSpPr>
            <p:cNvPr id="13363" name="Rectangle 46"/>
            <p:cNvSpPr>
              <a:spLocks noChangeArrowheads="1"/>
            </p:cNvSpPr>
            <p:nvPr/>
          </p:nvSpPr>
          <p:spPr bwMode="auto">
            <a:xfrm>
              <a:off x="6305781" y="4169387"/>
              <a:ext cx="618615" cy="486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B050"/>
                  </a:solidFill>
                </a:rPr>
                <a:t>BE</a:t>
              </a:r>
              <a:endParaRPr lang="en-US" sz="2000"/>
            </a:p>
          </p:txBody>
        </p:sp>
      </p:grpSp>
      <p:pic>
        <p:nvPicPr>
          <p:cNvPr id="13318" name="Picture 65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23825"/>
            <a:ext cx="8636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58"/>
          <p:cNvSpPr txBox="1">
            <a:spLocks noChangeArrowheads="1"/>
          </p:cNvSpPr>
          <p:nvPr/>
        </p:nvSpPr>
        <p:spPr bwMode="auto">
          <a:xfrm>
            <a:off x="387350" y="908050"/>
            <a:ext cx="609600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high</a:t>
            </a:r>
          </a:p>
        </p:txBody>
      </p:sp>
      <p:sp>
        <p:nvSpPr>
          <p:cNvPr id="13320" name="Text Box 59"/>
          <p:cNvSpPr txBox="1">
            <a:spLocks noChangeArrowheads="1"/>
          </p:cNvSpPr>
          <p:nvPr/>
        </p:nvSpPr>
        <p:spPr bwMode="auto">
          <a:xfrm>
            <a:off x="387350" y="5329238"/>
            <a:ext cx="609600" cy="338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low</a:t>
            </a:r>
          </a:p>
        </p:txBody>
      </p:sp>
      <p:sp>
        <p:nvSpPr>
          <p:cNvPr id="13321" name="Line 60"/>
          <p:cNvSpPr>
            <a:spLocks noChangeShapeType="1"/>
          </p:cNvSpPr>
          <p:nvPr/>
        </p:nvSpPr>
        <p:spPr bwMode="auto">
          <a:xfrm flipH="1" flipV="1">
            <a:off x="692150" y="1258888"/>
            <a:ext cx="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2" name="Text Box 58"/>
          <p:cNvSpPr txBox="1">
            <a:spLocks noChangeArrowheads="1"/>
          </p:cNvSpPr>
          <p:nvPr/>
        </p:nvSpPr>
        <p:spPr bwMode="auto">
          <a:xfrm>
            <a:off x="196850" y="1593850"/>
            <a:ext cx="990600" cy="46196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Top Performer</a:t>
            </a:r>
          </a:p>
        </p:txBody>
      </p:sp>
      <p:sp>
        <p:nvSpPr>
          <p:cNvPr id="13323" name="Text Box 58"/>
          <p:cNvSpPr txBox="1">
            <a:spLocks noChangeArrowheads="1"/>
          </p:cNvSpPr>
          <p:nvPr/>
        </p:nvSpPr>
        <p:spPr bwMode="auto">
          <a:xfrm>
            <a:off x="158750" y="2965450"/>
            <a:ext cx="1066800" cy="46196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Good Performer</a:t>
            </a:r>
          </a:p>
        </p:txBody>
      </p:sp>
      <p:sp>
        <p:nvSpPr>
          <p:cNvPr id="13324" name="Text Box 58"/>
          <p:cNvSpPr txBox="1">
            <a:spLocks noChangeArrowheads="1"/>
          </p:cNvSpPr>
          <p:nvPr/>
        </p:nvSpPr>
        <p:spPr bwMode="auto">
          <a:xfrm>
            <a:off x="158750" y="4413250"/>
            <a:ext cx="1066800" cy="5540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Below</a:t>
            </a:r>
          </a:p>
          <a:p>
            <a:pPr algn="ctr">
              <a:spcBef>
                <a:spcPct val="50000"/>
              </a:spcBef>
            </a:pPr>
            <a:r>
              <a:rPr lang="en-US" sz="1200"/>
              <a:t>Expectations</a:t>
            </a:r>
          </a:p>
        </p:txBody>
      </p:sp>
      <p:sp>
        <p:nvSpPr>
          <p:cNvPr id="13325" name="Text Box 57"/>
          <p:cNvSpPr txBox="1">
            <a:spLocks noChangeArrowheads="1"/>
          </p:cNvSpPr>
          <p:nvPr/>
        </p:nvSpPr>
        <p:spPr bwMode="auto">
          <a:xfrm rot="-5400000">
            <a:off x="-658018" y="3174206"/>
            <a:ext cx="1643062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Performance</a:t>
            </a:r>
          </a:p>
        </p:txBody>
      </p:sp>
      <p:sp>
        <p:nvSpPr>
          <p:cNvPr id="13326" name="TextBox 50"/>
          <p:cNvSpPr txBox="1">
            <a:spLocks noChangeArrowheads="1"/>
          </p:cNvSpPr>
          <p:nvPr/>
        </p:nvSpPr>
        <p:spPr bwMode="auto">
          <a:xfrm>
            <a:off x="8002588" y="1855788"/>
            <a:ext cx="1127125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Total = 0-20%</a:t>
            </a:r>
          </a:p>
        </p:txBody>
      </p:sp>
      <p:sp>
        <p:nvSpPr>
          <p:cNvPr id="13327" name="TextBox 53"/>
          <p:cNvSpPr txBox="1">
            <a:spLocks noChangeArrowheads="1"/>
          </p:cNvSpPr>
          <p:nvPr/>
        </p:nvSpPr>
        <p:spPr bwMode="auto">
          <a:xfrm>
            <a:off x="8178800" y="963613"/>
            <a:ext cx="950913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Distribution</a:t>
            </a:r>
          </a:p>
          <a:p>
            <a:r>
              <a:rPr lang="en-US" sz="1200">
                <a:solidFill>
                  <a:srgbClr val="0070C0"/>
                </a:solidFill>
              </a:rPr>
              <a:t>Guidelines</a:t>
            </a:r>
          </a:p>
        </p:txBody>
      </p:sp>
      <p:sp>
        <p:nvSpPr>
          <p:cNvPr id="13328" name="TextBox 54"/>
          <p:cNvSpPr txBox="1">
            <a:spLocks noChangeArrowheads="1"/>
          </p:cNvSpPr>
          <p:nvPr/>
        </p:nvSpPr>
        <p:spPr bwMode="auto">
          <a:xfrm>
            <a:off x="7847013" y="3282950"/>
            <a:ext cx="1296987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Total = 60-100%</a:t>
            </a:r>
          </a:p>
        </p:txBody>
      </p:sp>
      <p:sp>
        <p:nvSpPr>
          <p:cNvPr id="13329" name="TextBox 55"/>
          <p:cNvSpPr txBox="1">
            <a:spLocks noChangeArrowheads="1"/>
          </p:cNvSpPr>
          <p:nvPr/>
        </p:nvSpPr>
        <p:spPr bwMode="auto">
          <a:xfrm>
            <a:off x="8002588" y="4689475"/>
            <a:ext cx="1127125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Total = 0-20%</a:t>
            </a:r>
          </a:p>
        </p:txBody>
      </p:sp>
      <p:sp>
        <p:nvSpPr>
          <p:cNvPr id="13330" name="Text Box 58"/>
          <p:cNvSpPr txBox="1">
            <a:spLocks noChangeArrowheads="1"/>
          </p:cNvSpPr>
          <p:nvPr/>
        </p:nvSpPr>
        <p:spPr bwMode="auto">
          <a:xfrm>
            <a:off x="1974850" y="1087438"/>
            <a:ext cx="985838" cy="1841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70C0"/>
                </a:solidFill>
              </a:rPr>
              <a:t>Total = 0-20% </a:t>
            </a:r>
          </a:p>
        </p:txBody>
      </p:sp>
      <p:sp>
        <p:nvSpPr>
          <p:cNvPr id="13331" name="Text Box 58"/>
          <p:cNvSpPr txBox="1">
            <a:spLocks noChangeArrowheads="1"/>
          </p:cNvSpPr>
          <p:nvPr/>
        </p:nvSpPr>
        <p:spPr bwMode="auto">
          <a:xfrm>
            <a:off x="4278313" y="1087438"/>
            <a:ext cx="1071562" cy="1841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70C0"/>
                </a:solidFill>
              </a:rPr>
              <a:t>Total = 0-100% </a:t>
            </a:r>
          </a:p>
        </p:txBody>
      </p:sp>
      <p:sp>
        <p:nvSpPr>
          <p:cNvPr id="13332" name="Text Box 58"/>
          <p:cNvSpPr txBox="1">
            <a:spLocks noChangeArrowheads="1"/>
          </p:cNvSpPr>
          <p:nvPr/>
        </p:nvSpPr>
        <p:spPr bwMode="auto">
          <a:xfrm>
            <a:off x="6564313" y="1087438"/>
            <a:ext cx="985837" cy="1841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70C0"/>
                </a:solidFill>
              </a:rPr>
              <a:t>Total = 0-20% </a:t>
            </a:r>
          </a:p>
        </p:txBody>
      </p:sp>
      <p:sp>
        <p:nvSpPr>
          <p:cNvPr id="62" name="AutoShape 37"/>
          <p:cNvSpPr>
            <a:spLocks noChangeArrowheads="1"/>
          </p:cNvSpPr>
          <p:nvPr/>
        </p:nvSpPr>
        <p:spPr bwMode="auto">
          <a:xfrm>
            <a:off x="6037263" y="3986213"/>
            <a:ext cx="2390775" cy="1600200"/>
          </a:xfrm>
          <a:prstGeom prst="star16">
            <a:avLst>
              <a:gd name="adj" fmla="val 37500"/>
            </a:avLst>
          </a:prstGeom>
          <a:solidFill>
            <a:srgbClr val="FF99CC">
              <a:alpha val="49019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en-US" b="1">
                <a:solidFill>
                  <a:srgbClr val="CC0000"/>
                </a:solidFill>
              </a:rPr>
              <a:t>Action Plan </a:t>
            </a:r>
          </a:p>
          <a:p>
            <a:pPr marL="342900" indent="-342900" algn="ctr"/>
            <a:r>
              <a:rPr lang="en-US" b="1">
                <a:solidFill>
                  <a:srgbClr val="CC0000"/>
                </a:solidFill>
              </a:rPr>
              <a:t>Required*</a:t>
            </a:r>
            <a:r>
              <a:rPr lang="en-US"/>
              <a:t> </a:t>
            </a:r>
          </a:p>
        </p:txBody>
      </p:sp>
      <p:sp>
        <p:nvSpPr>
          <p:cNvPr id="63" name="AutoShape 36"/>
          <p:cNvSpPr>
            <a:spLocks noChangeArrowheads="1"/>
          </p:cNvSpPr>
          <p:nvPr/>
        </p:nvSpPr>
        <p:spPr bwMode="auto">
          <a:xfrm>
            <a:off x="1233488" y="1185863"/>
            <a:ext cx="2390775" cy="1600200"/>
          </a:xfrm>
          <a:prstGeom prst="star16">
            <a:avLst>
              <a:gd name="adj" fmla="val 37500"/>
            </a:avLst>
          </a:prstGeom>
          <a:solidFill>
            <a:srgbClr val="CCFFCC">
              <a:alpha val="49019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en-US" b="1">
                <a:solidFill>
                  <a:srgbClr val="008000"/>
                </a:solidFill>
              </a:rPr>
              <a:t>IDP  Required</a:t>
            </a:r>
            <a:r>
              <a:rPr lang="en-US"/>
              <a:t> </a:t>
            </a:r>
          </a:p>
        </p:txBody>
      </p:sp>
      <p:sp>
        <p:nvSpPr>
          <p:cNvPr id="13335" name="Rectangle 60"/>
          <p:cNvSpPr>
            <a:spLocks noChangeArrowheads="1"/>
          </p:cNvSpPr>
          <p:nvPr/>
        </p:nvSpPr>
        <p:spPr bwMode="auto">
          <a:xfrm>
            <a:off x="2047875" y="3779838"/>
            <a:ext cx="7286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(0-10%)</a:t>
            </a:r>
          </a:p>
        </p:txBody>
      </p:sp>
      <p:sp>
        <p:nvSpPr>
          <p:cNvPr id="13336" name="Rectangle 63"/>
          <p:cNvSpPr>
            <a:spLocks noChangeArrowheads="1"/>
          </p:cNvSpPr>
          <p:nvPr/>
        </p:nvSpPr>
        <p:spPr bwMode="auto">
          <a:xfrm>
            <a:off x="5300663" y="4086225"/>
            <a:ext cx="730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(0-20%)</a:t>
            </a:r>
          </a:p>
        </p:txBody>
      </p:sp>
      <p:sp>
        <p:nvSpPr>
          <p:cNvPr id="13337" name="Rectangle 63"/>
          <p:cNvSpPr>
            <a:spLocks noChangeArrowheads="1"/>
          </p:cNvSpPr>
          <p:nvPr/>
        </p:nvSpPr>
        <p:spPr bwMode="auto">
          <a:xfrm>
            <a:off x="2917825" y="4086225"/>
            <a:ext cx="730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(0-20%)</a:t>
            </a:r>
          </a:p>
        </p:txBody>
      </p:sp>
      <p:sp>
        <p:nvSpPr>
          <p:cNvPr id="13338" name="Rectangle 63"/>
          <p:cNvSpPr>
            <a:spLocks noChangeArrowheads="1"/>
          </p:cNvSpPr>
          <p:nvPr/>
        </p:nvSpPr>
        <p:spPr bwMode="auto">
          <a:xfrm>
            <a:off x="7767638" y="4071938"/>
            <a:ext cx="644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(0-5%)</a:t>
            </a:r>
          </a:p>
        </p:txBody>
      </p:sp>
      <p:sp>
        <p:nvSpPr>
          <p:cNvPr id="13339" name="Rectangle 63"/>
          <p:cNvSpPr>
            <a:spLocks noChangeArrowheads="1"/>
          </p:cNvSpPr>
          <p:nvPr/>
        </p:nvSpPr>
        <p:spPr bwMode="auto">
          <a:xfrm>
            <a:off x="5218113" y="2700338"/>
            <a:ext cx="8143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(0-100%)</a:t>
            </a:r>
          </a:p>
        </p:txBody>
      </p:sp>
      <p:sp>
        <p:nvSpPr>
          <p:cNvPr id="13340" name="Rectangle 63"/>
          <p:cNvSpPr>
            <a:spLocks noChangeArrowheads="1"/>
          </p:cNvSpPr>
          <p:nvPr/>
        </p:nvSpPr>
        <p:spPr bwMode="auto">
          <a:xfrm>
            <a:off x="2917825" y="2700338"/>
            <a:ext cx="730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(0-10%)</a:t>
            </a:r>
          </a:p>
        </p:txBody>
      </p:sp>
      <p:sp>
        <p:nvSpPr>
          <p:cNvPr id="13341" name="Rectangle 63"/>
          <p:cNvSpPr>
            <a:spLocks noChangeArrowheads="1"/>
          </p:cNvSpPr>
          <p:nvPr/>
        </p:nvSpPr>
        <p:spPr bwMode="auto">
          <a:xfrm>
            <a:off x="7683500" y="2686050"/>
            <a:ext cx="7302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(0-20%)</a:t>
            </a:r>
          </a:p>
        </p:txBody>
      </p:sp>
      <p:sp>
        <p:nvSpPr>
          <p:cNvPr id="13342" name="Rectangle 63"/>
          <p:cNvSpPr>
            <a:spLocks noChangeArrowheads="1"/>
          </p:cNvSpPr>
          <p:nvPr/>
        </p:nvSpPr>
        <p:spPr bwMode="auto">
          <a:xfrm>
            <a:off x="5300663" y="1300163"/>
            <a:ext cx="730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(0-10%)</a:t>
            </a:r>
          </a:p>
        </p:txBody>
      </p:sp>
      <p:sp>
        <p:nvSpPr>
          <p:cNvPr id="13343" name="Rectangle 63"/>
          <p:cNvSpPr>
            <a:spLocks noChangeArrowheads="1"/>
          </p:cNvSpPr>
          <p:nvPr/>
        </p:nvSpPr>
        <p:spPr bwMode="auto">
          <a:xfrm>
            <a:off x="3001963" y="1300163"/>
            <a:ext cx="6445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(0-3%)</a:t>
            </a:r>
          </a:p>
        </p:txBody>
      </p:sp>
      <p:sp>
        <p:nvSpPr>
          <p:cNvPr id="13344" name="Rectangle 63"/>
          <p:cNvSpPr>
            <a:spLocks noChangeArrowheads="1"/>
          </p:cNvSpPr>
          <p:nvPr/>
        </p:nvSpPr>
        <p:spPr bwMode="auto">
          <a:xfrm>
            <a:off x="7683500" y="1287463"/>
            <a:ext cx="730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70C0"/>
                </a:solidFill>
              </a:rPr>
              <a:t>(0-20%)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17475"/>
            <a:ext cx="8991600" cy="477838"/>
          </a:xfrm>
          <a:ln algn="ctr"/>
        </p:spPr>
        <p:txBody>
          <a:bodyPr/>
          <a:lstStyle/>
          <a:p>
            <a:pPr algn="r" eaLnBrk="1" hangingPunct="1">
              <a:lnSpc>
                <a:spcPct val="85000"/>
              </a:lnSpc>
              <a:defRPr/>
            </a:pPr>
            <a:r>
              <a:rPr lang="en-US" sz="2400" kern="1200" dirty="0" smtClean="0">
                <a:solidFill>
                  <a:srgbClr val="008000"/>
                </a:solidFill>
                <a:latin typeface="Arial" pitchFamily="34" charset="0"/>
                <a:cs typeface="+mn-cs"/>
              </a:rPr>
              <a:t>Nine-Box Matrix Descriptions 2/2</a:t>
            </a:r>
          </a:p>
        </p:txBody>
      </p:sp>
      <p:graphicFrame>
        <p:nvGraphicFramePr>
          <p:cNvPr id="910481" name="Group 145"/>
          <p:cNvGraphicFramePr>
            <a:graphicFrameLocks noGrp="1"/>
          </p:cNvGraphicFramePr>
          <p:nvPr/>
        </p:nvGraphicFramePr>
        <p:xfrm>
          <a:off x="1619250" y="765175"/>
          <a:ext cx="6096000" cy="5053584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4-5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HIGHEST POTENTIAL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Consistently over delivers on expectations and is currently ready for new challenges.  Immediately promotable.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4-5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HIGH MOBILITY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Consistently over delivers on performance.  Has potential to expand beyond current responsibilities across the business or up one level in 12-18 months.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3-4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VERY COMPETENT, NOT PROMOTABLE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Consistently over delivers in current role but does not have interest and/or ability to move to an expanded role.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3-4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NEEDS DEVELOPMENT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High potential with room to grown in current assignment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INCREASED PROFICIENCY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Requires increased proficiency or time in current role.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SOLID PERFORMER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Good performer and may have potential to do more. Possibly needs development in current role, and in areas that will improve current performance and prepare individual for future assignments.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COMPETENT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Does the work and is effective in current position. Promotional opportunity is not likely or necessary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2 or No Rating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POTENTIAL TO EXPAND IN CURRENT ROLE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New to job or assignment (3-6 months) and is learning the job. Has potential for broader assignments.  Performance may be more accurately measured after longer period of time.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1 or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POSSIBLY WRONG POSITION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Is not delivering on expected results. Immediate improvement in performance is necessary. Needs to be actively managed.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Rating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REDIRECT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Not an effective performer.  May not be capable of growing with the job or company.  Individuals need to be actively managed, repositioned, or outplaced.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57" name="Text Box 134"/>
          <p:cNvSpPr txBox="1">
            <a:spLocks noChangeArrowheads="1"/>
          </p:cNvSpPr>
          <p:nvPr/>
        </p:nvSpPr>
        <p:spPr bwMode="auto">
          <a:xfrm>
            <a:off x="3608388" y="5965825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8275" indent="-168275" algn="ctr">
              <a:spcAft>
                <a:spcPct val="50000"/>
              </a:spcAft>
            </a:pPr>
            <a:r>
              <a:rPr lang="en-US" sz="1400" b="1">
                <a:solidFill>
                  <a:srgbClr val="0066FF"/>
                </a:solidFill>
              </a:rPr>
              <a:t>Potential</a:t>
            </a:r>
            <a:endParaRPr lang="en-US" sz="1200">
              <a:solidFill>
                <a:srgbClr val="0066FF"/>
              </a:solidFill>
            </a:endParaRPr>
          </a:p>
        </p:txBody>
      </p:sp>
      <p:sp>
        <p:nvSpPr>
          <p:cNvPr id="14358" name="Text Box 135"/>
          <p:cNvSpPr txBox="1">
            <a:spLocks noChangeArrowheads="1"/>
          </p:cNvSpPr>
          <p:nvPr/>
        </p:nvSpPr>
        <p:spPr bwMode="auto">
          <a:xfrm rot="-5400000">
            <a:off x="-120650" y="3067050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8275" indent="-168275" algn="ctr">
              <a:spcAft>
                <a:spcPct val="50000"/>
              </a:spcAft>
            </a:pPr>
            <a:r>
              <a:rPr lang="en-US" sz="1400" b="1"/>
              <a:t>Performance</a:t>
            </a:r>
            <a:endParaRPr lang="en-US" sz="1200"/>
          </a:p>
        </p:txBody>
      </p:sp>
      <p:sp>
        <p:nvSpPr>
          <p:cNvPr id="14359" name="Line 136"/>
          <p:cNvSpPr>
            <a:spLocks noChangeShapeType="1"/>
          </p:cNvSpPr>
          <p:nvPr/>
        </p:nvSpPr>
        <p:spPr bwMode="auto">
          <a:xfrm flipV="1">
            <a:off x="1276350" y="841375"/>
            <a:ext cx="0" cy="4806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60" name="Line 137"/>
          <p:cNvSpPr>
            <a:spLocks noChangeShapeType="1"/>
          </p:cNvSpPr>
          <p:nvPr/>
        </p:nvSpPr>
        <p:spPr bwMode="auto">
          <a:xfrm flipH="1">
            <a:off x="1779588" y="6005513"/>
            <a:ext cx="5851525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61" name="Rectangle 188"/>
          <p:cNvSpPr>
            <a:spLocks noChangeArrowheads="1"/>
          </p:cNvSpPr>
          <p:nvPr/>
        </p:nvSpPr>
        <p:spPr bwMode="auto">
          <a:xfrm>
            <a:off x="5683250" y="4064000"/>
            <a:ext cx="2032000" cy="1738313"/>
          </a:xfrm>
          <a:prstGeom prst="rect">
            <a:avLst/>
          </a:prstGeom>
          <a:solidFill>
            <a:srgbClr val="FF0000">
              <a:alpha val="36862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189"/>
          <p:cNvSpPr>
            <a:spLocks noChangeArrowheads="1"/>
          </p:cNvSpPr>
          <p:nvPr/>
        </p:nvSpPr>
        <p:spPr bwMode="auto">
          <a:xfrm>
            <a:off x="5683250" y="3384550"/>
            <a:ext cx="2032000" cy="679450"/>
          </a:xfrm>
          <a:prstGeom prst="rect">
            <a:avLst/>
          </a:prstGeom>
          <a:solidFill>
            <a:srgbClr val="FF0000">
              <a:alpha val="36862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190"/>
          <p:cNvSpPr>
            <a:spLocks noChangeArrowheads="1"/>
          </p:cNvSpPr>
          <p:nvPr/>
        </p:nvSpPr>
        <p:spPr bwMode="auto">
          <a:xfrm>
            <a:off x="3651250" y="4932363"/>
            <a:ext cx="2032000" cy="869950"/>
          </a:xfrm>
          <a:prstGeom prst="rect">
            <a:avLst/>
          </a:prstGeom>
          <a:solidFill>
            <a:srgbClr val="FF0000">
              <a:alpha val="36862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Rectangle 191"/>
          <p:cNvSpPr>
            <a:spLocks noChangeArrowheads="1"/>
          </p:cNvSpPr>
          <p:nvPr/>
        </p:nvSpPr>
        <p:spPr bwMode="auto">
          <a:xfrm>
            <a:off x="5683250" y="765175"/>
            <a:ext cx="2032000" cy="1612900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Rectangle 192"/>
          <p:cNvSpPr>
            <a:spLocks noChangeArrowheads="1"/>
          </p:cNvSpPr>
          <p:nvPr/>
        </p:nvSpPr>
        <p:spPr bwMode="auto">
          <a:xfrm>
            <a:off x="3651250" y="2378075"/>
            <a:ext cx="2032000" cy="1685925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6" name="Rectangle 193"/>
          <p:cNvSpPr>
            <a:spLocks noChangeArrowheads="1"/>
          </p:cNvSpPr>
          <p:nvPr/>
        </p:nvSpPr>
        <p:spPr bwMode="auto">
          <a:xfrm>
            <a:off x="1603375" y="4064000"/>
            <a:ext cx="2032000" cy="1738313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Rectangle 194"/>
          <p:cNvSpPr>
            <a:spLocks noChangeArrowheads="1"/>
          </p:cNvSpPr>
          <p:nvPr/>
        </p:nvSpPr>
        <p:spPr bwMode="auto">
          <a:xfrm>
            <a:off x="3635375" y="4064000"/>
            <a:ext cx="2032000" cy="868363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8" name="Rectangle 195"/>
          <p:cNvSpPr>
            <a:spLocks noChangeArrowheads="1"/>
          </p:cNvSpPr>
          <p:nvPr/>
        </p:nvSpPr>
        <p:spPr bwMode="auto">
          <a:xfrm>
            <a:off x="5681663" y="2378075"/>
            <a:ext cx="2032000" cy="1006475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Rectangle 196"/>
          <p:cNvSpPr>
            <a:spLocks noChangeArrowheads="1"/>
          </p:cNvSpPr>
          <p:nvPr/>
        </p:nvSpPr>
        <p:spPr bwMode="auto">
          <a:xfrm>
            <a:off x="3635375" y="1562100"/>
            <a:ext cx="2032000" cy="815975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0" name="Rectangle 197"/>
          <p:cNvSpPr>
            <a:spLocks noChangeArrowheads="1"/>
          </p:cNvSpPr>
          <p:nvPr/>
        </p:nvSpPr>
        <p:spPr bwMode="auto">
          <a:xfrm>
            <a:off x="1638300" y="3192463"/>
            <a:ext cx="2032000" cy="871537"/>
          </a:xfrm>
          <a:prstGeom prst="rect">
            <a:avLst/>
          </a:prstGeom>
          <a:solidFill>
            <a:srgbClr val="339966">
              <a:alpha val="3411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Rectangle 198"/>
          <p:cNvSpPr>
            <a:spLocks noChangeArrowheads="1"/>
          </p:cNvSpPr>
          <p:nvPr/>
        </p:nvSpPr>
        <p:spPr bwMode="auto">
          <a:xfrm>
            <a:off x="1616075" y="763588"/>
            <a:ext cx="2032000" cy="1612900"/>
          </a:xfrm>
          <a:prstGeom prst="rect">
            <a:avLst/>
          </a:prstGeom>
          <a:solidFill>
            <a:srgbClr val="0066FF">
              <a:alpha val="38823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2" name="Rectangle 199"/>
          <p:cNvSpPr>
            <a:spLocks noChangeArrowheads="1"/>
          </p:cNvSpPr>
          <p:nvPr/>
        </p:nvSpPr>
        <p:spPr bwMode="auto">
          <a:xfrm>
            <a:off x="1603375" y="2378075"/>
            <a:ext cx="2032000" cy="814388"/>
          </a:xfrm>
          <a:prstGeom prst="rect">
            <a:avLst/>
          </a:prstGeom>
          <a:solidFill>
            <a:srgbClr val="0066FF">
              <a:alpha val="38823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200"/>
          <p:cNvSpPr>
            <a:spLocks noChangeArrowheads="1"/>
          </p:cNvSpPr>
          <p:nvPr/>
        </p:nvSpPr>
        <p:spPr bwMode="auto">
          <a:xfrm>
            <a:off x="3651250" y="765175"/>
            <a:ext cx="2032000" cy="796925"/>
          </a:xfrm>
          <a:prstGeom prst="rect">
            <a:avLst/>
          </a:prstGeom>
          <a:solidFill>
            <a:srgbClr val="0066FF">
              <a:alpha val="38823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Text Box 201"/>
          <p:cNvSpPr txBox="1">
            <a:spLocks noChangeArrowheads="1"/>
          </p:cNvSpPr>
          <p:nvPr/>
        </p:nvSpPr>
        <p:spPr bwMode="auto">
          <a:xfrm>
            <a:off x="5749925" y="3673475"/>
            <a:ext cx="6096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900"/>
              <a:t>Rating 2</a:t>
            </a:r>
            <a:endParaRPr lang="en-US"/>
          </a:p>
        </p:txBody>
      </p:sp>
      <p:pic>
        <p:nvPicPr>
          <p:cNvPr id="14375" name="Picture 65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23825"/>
            <a:ext cx="8636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91600" cy="533400"/>
          </a:xfrm>
        </p:spPr>
        <p:txBody>
          <a:bodyPr/>
          <a:lstStyle/>
          <a:p>
            <a:r>
              <a:rPr lang="en-US" sz="2800" dirty="0"/>
              <a:t>ON Semiconductor Values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600" b="1" u="sng" dirty="0"/>
          </a:p>
          <a:p>
            <a:pPr>
              <a:lnSpc>
                <a:spcPct val="80000"/>
              </a:lnSpc>
            </a:pPr>
            <a:r>
              <a:rPr lang="en-US" sz="1600" b="1" dirty="0"/>
              <a:t> Integrity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say what we mean and are accountable for delivering our commitments on time.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address issues in an objective, fact based and constructive fashion without fear of reprisal. 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When a decision has been made we all execute to support it.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comply with all legal requirements and hold ourselves to the highest standards of ethical conduct.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600" b="1" dirty="0"/>
              <a:t>Respect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treat each other with dignity and respect.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share information and encourage divergent viewpoints in an open and honest environment.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draw out the best in each other recognizing that diversity of backgrounds and experience are key strengths.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all win when we support each other by placing the success of the Company above individual interests.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600" b="1" dirty="0"/>
              <a:t>Initiative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take informed risks while making data based decisions.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If a problem exists we are individually responsible to see it through to rapid resolution.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value people who demonstrate a positive, “can-do” attitude, while collaborating to win.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work smart and with a sense of urgency.</a:t>
            </a:r>
          </a:p>
          <a:p>
            <a:pPr>
              <a:lnSpc>
                <a:spcPct val="80000"/>
              </a:lnSpc>
            </a:pPr>
            <a:endParaRPr lang="en-US" sz="16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229600" y="591185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" action="ppaction://noaction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  <p:pic>
        <p:nvPicPr>
          <p:cNvPr id="5" name="Picture 3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" y="123825"/>
            <a:ext cx="863600" cy="552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5"/>
          <p:cNvSpPr>
            <a:spLocks noGrp="1" noChangeArrowheads="1"/>
          </p:cNvSpPr>
          <p:nvPr>
            <p:ph type="title"/>
          </p:nvPr>
        </p:nvSpPr>
        <p:spPr>
          <a:xfrm>
            <a:off x="76200" y="90488"/>
            <a:ext cx="8991600" cy="685800"/>
          </a:xfrm>
          <a:ln algn="ctr"/>
        </p:spPr>
        <p:txBody>
          <a:bodyPr/>
          <a:lstStyle/>
          <a:p>
            <a:pPr algn="r" eaLnBrk="1" hangingPunct="1">
              <a:lnSpc>
                <a:spcPct val="85000"/>
              </a:lnSpc>
              <a:defRPr/>
            </a:pPr>
            <a:r>
              <a:rPr lang="en-US" sz="2400" kern="1200" dirty="0" smtClean="0">
                <a:solidFill>
                  <a:srgbClr val="008000"/>
                </a:solidFill>
                <a:latin typeface="Arial" pitchFamily="34" charset="0"/>
                <a:cs typeface="+mn-cs"/>
              </a:rPr>
              <a:t>Potential: definition</a:t>
            </a:r>
          </a:p>
        </p:txBody>
      </p:sp>
      <p:sp>
        <p:nvSpPr>
          <p:cNvPr id="11267" name="Rectangle 86"/>
          <p:cNvSpPr>
            <a:spLocks noGrp="1" noChangeArrowheads="1"/>
          </p:cNvSpPr>
          <p:nvPr>
            <p:ph type="body" idx="1"/>
          </p:nvPr>
        </p:nvSpPr>
        <p:spPr>
          <a:xfrm>
            <a:off x="228600" y="887413"/>
            <a:ext cx="8686800" cy="5554662"/>
          </a:xfrm>
        </p:spPr>
        <p:txBody>
          <a:bodyPr/>
          <a:lstStyle/>
          <a:p>
            <a:r>
              <a:rPr lang="en-US" smtClean="0"/>
              <a:t>Potential is the assessment of a person’s ability to handle an expanded role in the future based on past performance</a:t>
            </a:r>
          </a:p>
          <a:p>
            <a:pPr lvl="1">
              <a:buFontTx/>
              <a:buChar char="-"/>
            </a:pPr>
            <a:r>
              <a:rPr lang="en-US" smtClean="0"/>
              <a:t>It is not your intrinsic potential</a:t>
            </a:r>
          </a:p>
          <a:p>
            <a:pPr lvl="1">
              <a:buFontTx/>
              <a:buChar char="-"/>
            </a:pPr>
            <a:r>
              <a:rPr lang="en-US" smtClean="0"/>
              <a:t>It is an evaluation of your potential based on the </a:t>
            </a:r>
            <a:r>
              <a:rPr lang="en-US" u="sng" smtClean="0"/>
              <a:t>performance</a:t>
            </a:r>
            <a:r>
              <a:rPr lang="en-US" smtClean="0"/>
              <a:t> and behavior demonstrated the year of evaluation</a:t>
            </a:r>
          </a:p>
          <a:p>
            <a:pPr lvl="1">
              <a:buFontTx/>
              <a:buChar char="-"/>
            </a:pPr>
            <a:r>
              <a:rPr lang="en-US" smtClean="0"/>
              <a:t>A high potential employee is someone with the ability, engagement and aspiration to rise and to succeed in more senior critical positions </a:t>
            </a:r>
          </a:p>
          <a:p>
            <a:pPr lvl="1">
              <a:buFontTx/>
              <a:buNone/>
            </a:pPr>
            <a:endParaRPr lang="fr-FR" sz="1200" smtClean="0"/>
          </a:p>
          <a:p>
            <a:pPr lvl="1">
              <a:buFontTx/>
              <a:buNone/>
            </a:pPr>
            <a:endParaRPr lang="en-US" sz="1200" smtClean="0"/>
          </a:p>
          <a:p>
            <a:r>
              <a:rPr lang="en-US" smtClean="0"/>
              <a:t>Performance does not equal potential: </a:t>
            </a:r>
          </a:p>
          <a:p>
            <a:pPr lvl="1">
              <a:buFontTx/>
              <a:buChar char="-"/>
            </a:pPr>
            <a:r>
              <a:rPr lang="en-US" smtClean="0"/>
              <a:t>Current performance is a necessary condition for potential, but does not guarantee success at the next level</a:t>
            </a:r>
          </a:p>
          <a:p>
            <a:pPr lvl="1">
              <a:buFontTx/>
              <a:buChar char="-"/>
            </a:pPr>
            <a:r>
              <a:rPr lang="en-US" smtClean="0"/>
              <a:t>Statistics for illustration:</a:t>
            </a:r>
          </a:p>
          <a:p>
            <a:pPr lvl="2">
              <a:buFont typeface="Wingdings" pitchFamily="2" charset="2"/>
              <a:buChar char="§"/>
            </a:pPr>
            <a:r>
              <a:rPr lang="en-US" smtClean="0"/>
              <a:t>only 7% of high potential employees are not high performers</a:t>
            </a:r>
          </a:p>
          <a:p>
            <a:pPr lvl="2">
              <a:buFont typeface="Wingdings" pitchFamily="2" charset="2"/>
              <a:buChar char="§"/>
            </a:pPr>
            <a:r>
              <a:rPr lang="en-US" smtClean="0"/>
              <a:t>Only 30% of high performers are demonstrating high potential</a:t>
            </a:r>
          </a:p>
          <a:p>
            <a:pPr lvl="2">
              <a:buFontTx/>
              <a:buChar char="-"/>
            </a:pPr>
            <a:endParaRPr lang="en-US" smtClean="0"/>
          </a:p>
          <a:p>
            <a:pPr lvl="2">
              <a:buFontTx/>
              <a:buChar char="-"/>
            </a:pPr>
            <a:endParaRPr lang="en-US" smtClean="0"/>
          </a:p>
          <a:p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  <p:pic>
        <p:nvPicPr>
          <p:cNvPr id="11268" name="Picture 65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23825"/>
            <a:ext cx="8636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685800"/>
          </a:xfrm>
          <a:ln algn="ctr"/>
        </p:spPr>
        <p:txBody>
          <a:bodyPr/>
          <a:lstStyle/>
          <a:p>
            <a:pPr algn="r" eaLnBrk="1" hangingPunct="1">
              <a:lnSpc>
                <a:spcPct val="85000"/>
              </a:lnSpc>
              <a:defRPr/>
            </a:pPr>
            <a:r>
              <a:rPr lang="en-US" sz="2400" kern="1200" dirty="0" smtClean="0">
                <a:solidFill>
                  <a:srgbClr val="008000"/>
                </a:solidFill>
                <a:latin typeface="Arial" pitchFamily="34" charset="0"/>
                <a:cs typeface="+mn-cs"/>
              </a:rPr>
              <a:t>Elements of Potential</a:t>
            </a:r>
          </a:p>
        </p:txBody>
      </p:sp>
      <p:pic>
        <p:nvPicPr>
          <p:cNvPr id="12291" name="Picture 65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23825"/>
            <a:ext cx="8636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3500" y="2784475"/>
            <a:ext cx="37147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57200" y="893763"/>
            <a:ext cx="811847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dirty="0">
                <a:latin typeface="+mn-lt"/>
              </a:rPr>
              <a:t>A high potential employee is someone with the ability, engagement and aspiration to rise and to succeed in more senior critical positions </a:t>
            </a:r>
          </a:p>
        </p:txBody>
      </p:sp>
      <p:pic>
        <p:nvPicPr>
          <p:cNvPr id="12294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3725" y="4010025"/>
            <a:ext cx="1666875" cy="94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715125" y="4151313"/>
            <a:ext cx="1363663" cy="741362"/>
            <a:chOff x="6714693" y="3832947"/>
            <a:chExt cx="1364672" cy="741217"/>
          </a:xfrm>
        </p:grpSpPr>
        <p:pic>
          <p:nvPicPr>
            <p:cNvPr id="12301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14693" y="3832947"/>
              <a:ext cx="923925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2" name="Picture 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717290" y="3974089"/>
              <a:ext cx="1362075" cy="600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6" name="Rectangle 12"/>
          <p:cNvSpPr>
            <a:spLocks noChangeArrowheads="1"/>
          </p:cNvSpPr>
          <p:nvPr/>
        </p:nvSpPr>
        <p:spPr bwMode="auto">
          <a:xfrm>
            <a:off x="6635750" y="4073525"/>
            <a:ext cx="1482725" cy="873125"/>
          </a:xfrm>
          <a:prstGeom prst="rect">
            <a:avLst/>
          </a:prstGeom>
          <a:noFill/>
          <a:ln w="28575" algn="ctr">
            <a:solidFill>
              <a:srgbClr val="00863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827213" y="2465388"/>
            <a:ext cx="5170487" cy="239712"/>
            <a:chOff x="2049607" y="2286001"/>
            <a:chExt cx="5169068" cy="238527"/>
          </a:xfrm>
        </p:grpSpPr>
        <p:sp>
          <p:nvSpPr>
            <p:cNvPr id="16" name="TextBox 15"/>
            <p:cNvSpPr txBox="1"/>
            <p:nvPr/>
          </p:nvSpPr>
          <p:spPr>
            <a:xfrm>
              <a:off x="5693507" y="2286001"/>
              <a:ext cx="1525168" cy="2385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950" dirty="0">
                  <a:solidFill>
                    <a:schemeClr val="bg1">
                      <a:lumMod val="65000"/>
                    </a:schemeClr>
                  </a:solidFill>
                  <a:latin typeface="Arial Black" pitchFamily="34" charset="0"/>
                  <a:cs typeface="Times New Roman" pitchFamily="18" charset="0"/>
                </a:rPr>
                <a:t>new responsibilities</a:t>
              </a:r>
            </a:p>
          </p:txBody>
        </p:sp>
        <p:pic>
          <p:nvPicPr>
            <p:cNvPr id="12300" name="Picture 1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049607" y="2294659"/>
              <a:ext cx="3714750" cy="190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8" name="Rectangle 18"/>
          <p:cNvSpPr>
            <a:spLocks noChangeArrowheads="1"/>
          </p:cNvSpPr>
          <p:nvPr/>
        </p:nvSpPr>
        <p:spPr bwMode="auto">
          <a:xfrm>
            <a:off x="1758950" y="2424113"/>
            <a:ext cx="5307013" cy="319087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7" name="Rectangle 167"/>
          <p:cNvSpPr>
            <a:spLocks noChangeArrowheads="1"/>
          </p:cNvSpPr>
          <p:nvPr/>
        </p:nvSpPr>
        <p:spPr bwMode="auto">
          <a:xfrm>
            <a:off x="76200" y="139700"/>
            <a:ext cx="8991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en-US" sz="3200" b="1" dirty="0">
                <a:solidFill>
                  <a:srgbClr val="2D8435"/>
                </a:solidFill>
                <a:latin typeface="+mj-lt"/>
                <a:ea typeface="+mj-ea"/>
                <a:cs typeface="+mj-cs"/>
              </a:rPr>
              <a:t> Grade Role &amp; Responsibility</a:t>
            </a:r>
          </a:p>
        </p:txBody>
      </p:sp>
      <p:pic>
        <p:nvPicPr>
          <p:cNvPr id="492548" name="Picture 4" descr="275629-lokesh-gera-albums-human-resource-picture3014-humanre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" y="123825"/>
            <a:ext cx="863600" cy="552450"/>
          </a:xfrm>
          <a:prstGeom prst="rect">
            <a:avLst/>
          </a:prstGeom>
          <a:noFill/>
        </p:spPr>
      </p:pic>
      <p:grpSp>
        <p:nvGrpSpPr>
          <p:cNvPr id="34" name="Group 33"/>
          <p:cNvGrpSpPr/>
          <p:nvPr/>
        </p:nvGrpSpPr>
        <p:grpSpPr>
          <a:xfrm>
            <a:off x="457200" y="609600"/>
            <a:ext cx="8551863" cy="5626100"/>
            <a:chOff x="477838" y="509588"/>
            <a:chExt cx="8531225" cy="5726112"/>
          </a:xfrm>
        </p:grpSpPr>
        <p:pic>
          <p:nvPicPr>
            <p:cNvPr id="49255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57313" y="509588"/>
              <a:ext cx="6289675" cy="5187950"/>
            </a:xfrm>
            <a:prstGeom prst="rect">
              <a:avLst/>
            </a:prstGeom>
            <a:noFill/>
          </p:spPr>
        </p:pic>
        <p:pic>
          <p:nvPicPr>
            <p:cNvPr id="492551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969000" y="5664200"/>
              <a:ext cx="1693863" cy="558800"/>
            </a:xfrm>
            <a:prstGeom prst="rect">
              <a:avLst/>
            </a:prstGeom>
            <a:noFill/>
          </p:spPr>
        </p:pic>
        <p:sp>
          <p:nvSpPr>
            <p:cNvPr id="492554" name="Rectangle 10"/>
            <p:cNvSpPr>
              <a:spLocks noChangeArrowheads="1"/>
            </p:cNvSpPr>
            <p:nvPr/>
          </p:nvSpPr>
          <p:spPr bwMode="auto">
            <a:xfrm>
              <a:off x="4559300" y="1295400"/>
              <a:ext cx="1333500" cy="3302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5" name="Rectangle 11"/>
            <p:cNvSpPr>
              <a:spLocks noChangeArrowheads="1"/>
            </p:cNvSpPr>
            <p:nvPr/>
          </p:nvSpPr>
          <p:spPr bwMode="auto">
            <a:xfrm>
              <a:off x="5143500" y="1155700"/>
              <a:ext cx="787400" cy="1524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6" name="Rectangle 12"/>
            <p:cNvSpPr>
              <a:spLocks noChangeArrowheads="1"/>
            </p:cNvSpPr>
            <p:nvPr/>
          </p:nvSpPr>
          <p:spPr bwMode="auto">
            <a:xfrm>
              <a:off x="6083300" y="1066800"/>
              <a:ext cx="1371600" cy="495300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7" name="Rectangle 13"/>
            <p:cNvSpPr>
              <a:spLocks noChangeArrowheads="1"/>
            </p:cNvSpPr>
            <p:nvPr/>
          </p:nvSpPr>
          <p:spPr bwMode="auto">
            <a:xfrm>
              <a:off x="4521200" y="2082800"/>
              <a:ext cx="1435100" cy="2794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8" name="Rectangle 14"/>
            <p:cNvSpPr>
              <a:spLocks noChangeArrowheads="1"/>
            </p:cNvSpPr>
            <p:nvPr/>
          </p:nvSpPr>
          <p:spPr bwMode="auto">
            <a:xfrm>
              <a:off x="2984500" y="3352800"/>
              <a:ext cx="1409700" cy="457200"/>
            </a:xfrm>
            <a:prstGeom prst="rect">
              <a:avLst/>
            </a:prstGeom>
            <a:solidFill>
              <a:srgbClr val="FFFF00">
                <a:alpha val="23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9" name="Rectangle 15"/>
            <p:cNvSpPr>
              <a:spLocks noChangeArrowheads="1"/>
            </p:cNvSpPr>
            <p:nvPr/>
          </p:nvSpPr>
          <p:spPr bwMode="auto">
            <a:xfrm>
              <a:off x="6096000" y="5410200"/>
              <a:ext cx="1397000" cy="825500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0" name="Rectangle 16"/>
            <p:cNvSpPr>
              <a:spLocks noChangeArrowheads="1"/>
            </p:cNvSpPr>
            <p:nvPr/>
          </p:nvSpPr>
          <p:spPr bwMode="auto">
            <a:xfrm>
              <a:off x="6083300" y="2311400"/>
              <a:ext cx="1384300" cy="584200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1" name="Rectangle 17"/>
            <p:cNvSpPr>
              <a:spLocks noChangeArrowheads="1"/>
            </p:cNvSpPr>
            <p:nvPr/>
          </p:nvSpPr>
          <p:spPr bwMode="auto">
            <a:xfrm>
              <a:off x="6096000" y="1587500"/>
              <a:ext cx="1358900" cy="673100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3" name="Rectangle 19"/>
            <p:cNvSpPr>
              <a:spLocks noChangeArrowheads="1"/>
            </p:cNvSpPr>
            <p:nvPr/>
          </p:nvSpPr>
          <p:spPr bwMode="auto">
            <a:xfrm>
              <a:off x="4533900" y="4584700"/>
              <a:ext cx="1409700" cy="4699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4" name="Rectangle 20"/>
            <p:cNvSpPr>
              <a:spLocks noChangeArrowheads="1"/>
            </p:cNvSpPr>
            <p:nvPr/>
          </p:nvSpPr>
          <p:spPr bwMode="auto">
            <a:xfrm>
              <a:off x="3048000" y="4584700"/>
              <a:ext cx="1409700" cy="457200"/>
            </a:xfrm>
            <a:prstGeom prst="rect">
              <a:avLst/>
            </a:prstGeom>
            <a:solidFill>
              <a:srgbClr val="FFFF00">
                <a:alpha val="23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5" name="Rectangle 21"/>
            <p:cNvSpPr>
              <a:spLocks noChangeArrowheads="1"/>
            </p:cNvSpPr>
            <p:nvPr/>
          </p:nvSpPr>
          <p:spPr bwMode="auto">
            <a:xfrm>
              <a:off x="4533900" y="3289300"/>
              <a:ext cx="1384300" cy="4699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67" name="Line 23"/>
            <p:cNvSpPr>
              <a:spLocks noChangeShapeType="1"/>
            </p:cNvSpPr>
            <p:nvPr/>
          </p:nvSpPr>
          <p:spPr bwMode="auto">
            <a:xfrm flipV="1">
              <a:off x="528638" y="4140200"/>
              <a:ext cx="80645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68" name="Text Box 24"/>
            <p:cNvSpPr txBox="1">
              <a:spLocks noChangeArrowheads="1"/>
            </p:cNvSpPr>
            <p:nvPr/>
          </p:nvSpPr>
          <p:spPr bwMode="auto">
            <a:xfrm>
              <a:off x="7615238" y="3843338"/>
              <a:ext cx="139382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CC3300"/>
                  </a:solidFill>
                </a:rPr>
                <a:t>Business Impact</a:t>
              </a:r>
              <a:endParaRPr lang="en-US" sz="1200" b="1">
                <a:solidFill>
                  <a:srgbClr val="CC3300"/>
                </a:solidFill>
              </a:endParaRPr>
            </a:p>
          </p:txBody>
        </p:sp>
        <p:sp>
          <p:nvSpPr>
            <p:cNvPr id="492569" name="Rectangle 25"/>
            <p:cNvSpPr>
              <a:spLocks noChangeArrowheads="1"/>
            </p:cNvSpPr>
            <p:nvPr/>
          </p:nvSpPr>
          <p:spPr bwMode="auto">
            <a:xfrm>
              <a:off x="2954338" y="4597400"/>
              <a:ext cx="1485900" cy="495300"/>
            </a:xfrm>
            <a:prstGeom prst="rect">
              <a:avLst/>
            </a:prstGeom>
            <a:solidFill>
              <a:srgbClr val="FFFF00">
                <a:alpha val="23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70" name="Rectangle 26"/>
            <p:cNvSpPr>
              <a:spLocks noChangeArrowheads="1"/>
            </p:cNvSpPr>
            <p:nvPr/>
          </p:nvSpPr>
          <p:spPr bwMode="auto">
            <a:xfrm>
              <a:off x="4541838" y="4584700"/>
              <a:ext cx="1384300" cy="4699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71" name="Line 27"/>
            <p:cNvSpPr>
              <a:spLocks noChangeShapeType="1"/>
            </p:cNvSpPr>
            <p:nvPr/>
          </p:nvSpPr>
          <p:spPr bwMode="auto">
            <a:xfrm flipV="1">
              <a:off x="528638" y="5105400"/>
              <a:ext cx="80899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72" name="Text Box 28"/>
            <p:cNvSpPr txBox="1">
              <a:spLocks noChangeArrowheads="1"/>
            </p:cNvSpPr>
            <p:nvPr/>
          </p:nvSpPr>
          <p:spPr bwMode="auto">
            <a:xfrm>
              <a:off x="7585075" y="4643438"/>
              <a:ext cx="11334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3300"/>
                  </a:solidFill>
                </a:rPr>
                <a:t>Autonomy &amp; </a:t>
              </a:r>
              <a:br>
                <a:rPr lang="en-US" sz="1200" b="1">
                  <a:solidFill>
                    <a:srgbClr val="CC3300"/>
                  </a:solidFill>
                </a:rPr>
              </a:br>
              <a:r>
                <a:rPr lang="en-US" sz="1200" b="1">
                  <a:solidFill>
                    <a:srgbClr val="CC3300"/>
                  </a:solidFill>
                </a:rPr>
                <a:t>Maturity</a:t>
              </a:r>
            </a:p>
          </p:txBody>
        </p:sp>
        <p:sp>
          <p:nvSpPr>
            <p:cNvPr id="492573" name="Rectangle 29"/>
            <p:cNvSpPr>
              <a:spLocks noChangeArrowheads="1"/>
            </p:cNvSpPr>
            <p:nvPr/>
          </p:nvSpPr>
          <p:spPr bwMode="auto">
            <a:xfrm>
              <a:off x="2992438" y="1193800"/>
              <a:ext cx="1409700" cy="457200"/>
            </a:xfrm>
            <a:prstGeom prst="rect">
              <a:avLst/>
            </a:prstGeom>
            <a:solidFill>
              <a:srgbClr val="FFFF00">
                <a:alpha val="23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74" name="Rectangle 30"/>
            <p:cNvSpPr>
              <a:spLocks noChangeArrowheads="1"/>
            </p:cNvSpPr>
            <p:nvPr/>
          </p:nvSpPr>
          <p:spPr bwMode="auto">
            <a:xfrm>
              <a:off x="4503738" y="1282700"/>
              <a:ext cx="1435100" cy="317500"/>
            </a:xfrm>
            <a:prstGeom prst="rect">
              <a:avLst/>
            </a:prstGeom>
            <a:solidFill>
              <a:srgbClr val="FF9900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75" name="Line 31"/>
            <p:cNvSpPr>
              <a:spLocks noChangeShapeType="1"/>
            </p:cNvSpPr>
            <p:nvPr/>
          </p:nvSpPr>
          <p:spPr bwMode="auto">
            <a:xfrm flipV="1">
              <a:off x="528638" y="1612900"/>
              <a:ext cx="80899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76" name="Text Box 32"/>
            <p:cNvSpPr txBox="1">
              <a:spLocks noChangeArrowheads="1"/>
            </p:cNvSpPr>
            <p:nvPr/>
          </p:nvSpPr>
          <p:spPr bwMode="auto">
            <a:xfrm>
              <a:off x="7623175" y="1290638"/>
              <a:ext cx="126682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3300"/>
                  </a:solidFill>
                </a:rPr>
                <a:t>Tech Expertise</a:t>
              </a:r>
            </a:p>
          </p:txBody>
        </p:sp>
        <p:sp>
          <p:nvSpPr>
            <p:cNvPr id="492578" name="Line 34"/>
            <p:cNvSpPr>
              <a:spLocks noChangeShapeType="1"/>
            </p:cNvSpPr>
            <p:nvPr/>
          </p:nvSpPr>
          <p:spPr bwMode="auto">
            <a:xfrm flipV="1">
              <a:off x="503238" y="3378200"/>
              <a:ext cx="81026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79" name="Text Box 35"/>
            <p:cNvSpPr txBox="1">
              <a:spLocks noChangeArrowheads="1"/>
            </p:cNvSpPr>
            <p:nvPr/>
          </p:nvSpPr>
          <p:spPr bwMode="auto">
            <a:xfrm>
              <a:off x="7610475" y="2865438"/>
              <a:ext cx="11826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3300"/>
                  </a:solidFill>
                </a:rPr>
                <a:t>Breakthrough</a:t>
              </a:r>
              <a:br>
                <a:rPr lang="en-US" sz="1200" b="1">
                  <a:solidFill>
                    <a:srgbClr val="CC3300"/>
                  </a:solidFill>
                </a:rPr>
              </a:br>
              <a:r>
                <a:rPr lang="en-US" sz="1200" b="1">
                  <a:solidFill>
                    <a:srgbClr val="CC3300"/>
                  </a:solidFill>
                </a:rPr>
                <a:t>Thinking</a:t>
              </a:r>
            </a:p>
          </p:txBody>
        </p:sp>
        <p:sp>
          <p:nvSpPr>
            <p:cNvPr id="492580" name="Line 36"/>
            <p:cNvSpPr>
              <a:spLocks noChangeShapeType="1"/>
            </p:cNvSpPr>
            <p:nvPr/>
          </p:nvSpPr>
          <p:spPr bwMode="auto">
            <a:xfrm flipV="1">
              <a:off x="541338" y="6210300"/>
              <a:ext cx="80899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81" name="Text Box 37"/>
            <p:cNvSpPr txBox="1">
              <a:spLocks noChangeArrowheads="1"/>
            </p:cNvSpPr>
            <p:nvPr/>
          </p:nvSpPr>
          <p:spPr bwMode="auto">
            <a:xfrm>
              <a:off x="7585075" y="5862638"/>
              <a:ext cx="13096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3300"/>
                  </a:solidFill>
                </a:rPr>
                <a:t>Develop Others</a:t>
              </a:r>
            </a:p>
          </p:txBody>
        </p:sp>
        <p:sp>
          <p:nvSpPr>
            <p:cNvPr id="492582" name="Rectangle 38"/>
            <p:cNvSpPr>
              <a:spLocks noChangeArrowheads="1"/>
            </p:cNvSpPr>
            <p:nvPr/>
          </p:nvSpPr>
          <p:spPr bwMode="auto">
            <a:xfrm>
              <a:off x="6083300" y="2946400"/>
              <a:ext cx="1384300" cy="571500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83" name="Line 39"/>
            <p:cNvSpPr>
              <a:spLocks noChangeShapeType="1"/>
            </p:cNvSpPr>
            <p:nvPr/>
          </p:nvSpPr>
          <p:spPr bwMode="auto">
            <a:xfrm flipV="1">
              <a:off x="477838" y="2489200"/>
              <a:ext cx="80899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584" name="Text Box 40"/>
            <p:cNvSpPr txBox="1">
              <a:spLocks noChangeArrowheads="1"/>
            </p:cNvSpPr>
            <p:nvPr/>
          </p:nvSpPr>
          <p:spPr bwMode="auto">
            <a:xfrm>
              <a:off x="7610475" y="2205038"/>
              <a:ext cx="122713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CC3300"/>
                  </a:solidFill>
                </a:rPr>
                <a:t>Responsibility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Adobe 명조 Std Acro M"/>
        <a:cs typeface=""/>
      </a:majorFont>
      <a:minorFont>
        <a:latin typeface="Arial"/>
        <a:ea typeface="Adobe 명조 Std Acro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10400</TotalTime>
  <Words>994</Words>
  <Application>Microsoft Office PowerPoint</Application>
  <PresentationFormat>On-screen Show (4:3)</PresentationFormat>
  <Paragraphs>210</Paragraphs>
  <Slides>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Blank Presentation</vt:lpstr>
      <vt:lpstr>Worksheet</vt:lpstr>
      <vt:lpstr>Self Appraisal Guidelines</vt:lpstr>
      <vt:lpstr>Individual Goals</vt:lpstr>
      <vt:lpstr>Performance rating definitions</vt:lpstr>
      <vt:lpstr>Nine-box Rating Descriptions 1/2</vt:lpstr>
      <vt:lpstr>Nine-Box Matrix Descriptions 2/2</vt:lpstr>
      <vt:lpstr>ON Semiconductor Values</vt:lpstr>
      <vt:lpstr>Potential: definition</vt:lpstr>
      <vt:lpstr>Elements of Potential</vt:lpstr>
      <vt:lpstr>Slide 9</vt:lpstr>
    </vt:vector>
  </TitlesOfParts>
  <Company>Steve West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Master Template</dc:title>
  <dc:creator>Steve West</dc:creator>
  <cp:lastModifiedBy>ffx4vt</cp:lastModifiedBy>
  <cp:revision>489</cp:revision>
  <dcterms:created xsi:type="dcterms:W3CDTF">2008-02-21T17:33:03Z</dcterms:created>
  <dcterms:modified xsi:type="dcterms:W3CDTF">2012-10-20T22:54:42Z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