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xls" ContentType="application/vnd.ms-exce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Default Extension="vml" ContentType="application/vnd.openxmlformats-officedocument.vmlDrawing"/>
  <Override PartName="/ppt/notesSlides/notesSlide6.xml" ContentType="application/vnd.openxmlformats-officedocument.presentationml.notesSlide+xml"/>
  <Override PartName="/customXml/itemProps4.xml" ContentType="application/vnd.openxmlformats-officedocument.customXml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tags/tag9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ags/tag5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1" r:id="rId5"/>
  </p:sldMasterIdLst>
  <p:notesMasterIdLst>
    <p:notesMasterId r:id="rId23"/>
  </p:notesMasterIdLst>
  <p:handoutMasterIdLst>
    <p:handoutMasterId r:id="rId24"/>
  </p:handoutMasterIdLst>
  <p:sldIdLst>
    <p:sldId id="256" r:id="rId6"/>
    <p:sldId id="506" r:id="rId7"/>
    <p:sldId id="563" r:id="rId8"/>
    <p:sldId id="533" r:id="rId9"/>
    <p:sldId id="270" r:id="rId10"/>
    <p:sldId id="547" r:id="rId11"/>
    <p:sldId id="546" r:id="rId12"/>
    <p:sldId id="545" r:id="rId13"/>
    <p:sldId id="554" r:id="rId14"/>
    <p:sldId id="561" r:id="rId15"/>
    <p:sldId id="551" r:id="rId16"/>
    <p:sldId id="553" r:id="rId17"/>
    <p:sldId id="560" r:id="rId18"/>
    <p:sldId id="549" r:id="rId19"/>
    <p:sldId id="559" r:id="rId20"/>
    <p:sldId id="558" r:id="rId21"/>
    <p:sldId id="543" r:id="rId22"/>
  </p:sldIdLst>
  <p:sldSz cx="9144000" cy="6858000" type="screen4x3"/>
  <p:notesSz cx="7010400" cy="9296400"/>
  <p:defaultTextStyle>
    <a:defPPr>
      <a:defRPr lang="en-US"/>
    </a:defPPr>
    <a:lvl1pPr algn="ctr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1pPr>
    <a:lvl2pPr marL="457200" algn="ctr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2pPr>
    <a:lvl3pPr marL="914400" algn="ctr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3pPr>
    <a:lvl4pPr marL="1371600" algn="ctr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4pPr>
    <a:lvl5pPr marL="1828800" algn="ctr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99"/>
    <a:srgbClr val="A5D2D7"/>
    <a:srgbClr val="2A3A5E"/>
    <a:srgbClr val="0D7319"/>
    <a:srgbClr val="009900"/>
    <a:srgbClr val="FFFFCC"/>
    <a:srgbClr val="66FFFF"/>
    <a:srgbClr val="5C90CC"/>
    <a:srgbClr val="FF0000"/>
    <a:srgbClr val="33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366" autoAdjust="0"/>
    <p:restoredTop sz="99765" autoAdjust="0"/>
  </p:normalViewPr>
  <p:slideViewPr>
    <p:cSldViewPr snapToGrid="0">
      <p:cViewPr varScale="1">
        <p:scale>
          <a:sx n="113" d="100"/>
          <a:sy n="113" d="100"/>
        </p:scale>
        <p:origin x="-1110" y="-114"/>
      </p:cViewPr>
      <p:guideLst>
        <p:guide orient="horz" pos="2725"/>
        <p:guide pos="288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>
        <p:scale>
          <a:sx n="100" d="100"/>
          <a:sy n="100" d="100"/>
        </p:scale>
        <p:origin x="-2700" y="966"/>
      </p:cViewPr>
      <p:guideLst>
        <p:guide orient="horz" pos="2928"/>
        <p:guide pos="2209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handoutMaster" Target="handoutMasters/handoutMaster1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image" Target="../media/image8.emf"/><Relationship Id="rId4" Type="http://schemas.openxmlformats.org/officeDocument/2006/relationships/image" Target="../media/image11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9109" cy="467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541" tIns="46770" rIns="93541" bIns="46770" numCol="1" anchor="t" anchorCtr="0" compatLnSpc="1">
            <a:prstTxWarp prst="textNoShape">
              <a:avLst/>
            </a:prstTxWarp>
          </a:bodyPr>
          <a:lstStyle>
            <a:lvl1pPr algn="l" defTabSz="935501">
              <a:defRPr sz="12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566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1294" y="0"/>
            <a:ext cx="3039108" cy="467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541" tIns="46770" rIns="93541" bIns="46770" numCol="1" anchor="t" anchorCtr="0" compatLnSpc="1">
            <a:prstTxWarp prst="textNoShape">
              <a:avLst/>
            </a:prstTxWarp>
          </a:bodyPr>
          <a:lstStyle>
            <a:lvl1pPr algn="r" defTabSz="935501">
              <a:defRPr sz="12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566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15881"/>
            <a:ext cx="3039109" cy="467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541" tIns="46770" rIns="93541" bIns="46770" numCol="1" anchor="b" anchorCtr="0" compatLnSpc="1">
            <a:prstTxWarp prst="textNoShape">
              <a:avLst/>
            </a:prstTxWarp>
          </a:bodyPr>
          <a:lstStyle>
            <a:lvl1pPr algn="l" defTabSz="935501">
              <a:defRPr sz="12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566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1294" y="8815881"/>
            <a:ext cx="3039108" cy="467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541" tIns="46770" rIns="93541" bIns="46770" numCol="1" anchor="b" anchorCtr="0" compatLnSpc="1">
            <a:prstTxWarp prst="textNoShape">
              <a:avLst/>
            </a:prstTxWarp>
          </a:bodyPr>
          <a:lstStyle>
            <a:lvl1pPr algn="r" defTabSz="935501">
              <a:defRPr sz="1200"/>
            </a:lvl1pPr>
          </a:lstStyle>
          <a:p>
            <a:pPr>
              <a:defRPr/>
            </a:pPr>
            <a:fld id="{AE43F24C-A66E-4F68-B89E-CFA2C0C832E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9109" cy="46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63" tIns="46582" rIns="93163" bIns="46582" numCol="1" anchor="t" anchorCtr="0" compatLnSpc="1">
            <a:prstTxWarp prst="textNoShape">
              <a:avLst/>
            </a:prstTxWarp>
          </a:bodyPr>
          <a:lstStyle>
            <a:lvl1pPr algn="l" defTabSz="932330">
              <a:defRPr sz="1200">
                <a:latin typeface="Times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69707" y="0"/>
            <a:ext cx="3039109" cy="46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63" tIns="46582" rIns="93163" bIns="46582" numCol="1" anchor="t" anchorCtr="0" compatLnSpc="1">
            <a:prstTxWarp prst="textNoShape">
              <a:avLst/>
            </a:prstTxWarp>
          </a:bodyPr>
          <a:lstStyle>
            <a:lvl1pPr algn="r" defTabSz="932330">
              <a:defRPr sz="1200">
                <a:latin typeface="Times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45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2310" y="4416664"/>
            <a:ext cx="5605783" cy="41835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63" tIns="46582" rIns="93163" bIns="465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747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30153"/>
            <a:ext cx="3039109" cy="46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63" tIns="46582" rIns="93163" bIns="46582" numCol="1" anchor="b" anchorCtr="0" compatLnSpc="1">
            <a:prstTxWarp prst="textNoShape">
              <a:avLst/>
            </a:prstTxWarp>
          </a:bodyPr>
          <a:lstStyle>
            <a:lvl1pPr algn="l" defTabSz="932330">
              <a:defRPr sz="1200">
                <a:latin typeface="Times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47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69707" y="8830153"/>
            <a:ext cx="3039109" cy="46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63" tIns="46582" rIns="93163" bIns="46582" numCol="1" anchor="b" anchorCtr="0" compatLnSpc="1">
            <a:prstTxWarp prst="textNoShape">
              <a:avLst/>
            </a:prstTxWarp>
          </a:bodyPr>
          <a:lstStyle>
            <a:lvl1pPr algn="r" defTabSz="932330">
              <a:defRPr sz="1200">
                <a:latin typeface="Times" charset="0"/>
              </a:defRPr>
            </a:lvl1pPr>
          </a:lstStyle>
          <a:p>
            <a:pPr>
              <a:defRPr/>
            </a:pPr>
            <a:fld id="{2C3D8EB9-14A9-4CF2-A4E0-6A54F4F7E02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B8DB840-7382-4E1B-8FD3-CC398017EA0C}" type="slidenum">
              <a:rPr lang="en-US" smtClean="0"/>
              <a:pPr/>
              <a:t>1</a:t>
            </a:fld>
            <a:endParaRPr lang="en-US" dirty="0" smtClean="0"/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000" dirty="0" smtClean="0">
              <a:latin typeface="Franklin Gothic Book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C3D8EB9-14A9-4CF2-A4E0-6A54F4F7E021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E9E5824-3CDF-4DBE-83BE-ED0FB79D7BDA}" type="slidenum">
              <a:rPr lang="en-US"/>
              <a:pPr/>
              <a:t>13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E9E5824-3CDF-4DBE-83BE-ED0FB79D7BDA}" type="slidenum">
              <a:rPr lang="en-US"/>
              <a:pPr/>
              <a:t>15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E9E5824-3CDF-4DBE-83BE-ED0FB79D7BDA}" type="slidenum">
              <a:rPr lang="en-US"/>
              <a:pPr/>
              <a:t>16</a:t>
            </a:fld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0A67B78-3A6F-415A-907C-9D44F0658EC9}" type="slidenum">
              <a:rPr lang="en-US"/>
              <a:pPr/>
              <a:t>17</a:t>
            </a:fld>
            <a:endParaRPr lang="en-US" dirty="0"/>
          </a:p>
        </p:txBody>
      </p:sp>
      <p:sp>
        <p:nvSpPr>
          <p:cNvPr id="803842" name="Text Box 2"/>
          <p:cNvSpPr txBox="1">
            <a:spLocks noChangeArrowheads="1"/>
          </p:cNvSpPr>
          <p:nvPr/>
        </p:nvSpPr>
        <p:spPr bwMode="auto">
          <a:xfrm>
            <a:off x="2190753" y="704274"/>
            <a:ext cx="2628900" cy="348615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803843" name="Rectangle 3"/>
          <p:cNvSpPr txBox="1">
            <a:spLocks noGrp="1" noChangeArrowheads="1"/>
          </p:cNvSpPr>
          <p:nvPr>
            <p:ph type="body"/>
          </p:nvPr>
        </p:nvSpPr>
        <p:spPr>
          <a:xfrm>
            <a:off x="701363" y="4416113"/>
            <a:ext cx="5602863" cy="4182419"/>
          </a:xfrm>
          <a:ln/>
        </p:spPr>
        <p:txBody>
          <a:bodyPr wrap="none" anchor="ctr"/>
          <a:lstStyle/>
          <a:p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0">
          <a:blip r:embed="rId2" cstate="screen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593725" y="6629400"/>
            <a:ext cx="2435225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defRPr/>
            </a:pPr>
            <a:r>
              <a:rPr lang="en-US" sz="800" i="1" dirty="0">
                <a:solidFill>
                  <a:schemeClr val="bg1"/>
                </a:solidFill>
              </a:rPr>
              <a:t>Corporate Presentation • </a:t>
            </a:r>
            <a:r>
              <a:rPr lang="en-US" sz="800" i="1" dirty="0" smtClean="0">
                <a:solidFill>
                  <a:schemeClr val="bg1"/>
                </a:solidFill>
              </a:rPr>
              <a:t>August 2012</a:t>
            </a:r>
            <a:endParaRPr lang="en-US" dirty="0"/>
          </a:p>
        </p:txBody>
      </p:sp>
      <p:pic>
        <p:nvPicPr>
          <p:cNvPr id="5" name="Picture 6" descr="ONVert-3DShadow-L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3200400" y="914400"/>
            <a:ext cx="2901950" cy="290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8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3886200"/>
            <a:ext cx="7772400" cy="1143000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88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5257800"/>
            <a:ext cx="6400800" cy="1143000"/>
          </a:xfrm>
        </p:spPr>
        <p:txBody>
          <a:bodyPr/>
          <a:lstStyle>
            <a:lvl1pPr marL="0" indent="0" algn="ctr">
              <a:buFontTx/>
              <a:buNone/>
              <a:defRPr sz="1800"/>
            </a:lvl1pPr>
          </a:lstStyle>
          <a:p>
            <a:r>
              <a:rPr lang="en-US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 flipV="1">
            <a:off x="0" y="6248400"/>
            <a:ext cx="9144000" cy="609600"/>
          </a:xfrm>
          <a:prstGeom prst="rect">
            <a:avLst/>
          </a:prstGeom>
          <a:gradFill rotWithShape="0">
            <a:gsLst>
              <a:gs pos="0">
                <a:srgbClr val="3D5584"/>
              </a:gs>
              <a:gs pos="50000">
                <a:srgbClr val="5C90CC"/>
              </a:gs>
              <a:gs pos="100000">
                <a:srgbClr val="3D5584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pic>
        <p:nvPicPr>
          <p:cNvPr id="4099" name="Picture 3" descr="ONHoriz-3DNoShad-White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6858000" y="6270625"/>
            <a:ext cx="1981200" cy="58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0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76200" y="228600"/>
            <a:ext cx="8991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228600" y="1066800"/>
            <a:ext cx="86868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87078" name="Text Box 6"/>
          <p:cNvSpPr txBox="1">
            <a:spLocks noChangeArrowheads="1"/>
          </p:cNvSpPr>
          <p:nvPr/>
        </p:nvSpPr>
        <p:spPr bwMode="auto">
          <a:xfrm>
            <a:off x="593725" y="6542088"/>
            <a:ext cx="276477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en-US" sz="800" i="1" dirty="0" smtClean="0">
                <a:solidFill>
                  <a:schemeClr val="bg1"/>
                </a:solidFill>
              </a:rPr>
              <a:t>Slide </a:t>
            </a:r>
            <a:fld id="{893BCB5C-DEA9-49CF-8250-C0FEC06B494A}" type="slidenum">
              <a:rPr lang="en-US" sz="800" i="1" smtClean="0">
                <a:solidFill>
                  <a:schemeClr val="bg1"/>
                </a:solidFill>
              </a:rPr>
              <a:pPr algn="l">
                <a:defRPr/>
              </a:pPr>
              <a:t>‹#›</a:t>
            </a:fld>
            <a:r>
              <a:rPr lang="en-US" sz="800" i="1" dirty="0" smtClean="0">
                <a:solidFill>
                  <a:schemeClr val="bg1"/>
                </a:solidFill>
              </a:rPr>
              <a:t> - Corporate </a:t>
            </a:r>
            <a:r>
              <a:rPr lang="en-US" sz="800" i="1" dirty="0">
                <a:solidFill>
                  <a:schemeClr val="bg1"/>
                </a:solidFill>
              </a:rPr>
              <a:t>Presentation • </a:t>
            </a:r>
            <a:r>
              <a:rPr lang="en-US" sz="800" i="1" dirty="0" smtClean="0">
                <a:solidFill>
                  <a:schemeClr val="bg1"/>
                </a:solidFill>
              </a:rPr>
              <a:t>August 2012 </a:t>
            </a:r>
            <a:endParaRPr lang="en-US" dirty="0"/>
          </a:p>
        </p:txBody>
      </p:sp>
      <p:sp>
        <p:nvSpPr>
          <p:cNvPr id="1031" name="Rectangle 8"/>
          <p:cNvSpPr>
            <a:spLocks noChangeArrowheads="1"/>
          </p:cNvSpPr>
          <p:nvPr/>
        </p:nvSpPr>
        <p:spPr bwMode="auto">
          <a:xfrm flipV="1">
            <a:off x="0" y="0"/>
            <a:ext cx="9144000" cy="76200"/>
          </a:xfrm>
          <a:prstGeom prst="rect">
            <a:avLst/>
          </a:prstGeom>
          <a:gradFill rotWithShape="0">
            <a:gsLst>
              <a:gs pos="0">
                <a:srgbClr val="3D5584"/>
              </a:gs>
              <a:gs pos="50000">
                <a:srgbClr val="5C90CC"/>
              </a:gs>
              <a:gs pos="100000">
                <a:srgbClr val="3D5584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08" r:id="rId1"/>
    <p:sldLayoutId id="2147483998" r:id="rId2"/>
    <p:sldLayoutId id="2147484002" r:id="rId3"/>
    <p:sldLayoutId id="2147484003" r:id="rId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2D8435"/>
          </a:solidFill>
          <a:latin typeface="+mj-lt"/>
          <a:ea typeface="MS PGothic" pitchFamily="34" charset="-128"/>
          <a:cs typeface="MS PGothic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2D8435"/>
          </a:solidFill>
          <a:latin typeface="Arial" pitchFamily="34" charset="0"/>
          <a:ea typeface="MS PGothic" pitchFamily="34" charset="-128"/>
          <a:cs typeface="MS PGothic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2D8435"/>
          </a:solidFill>
          <a:latin typeface="Arial" pitchFamily="34" charset="0"/>
          <a:ea typeface="MS PGothic" pitchFamily="34" charset="-128"/>
          <a:cs typeface="MS PGothic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2D8435"/>
          </a:solidFill>
          <a:latin typeface="Arial" pitchFamily="34" charset="0"/>
          <a:ea typeface="MS PGothic" pitchFamily="34" charset="-128"/>
          <a:cs typeface="MS PGothic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2D8435"/>
          </a:solidFill>
          <a:latin typeface="Arial" pitchFamily="34" charset="0"/>
          <a:ea typeface="MS PGothic" pitchFamily="34" charset="-128"/>
          <a:cs typeface="MS PGothic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200" b="1">
          <a:solidFill>
            <a:srgbClr val="2D8435"/>
          </a:solidFill>
          <a:latin typeface="Arial" pitchFamily="34" charset="0"/>
          <a:ea typeface="ＭＳ Ｐゴシック" pitchFamily="34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3200" b="1">
          <a:solidFill>
            <a:srgbClr val="2D8435"/>
          </a:solidFill>
          <a:latin typeface="Arial" pitchFamily="34" charset="0"/>
          <a:ea typeface="ＭＳ Ｐゴシック" pitchFamily="34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3200" b="1">
          <a:solidFill>
            <a:srgbClr val="2D8435"/>
          </a:solidFill>
          <a:latin typeface="Arial" pitchFamily="34" charset="0"/>
          <a:ea typeface="ＭＳ Ｐゴシック" pitchFamily="34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3200" b="1">
          <a:solidFill>
            <a:srgbClr val="2D8435"/>
          </a:solidFill>
          <a:latin typeface="Arial" pitchFamily="34" charset="0"/>
          <a:ea typeface="ＭＳ Ｐゴシック" pitchFamily="34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MS PGothic" pitchFamily="34" charset="-128"/>
          <a:cs typeface="MS PGothic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MS PGothic" pitchFamily="34" charset="-128"/>
          <a:cs typeface="MS PGothic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  <a:ea typeface="MS PGothic" pitchFamily="34" charset="-128"/>
          <a:cs typeface="MS PGothic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MS PGothic" pitchFamily="34" charset="-128"/>
          <a:cs typeface="MS PGothic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MS PGothic" pitchFamily="34" charset="-128"/>
          <a:cs typeface="MS PGothic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oleObject" Target="../embeddings/Microsoft_Office_Excel_97-2003_Worksheet3.xls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oleObject" Target="../embeddings/Microsoft_Office_Excel_97-2003_Worksheet2.xls"/><Relationship Id="rId2" Type="http://schemas.openxmlformats.org/officeDocument/2006/relationships/tags" Target="../tags/tag2.xml"/><Relationship Id="rId1" Type="http://schemas.openxmlformats.org/officeDocument/2006/relationships/vmlDrawing" Target="../drawings/vmlDrawing1.vml"/><Relationship Id="rId6" Type="http://schemas.openxmlformats.org/officeDocument/2006/relationships/tags" Target="../tags/tag6.xml"/><Relationship Id="rId11" Type="http://schemas.openxmlformats.org/officeDocument/2006/relationships/oleObject" Target="../embeddings/Microsoft_Office_Excel_97-2003_Worksheet1.xls"/><Relationship Id="rId5" Type="http://schemas.openxmlformats.org/officeDocument/2006/relationships/tags" Target="../tags/tag5.xml"/><Relationship Id="rId10" Type="http://schemas.openxmlformats.org/officeDocument/2006/relationships/slideLayout" Target="../slideLayouts/slideLayout4.xml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oleObject" Target="../embeddings/Microsoft_Office_Excel_97-2003_Worksheet4.xls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1619250" y="4876800"/>
            <a:ext cx="5905500" cy="10556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/>
          <a:lstStyle/>
          <a:p>
            <a:pPr eaLnBrk="1" hangingPunct="1">
              <a:spcBef>
                <a:spcPct val="20000"/>
              </a:spcBef>
            </a:pPr>
            <a:endParaRPr lang="en-US" sz="1000" b="1" dirty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4481608"/>
            <a:ext cx="7772400" cy="1453371"/>
          </a:xfrm>
        </p:spPr>
        <p:txBody>
          <a:bodyPr/>
          <a:lstStyle/>
          <a:p>
            <a:pPr eaLnBrk="1" hangingPunct="1"/>
            <a:r>
              <a:rPr lang="en-US" sz="3200" dirty="0" smtClean="0"/>
              <a:t>All Hands Communications Meeting</a:t>
            </a:r>
            <a:br>
              <a:rPr lang="en-US" sz="3200" dirty="0" smtClean="0"/>
            </a:br>
            <a:r>
              <a:rPr lang="en-US" sz="2000" dirty="0" smtClean="0"/>
              <a:t>August 9, 2012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000" dirty="0" smtClean="0"/>
              <a:t>Keith Jackson</a:t>
            </a:r>
            <a:br>
              <a:rPr lang="en-US" sz="2000" dirty="0" smtClean="0"/>
            </a:br>
            <a:r>
              <a:rPr lang="en-US" sz="2000" dirty="0" smtClean="0"/>
              <a:t>President &amp; CEO</a:t>
            </a:r>
            <a:br>
              <a:rPr lang="en-US" sz="2000" dirty="0" smtClean="0"/>
            </a:br>
            <a:endParaRPr lang="en-US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76200" y="181971"/>
            <a:ext cx="8991600" cy="838200"/>
          </a:xfrm>
        </p:spPr>
        <p:txBody>
          <a:bodyPr/>
          <a:lstStyle/>
          <a:p>
            <a:r>
              <a:rPr lang="en-US" sz="2800" dirty="0" smtClean="0"/>
              <a:t>Corporate Strategy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altLang="ja-JP" sz="2000" i="1" dirty="0" smtClean="0">
                <a:solidFill>
                  <a:srgbClr val="0070C0"/>
                </a:solidFill>
                <a:cs typeface="Adobe 명조 Std Acro M"/>
              </a:rPr>
              <a:t>Enhancing Value to our Worldwide Customers</a:t>
            </a:r>
            <a:endParaRPr lang="en-US" sz="2400" dirty="0" smtClean="0"/>
          </a:p>
        </p:txBody>
      </p:sp>
      <p:sp>
        <p:nvSpPr>
          <p:cNvPr id="5" name="MASTER_ITEMObjectTitle1"/>
          <p:cNvSpPr>
            <a:spLocks noChangeArrowheads="1"/>
          </p:cNvSpPr>
          <p:nvPr>
            <p:custDataLst>
              <p:tags r:id="rId1"/>
            </p:custDataLst>
          </p:nvPr>
        </p:nvSpPr>
        <p:spPr bwMode="ltGray">
          <a:xfrm>
            <a:off x="152400" y="1057275"/>
            <a:ext cx="8839200" cy="4775200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 lIns="45720" tIns="27432" rIns="45720" bIns="27432" anchor="ctr"/>
          <a:lstStyle/>
          <a:p>
            <a:pPr marL="284163" indent="-284163" algn="l">
              <a:spcBef>
                <a:spcPct val="50000"/>
              </a:spcBef>
              <a:buSzPct val="100000"/>
              <a:buFont typeface="Wingdings" pitchFamily="2" charset="2"/>
              <a:buChar char="Ø"/>
              <a:tabLst>
                <a:tab pos="233363" algn="l"/>
              </a:tabLst>
            </a:pPr>
            <a:r>
              <a:rPr lang="en-US" altLang="ja-JP" sz="1800" dirty="0" smtClean="0">
                <a:ea typeface="Adobe 명조 Std Acro M"/>
                <a:cs typeface="Adobe 명조 Std Acro M"/>
              </a:rPr>
              <a:t>Expand our product portfolio through organic development and M&amp;A</a:t>
            </a:r>
            <a:endParaRPr lang="en-US" altLang="ja-JP" sz="1800" dirty="0">
              <a:ea typeface="Adobe 명조 Std Acro M"/>
              <a:cs typeface="Adobe 명조 Std Acro M"/>
            </a:endParaRPr>
          </a:p>
          <a:p>
            <a:pPr marL="284163" indent="-284163" algn="l">
              <a:spcBef>
                <a:spcPct val="50000"/>
              </a:spcBef>
              <a:buSzPct val="130000"/>
              <a:buFont typeface="Wingdings" pitchFamily="2" charset="2"/>
              <a:buChar char="Ø"/>
              <a:tabLst>
                <a:tab pos="233363" algn="l"/>
              </a:tabLst>
            </a:pPr>
            <a:endParaRPr lang="en-US" altLang="ja-JP" sz="1800" dirty="0">
              <a:ea typeface="Adobe 명조 Std Acro M"/>
              <a:cs typeface="Adobe 명조 Std Acro M"/>
            </a:endParaRPr>
          </a:p>
          <a:p>
            <a:pPr marL="284163" indent="-284163" algn="l">
              <a:spcBef>
                <a:spcPct val="50000"/>
              </a:spcBef>
              <a:buSzPct val="100000"/>
              <a:buFont typeface="Wingdings" pitchFamily="2" charset="2"/>
              <a:buChar char="Ø"/>
              <a:tabLst>
                <a:tab pos="233363" algn="l"/>
              </a:tabLst>
            </a:pPr>
            <a:r>
              <a:rPr lang="en-US" altLang="ja-JP" sz="1800" dirty="0" smtClean="0">
                <a:ea typeface="Adobe 명조 Std Acro M"/>
                <a:cs typeface="Adobe 명조 Std Acro M"/>
              </a:rPr>
              <a:t>Increase applications expertise to </a:t>
            </a:r>
            <a:r>
              <a:rPr lang="en-US" altLang="ja-JP" sz="1800" dirty="0">
                <a:ea typeface="Adobe 명조 Std Acro M"/>
                <a:cs typeface="Adobe 명조 Std Acro M"/>
              </a:rPr>
              <a:t>support complex customer designs</a:t>
            </a:r>
          </a:p>
          <a:p>
            <a:pPr marL="284163" indent="-284163" algn="l">
              <a:spcBef>
                <a:spcPct val="50000"/>
              </a:spcBef>
              <a:buSzPct val="130000"/>
              <a:buFont typeface="Wingdings" pitchFamily="2" charset="2"/>
              <a:buChar char="Ø"/>
              <a:tabLst>
                <a:tab pos="233363" algn="l"/>
              </a:tabLst>
            </a:pPr>
            <a:endParaRPr lang="en-US" altLang="ja-JP" sz="1800" dirty="0">
              <a:ea typeface="Adobe 명조 Std Acro M"/>
              <a:cs typeface="Adobe 명조 Std Acro M"/>
            </a:endParaRPr>
          </a:p>
          <a:p>
            <a:pPr marL="284163" indent="-284163" algn="l">
              <a:spcBef>
                <a:spcPct val="50000"/>
              </a:spcBef>
              <a:buSzPct val="100000"/>
              <a:buFont typeface="Wingdings" pitchFamily="2" charset="2"/>
              <a:buChar char="Ø"/>
              <a:tabLst>
                <a:tab pos="233363" algn="l"/>
              </a:tabLst>
            </a:pPr>
            <a:r>
              <a:rPr lang="en-US" altLang="ja-JP" sz="1800" dirty="0" smtClean="0">
                <a:ea typeface="Adobe 명조 Std Acro M"/>
                <a:cs typeface="Adobe 명조 Std Acro M"/>
              </a:rPr>
              <a:t>Expand global operations and infrastructure </a:t>
            </a:r>
            <a:r>
              <a:rPr lang="en-US" altLang="ja-JP" sz="1800" dirty="0">
                <a:ea typeface="Adobe 명조 Std Acro M"/>
                <a:cs typeface="Adobe 명조 Std Acro M"/>
              </a:rPr>
              <a:t>to support customer globalization</a:t>
            </a:r>
          </a:p>
          <a:p>
            <a:pPr marL="284163" indent="-284163" algn="l">
              <a:spcBef>
                <a:spcPct val="50000"/>
              </a:spcBef>
              <a:buSzPct val="130000"/>
              <a:buFont typeface="Wingdings" pitchFamily="2" charset="2"/>
              <a:buChar char="Ø"/>
              <a:tabLst>
                <a:tab pos="233363" algn="l"/>
              </a:tabLst>
            </a:pPr>
            <a:endParaRPr lang="en-US" altLang="ja-JP" sz="1800" dirty="0">
              <a:ea typeface="Adobe 명조 Std Acro M"/>
              <a:cs typeface="Adobe 명조 Std Acro M"/>
            </a:endParaRPr>
          </a:p>
          <a:p>
            <a:pPr marL="284163" indent="-284163" algn="l">
              <a:spcBef>
                <a:spcPct val="50000"/>
              </a:spcBef>
              <a:buSzPct val="100000"/>
              <a:buFont typeface="Wingdings" pitchFamily="2" charset="2"/>
              <a:buChar char="Ø"/>
              <a:tabLst>
                <a:tab pos="233363" algn="l"/>
              </a:tabLst>
            </a:pPr>
            <a:r>
              <a:rPr lang="en-US" altLang="ja-JP" sz="1800" dirty="0" smtClean="0">
                <a:ea typeface="Adobe 명조 Std Acro M"/>
                <a:cs typeface="Adobe 명조 Std Acro M"/>
              </a:rPr>
              <a:t>Improve economies </a:t>
            </a:r>
            <a:r>
              <a:rPr lang="en-US" altLang="ja-JP" sz="1800" dirty="0">
                <a:ea typeface="Adobe 명조 Std Acro M"/>
                <a:cs typeface="Adobe 명조 Std Acro M"/>
              </a:rPr>
              <a:t>of scale </a:t>
            </a:r>
            <a:r>
              <a:rPr lang="en-US" altLang="ja-JP" sz="1800" dirty="0" smtClean="0">
                <a:ea typeface="Adobe 명조 Std Acro M"/>
                <a:cs typeface="Adobe 명조 Std Acro M"/>
              </a:rPr>
              <a:t>and demand management to </a:t>
            </a:r>
            <a:r>
              <a:rPr lang="en-US" altLang="ja-JP" sz="1800" dirty="0">
                <a:ea typeface="Adobe 명조 Std Acro M"/>
                <a:cs typeface="Adobe 명조 Std Acro M"/>
              </a:rPr>
              <a:t>provide competitive cost and stable supply</a:t>
            </a:r>
          </a:p>
          <a:p>
            <a:pPr marL="284163" indent="-284163" algn="l">
              <a:spcBef>
                <a:spcPct val="50000"/>
              </a:spcBef>
              <a:buSzPct val="130000"/>
              <a:buFont typeface="Wingdings" pitchFamily="2" charset="2"/>
              <a:buChar char="Ø"/>
              <a:tabLst>
                <a:tab pos="233363" algn="l"/>
              </a:tabLst>
            </a:pPr>
            <a:endParaRPr lang="en-US" altLang="ja-JP" sz="1800" dirty="0">
              <a:ea typeface="Adobe 명조 Std Acro M"/>
              <a:cs typeface="Adobe 명조 Std Acro M"/>
            </a:endParaRPr>
          </a:p>
          <a:p>
            <a:pPr marL="284163" indent="-284163" algn="l">
              <a:spcBef>
                <a:spcPct val="50000"/>
              </a:spcBef>
              <a:buSzPct val="100000"/>
              <a:buFont typeface="Wingdings" pitchFamily="2" charset="2"/>
              <a:buChar char="Ø"/>
              <a:tabLst>
                <a:tab pos="233363" algn="l"/>
              </a:tabLst>
            </a:pPr>
            <a:r>
              <a:rPr lang="en-US" altLang="ja-JP" sz="1800" dirty="0" smtClean="0">
                <a:ea typeface="Adobe 명조 Std Acro M"/>
                <a:cs typeface="Adobe 명조 Std Acro M"/>
              </a:rPr>
              <a:t>Maintain world-class manufacturing, quality </a:t>
            </a:r>
            <a:r>
              <a:rPr lang="en-US" altLang="ja-JP" sz="1800" dirty="0">
                <a:ea typeface="Adobe 명조 Std Acro M"/>
                <a:cs typeface="Adobe 명조 Std Acro M"/>
              </a:rPr>
              <a:t>and supply chain logistics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76200" y="304800"/>
            <a:ext cx="3733800" cy="2819400"/>
            <a:chOff x="708338" y="304800"/>
            <a:chExt cx="8435662" cy="5989320"/>
          </a:xfrm>
        </p:grpSpPr>
        <p:pic>
          <p:nvPicPr>
            <p:cNvPr id="3079" name="Picture 2" descr="400_F_33471436_kBCDIRqbIJRRvmvwaJymvIb4AZKf7hQi.jpg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08338" y="304800"/>
              <a:ext cx="8435662" cy="5989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" name="Rectangle 3"/>
            <p:cNvSpPr/>
            <p:nvPr/>
          </p:nvSpPr>
          <p:spPr>
            <a:xfrm>
              <a:off x="2003098" y="1677354"/>
              <a:ext cx="5867663" cy="2667540"/>
            </a:xfrm>
            <a:prstGeom prst="rect">
              <a:avLst/>
            </a:prstGeom>
            <a:solidFill>
              <a:srgbClr val="00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en-US" sz="2800" b="1" dirty="0">
                <a:solidFill>
                  <a:srgbClr val="FFFFFF"/>
                </a:solidFill>
                <a:cs typeface="Adobe 명조 Std Acro M"/>
              </a:endParaRPr>
            </a:p>
            <a:p>
              <a:pPr algn="ctr"/>
              <a:r>
                <a:rPr lang="en-US" sz="2800" b="1" dirty="0">
                  <a:solidFill>
                    <a:srgbClr val="FFFFFF"/>
                  </a:solidFill>
                  <a:cs typeface="Adobe 명조 Std Acro M"/>
                </a:rPr>
                <a:t>Road to ZERO</a:t>
              </a:r>
            </a:p>
            <a:p>
              <a:pPr algn="ctr"/>
              <a:endParaRPr lang="en-US" sz="2800" b="1" dirty="0">
                <a:solidFill>
                  <a:srgbClr val="FFFFFF"/>
                </a:solidFill>
                <a:cs typeface="Adobe 명조 Std Acro M"/>
              </a:endParaRPr>
            </a:p>
          </p:txBody>
        </p:sp>
      </p:grp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4463" y="304800"/>
            <a:ext cx="5189537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6" name="TextBox 9"/>
          <p:cNvSpPr txBox="1">
            <a:spLocks noChangeArrowheads="1"/>
          </p:cNvSpPr>
          <p:nvPr/>
        </p:nvSpPr>
        <p:spPr bwMode="auto">
          <a:xfrm>
            <a:off x="4038600" y="2209800"/>
            <a:ext cx="4919663" cy="40164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en-US" sz="2000" dirty="0">
                <a:solidFill>
                  <a:srgbClr val="000000"/>
                </a:solidFill>
              </a:rPr>
              <a:t>High Impact Excursions</a:t>
            </a:r>
          </a:p>
          <a:p>
            <a:pPr algn="l"/>
            <a:r>
              <a:rPr lang="en-US" sz="500" dirty="0">
                <a:solidFill>
                  <a:srgbClr val="000000"/>
                </a:solidFill>
              </a:rPr>
              <a:t>	</a:t>
            </a:r>
            <a:r>
              <a:rPr lang="en-US" sz="1000" dirty="0">
                <a:solidFill>
                  <a:srgbClr val="000000"/>
                </a:solidFill>
              </a:rPr>
              <a:t> </a:t>
            </a:r>
            <a:endParaRPr lang="en-US" dirty="0">
              <a:solidFill>
                <a:srgbClr val="000000"/>
              </a:solidFill>
            </a:endParaRPr>
          </a:p>
          <a:p>
            <a:pPr marL="284163" lvl="1" indent="-222250" algn="l">
              <a:buFont typeface="Wingdings" pitchFamily="2" charset="2"/>
              <a:buChar char="Ø"/>
            </a:pPr>
            <a:r>
              <a:rPr lang="en-US" sz="1800" dirty="0" smtClean="0">
                <a:solidFill>
                  <a:srgbClr val="000000"/>
                </a:solidFill>
              </a:rPr>
              <a:t>Financial </a:t>
            </a:r>
            <a:r>
              <a:rPr lang="en-US" sz="1800" dirty="0">
                <a:solidFill>
                  <a:srgbClr val="000000"/>
                </a:solidFill>
              </a:rPr>
              <a:t>Impact– Warranty </a:t>
            </a:r>
            <a:r>
              <a:rPr lang="en-US" sz="1800" dirty="0" smtClean="0">
                <a:solidFill>
                  <a:srgbClr val="000000"/>
                </a:solidFill>
              </a:rPr>
              <a:t>Claims</a:t>
            </a:r>
          </a:p>
          <a:p>
            <a:pPr marL="284163" lvl="1" indent="-222250" algn="l">
              <a:buFont typeface="Wingdings" pitchFamily="2" charset="2"/>
              <a:buChar char="Ø"/>
            </a:pPr>
            <a:r>
              <a:rPr lang="en-US" sz="1800" dirty="0" smtClean="0">
                <a:solidFill>
                  <a:srgbClr val="000000"/>
                </a:solidFill>
              </a:rPr>
              <a:t>Reputation </a:t>
            </a:r>
            <a:r>
              <a:rPr lang="en-US" sz="1800" dirty="0">
                <a:solidFill>
                  <a:srgbClr val="000000"/>
                </a:solidFill>
              </a:rPr>
              <a:t>– Lost Opportunity</a:t>
            </a:r>
          </a:p>
          <a:p>
            <a:pPr marL="284163" lvl="1" indent="-222250" algn="l">
              <a:buFont typeface="Wingdings" pitchFamily="2" charset="2"/>
              <a:buChar char="Ø"/>
            </a:pPr>
            <a:r>
              <a:rPr lang="en-US" sz="1800" dirty="0" smtClean="0">
                <a:solidFill>
                  <a:srgbClr val="000000"/>
                </a:solidFill>
              </a:rPr>
              <a:t>Customer </a:t>
            </a:r>
            <a:r>
              <a:rPr lang="en-US" sz="1800" dirty="0">
                <a:solidFill>
                  <a:srgbClr val="000000"/>
                </a:solidFill>
              </a:rPr>
              <a:t>Scorecards</a:t>
            </a:r>
          </a:p>
          <a:p>
            <a:pPr marL="284163" lvl="1" indent="-222250" algn="l">
              <a:buFont typeface="Wingdings" pitchFamily="2" charset="2"/>
              <a:buChar char="Ø"/>
            </a:pPr>
            <a:r>
              <a:rPr lang="en-US" sz="1800" dirty="0" smtClean="0">
                <a:solidFill>
                  <a:srgbClr val="000000"/>
                </a:solidFill>
              </a:rPr>
              <a:t>Resource </a:t>
            </a:r>
            <a:r>
              <a:rPr lang="en-US" sz="1800" dirty="0">
                <a:solidFill>
                  <a:srgbClr val="000000"/>
                </a:solidFill>
              </a:rPr>
              <a:t>Drain</a:t>
            </a:r>
          </a:p>
          <a:p>
            <a:pPr marL="284163" lvl="1" indent="-222250" algn="l">
              <a:buFont typeface="Wingdings" pitchFamily="2" charset="2"/>
              <a:buChar char="Ø"/>
            </a:pPr>
            <a:r>
              <a:rPr lang="en-US" sz="1800" dirty="0" smtClean="0">
                <a:solidFill>
                  <a:srgbClr val="000000"/>
                </a:solidFill>
              </a:rPr>
              <a:t>Counter Measures</a:t>
            </a:r>
          </a:p>
          <a:p>
            <a:pPr marL="574675" lvl="1" indent="-234950" algn="l">
              <a:buFont typeface="Wingdings" pitchFamily="2" charset="2"/>
              <a:buChar char="Ø"/>
            </a:pPr>
            <a:r>
              <a:rPr lang="en-US" sz="1600" dirty="0" smtClean="0">
                <a:solidFill>
                  <a:srgbClr val="000000"/>
                </a:solidFill>
              </a:rPr>
              <a:t>Root </a:t>
            </a:r>
            <a:r>
              <a:rPr lang="en-US" sz="1600" dirty="0">
                <a:solidFill>
                  <a:srgbClr val="000000"/>
                </a:solidFill>
              </a:rPr>
              <a:t>Cause Corrective Action</a:t>
            </a:r>
          </a:p>
          <a:p>
            <a:pPr marL="574675" lvl="2" indent="-234950" algn="l">
              <a:buFont typeface="Wingdings" pitchFamily="2" charset="2"/>
              <a:buChar char="Ø"/>
            </a:pPr>
            <a:r>
              <a:rPr lang="en-US" sz="1600" dirty="0" smtClean="0">
                <a:solidFill>
                  <a:srgbClr val="000000"/>
                </a:solidFill>
              </a:rPr>
              <a:t>Robust </a:t>
            </a:r>
            <a:r>
              <a:rPr lang="en-US" sz="1600" dirty="0">
                <a:solidFill>
                  <a:srgbClr val="000000"/>
                </a:solidFill>
              </a:rPr>
              <a:t>Change </a:t>
            </a:r>
            <a:r>
              <a:rPr lang="en-US" sz="1600" dirty="0" smtClean="0">
                <a:solidFill>
                  <a:srgbClr val="000000"/>
                </a:solidFill>
              </a:rPr>
              <a:t>Mgt</a:t>
            </a:r>
          </a:p>
          <a:p>
            <a:pPr marL="852488" lvl="2" indent="-225425" algn="l">
              <a:buFont typeface="Wingdings" pitchFamily="2" charset="2"/>
              <a:buChar char="Ø"/>
            </a:pPr>
            <a:r>
              <a:rPr lang="en-US" sz="1400" dirty="0" smtClean="0">
                <a:solidFill>
                  <a:srgbClr val="000000"/>
                </a:solidFill>
              </a:rPr>
              <a:t>Process</a:t>
            </a:r>
            <a:r>
              <a:rPr lang="en-US" sz="1400" dirty="0">
                <a:solidFill>
                  <a:srgbClr val="000000"/>
                </a:solidFill>
              </a:rPr>
              <a:t>, Materials, Test</a:t>
            </a:r>
          </a:p>
          <a:p>
            <a:pPr marL="574675" lvl="2" indent="-234950" algn="l">
              <a:buFont typeface="Wingdings" pitchFamily="2" charset="2"/>
              <a:buChar char="Ø"/>
            </a:pPr>
            <a:r>
              <a:rPr lang="en-US" sz="1600" dirty="0" smtClean="0">
                <a:solidFill>
                  <a:srgbClr val="000000"/>
                </a:solidFill>
              </a:rPr>
              <a:t>Process </a:t>
            </a:r>
            <a:r>
              <a:rPr lang="en-US" sz="1600" dirty="0">
                <a:solidFill>
                  <a:srgbClr val="000000"/>
                </a:solidFill>
              </a:rPr>
              <a:t>Discipline</a:t>
            </a:r>
          </a:p>
          <a:p>
            <a:pPr marL="574675" lvl="2" indent="-234950" algn="l">
              <a:buFont typeface="Wingdings" pitchFamily="2" charset="2"/>
              <a:buChar char="Ø"/>
            </a:pPr>
            <a:r>
              <a:rPr lang="en-US" sz="1600" dirty="0" smtClean="0">
                <a:solidFill>
                  <a:srgbClr val="000000"/>
                </a:solidFill>
              </a:rPr>
              <a:t>Design </a:t>
            </a:r>
            <a:r>
              <a:rPr lang="en-US" sz="1600" dirty="0">
                <a:solidFill>
                  <a:srgbClr val="000000"/>
                </a:solidFill>
              </a:rPr>
              <a:t>for Manufacturability (</a:t>
            </a:r>
            <a:r>
              <a:rPr lang="en-US" sz="1600" dirty="0" smtClean="0">
                <a:solidFill>
                  <a:srgbClr val="000000"/>
                </a:solidFill>
              </a:rPr>
              <a:t>DFM)</a:t>
            </a:r>
            <a:endParaRPr lang="en-US" sz="1600" dirty="0">
              <a:solidFill>
                <a:srgbClr val="000000"/>
              </a:solidFill>
            </a:endParaRPr>
          </a:p>
          <a:p>
            <a:pPr lvl="2" algn="l">
              <a:buFont typeface="Wingdings" pitchFamily="2" charset="2"/>
              <a:buChar char="Ø"/>
            </a:pPr>
            <a:endParaRPr lang="en-US" sz="900" dirty="0">
              <a:solidFill>
                <a:srgbClr val="000000"/>
              </a:solidFill>
            </a:endParaRPr>
          </a:p>
          <a:p>
            <a:pPr lvl="1" algn="l"/>
            <a:r>
              <a:rPr lang="en-US" sz="2000" b="1" dirty="0">
                <a:solidFill>
                  <a:srgbClr val="006600"/>
                </a:solidFill>
              </a:rPr>
              <a:t>  </a:t>
            </a:r>
            <a:endParaRPr lang="en-US" sz="2000" b="1" dirty="0" smtClean="0">
              <a:solidFill>
                <a:srgbClr val="006600"/>
              </a:solidFill>
            </a:endParaRPr>
          </a:p>
          <a:p>
            <a:pPr lvl="1" algn="l"/>
            <a:r>
              <a:rPr lang="en-US" sz="2800" b="1" dirty="0" smtClean="0">
                <a:solidFill>
                  <a:srgbClr val="006600"/>
                </a:solidFill>
              </a:rPr>
              <a:t>“</a:t>
            </a:r>
            <a:r>
              <a:rPr lang="en-US" sz="2800" b="1" dirty="0">
                <a:solidFill>
                  <a:srgbClr val="006600"/>
                </a:solidFill>
              </a:rPr>
              <a:t>Quality Mindset”</a:t>
            </a:r>
            <a:endParaRPr lang="en-US" sz="2000" b="1" dirty="0">
              <a:solidFill>
                <a:srgbClr val="006600"/>
              </a:solidFill>
            </a:endParaRPr>
          </a:p>
        </p:txBody>
      </p:sp>
      <p:sp>
        <p:nvSpPr>
          <p:cNvPr id="3077" name="TextBox 8"/>
          <p:cNvSpPr txBox="1">
            <a:spLocks noChangeArrowheads="1"/>
          </p:cNvSpPr>
          <p:nvPr/>
        </p:nvSpPr>
        <p:spPr bwMode="auto">
          <a:xfrm>
            <a:off x="218746" y="3266326"/>
            <a:ext cx="3767627" cy="2954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339933"/>
                </a:solidFill>
                <a:latin typeface="Calibri" pitchFamily="34" charset="0"/>
              </a:rPr>
              <a:t>Quality </a:t>
            </a:r>
            <a:r>
              <a:rPr lang="en-US" sz="3200" b="1" dirty="0" smtClean="0">
                <a:solidFill>
                  <a:srgbClr val="339933"/>
                </a:solidFill>
                <a:latin typeface="Calibri" pitchFamily="34" charset="0"/>
              </a:rPr>
              <a:t>Focus</a:t>
            </a:r>
          </a:p>
          <a:p>
            <a:pPr marL="574675" algn="l"/>
            <a:r>
              <a:rPr lang="en-US" sz="1800" b="1" dirty="0" smtClean="0">
                <a:solidFill>
                  <a:srgbClr val="000000"/>
                </a:solidFill>
                <a:latin typeface="Calibri" pitchFamily="34" charset="0"/>
              </a:rPr>
              <a:t>ZERO Excursions</a:t>
            </a:r>
          </a:p>
          <a:p>
            <a:pPr marL="574675" algn="l"/>
            <a:r>
              <a:rPr lang="en-US" sz="1800" b="1" dirty="0" smtClean="0">
                <a:solidFill>
                  <a:srgbClr val="000000"/>
                </a:solidFill>
                <a:latin typeface="Calibri" pitchFamily="34" charset="0"/>
              </a:rPr>
              <a:t>ZERO </a:t>
            </a:r>
            <a:r>
              <a:rPr lang="en-US" sz="1800" b="1" dirty="0">
                <a:solidFill>
                  <a:srgbClr val="000000"/>
                </a:solidFill>
                <a:latin typeface="Calibri" pitchFamily="34" charset="0"/>
              </a:rPr>
              <a:t>Test/Maverick </a:t>
            </a:r>
            <a:r>
              <a:rPr lang="en-US" sz="1800" b="1" dirty="0" smtClean="0">
                <a:solidFill>
                  <a:srgbClr val="000000"/>
                </a:solidFill>
                <a:latin typeface="Calibri" pitchFamily="34" charset="0"/>
              </a:rPr>
              <a:t>Escapes</a:t>
            </a:r>
          </a:p>
          <a:p>
            <a:pPr marL="574675" algn="l"/>
            <a:r>
              <a:rPr lang="en-US" sz="1800" b="1" dirty="0" smtClean="0">
                <a:solidFill>
                  <a:srgbClr val="000000"/>
                </a:solidFill>
                <a:latin typeface="Calibri" pitchFamily="34" charset="0"/>
              </a:rPr>
              <a:t>ZERO </a:t>
            </a:r>
            <a:r>
              <a:rPr lang="en-US" sz="1800" b="1" dirty="0">
                <a:solidFill>
                  <a:srgbClr val="000000"/>
                </a:solidFill>
                <a:latin typeface="Calibri" pitchFamily="34" charset="0"/>
              </a:rPr>
              <a:t>Repeat </a:t>
            </a:r>
            <a:r>
              <a:rPr lang="en-US" sz="1800" b="1" dirty="0" smtClean="0">
                <a:solidFill>
                  <a:srgbClr val="000000"/>
                </a:solidFill>
                <a:latin typeface="Calibri" pitchFamily="34" charset="0"/>
              </a:rPr>
              <a:t>Incidents</a:t>
            </a:r>
          </a:p>
          <a:p>
            <a:pPr marL="574675" algn="l"/>
            <a:r>
              <a:rPr lang="en-US" sz="1800" b="1" dirty="0" smtClean="0">
                <a:solidFill>
                  <a:srgbClr val="000000"/>
                </a:solidFill>
                <a:latin typeface="Calibri" pitchFamily="34" charset="0"/>
              </a:rPr>
              <a:t>ZERO </a:t>
            </a:r>
            <a:r>
              <a:rPr lang="en-US" sz="1800" b="1" dirty="0">
                <a:solidFill>
                  <a:srgbClr val="000000"/>
                </a:solidFill>
                <a:latin typeface="Calibri" pitchFamily="34" charset="0"/>
              </a:rPr>
              <a:t>Customer Line </a:t>
            </a:r>
            <a:r>
              <a:rPr lang="en-US" sz="1800" b="1" dirty="0" smtClean="0">
                <a:solidFill>
                  <a:srgbClr val="000000"/>
                </a:solidFill>
                <a:latin typeface="Calibri" pitchFamily="34" charset="0"/>
              </a:rPr>
              <a:t>Downs</a:t>
            </a:r>
          </a:p>
          <a:p>
            <a:pPr marL="574675" algn="l"/>
            <a:r>
              <a:rPr lang="en-US" sz="1800" b="1" dirty="0" smtClean="0">
                <a:solidFill>
                  <a:srgbClr val="000000"/>
                </a:solidFill>
                <a:latin typeface="Calibri" pitchFamily="34" charset="0"/>
              </a:rPr>
              <a:t>ZERO </a:t>
            </a:r>
            <a:r>
              <a:rPr lang="en-US" sz="1800" b="1" dirty="0">
                <a:solidFill>
                  <a:srgbClr val="000000"/>
                </a:solidFill>
                <a:latin typeface="Calibri" pitchFamily="34" charset="0"/>
              </a:rPr>
              <a:t>Customer </a:t>
            </a:r>
            <a:r>
              <a:rPr lang="en-US" sz="1800" b="1" dirty="0" smtClean="0">
                <a:solidFill>
                  <a:srgbClr val="000000"/>
                </a:solidFill>
                <a:latin typeface="Calibri" pitchFamily="34" charset="0"/>
              </a:rPr>
              <a:t>Claims</a:t>
            </a:r>
          </a:p>
          <a:p>
            <a:pPr marL="574675" algn="l"/>
            <a:endParaRPr lang="en-US" sz="1800" b="1" dirty="0" smtClean="0">
              <a:solidFill>
                <a:srgbClr val="000000"/>
              </a:solidFill>
              <a:latin typeface="Calibri" pitchFamily="34" charset="0"/>
            </a:endParaRPr>
          </a:p>
          <a:p>
            <a:pPr marL="574675" algn="l"/>
            <a:endParaRPr lang="en-US" sz="1800" b="1" dirty="0">
              <a:solidFill>
                <a:srgbClr val="000000"/>
              </a:solidFill>
              <a:latin typeface="Calibri" pitchFamily="34" charset="0"/>
            </a:endParaRPr>
          </a:p>
          <a:p>
            <a:pPr lvl="2" algn="l"/>
            <a:r>
              <a:rPr lang="en-US" sz="2800" b="1" dirty="0">
                <a:solidFill>
                  <a:srgbClr val="000000"/>
                </a:solidFill>
                <a:latin typeface="Calibri" pitchFamily="34" charset="0"/>
              </a:rPr>
              <a:t>ZERO Defects</a:t>
            </a:r>
          </a:p>
        </p:txBody>
      </p:sp>
      <p:cxnSp>
        <p:nvCxnSpPr>
          <p:cNvPr id="14" name="Straight Arrow Connector 10"/>
          <p:cNvCxnSpPr>
            <a:cxnSpLocks noChangeShapeType="1"/>
          </p:cNvCxnSpPr>
          <p:nvPr/>
        </p:nvCxnSpPr>
        <p:spPr bwMode="auto">
          <a:xfrm rot="10800000">
            <a:off x="3326025" y="5935554"/>
            <a:ext cx="1160978" cy="10272"/>
          </a:xfrm>
          <a:prstGeom prst="straightConnector1">
            <a:avLst/>
          </a:prstGeom>
          <a:noFill/>
          <a:ln w="41275" algn="ctr">
            <a:solidFill>
              <a:srgbClr val="006600"/>
            </a:solidFill>
            <a:round/>
            <a:headEnd type="stealth" w="lg" len="lg"/>
            <a:tailEnd type="stealth" w="lg" len="lg"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76200" y="76200"/>
            <a:ext cx="8991600" cy="533400"/>
          </a:xfrm>
        </p:spPr>
        <p:txBody>
          <a:bodyPr/>
          <a:lstStyle/>
          <a:p>
            <a:r>
              <a:rPr lang="en-US" altLang="ja-JP" sz="2800" dirty="0" smtClean="0"/>
              <a:t>ON Semiconductor -  </a:t>
            </a:r>
            <a:r>
              <a:rPr lang="en-US" sz="2800" dirty="0" smtClean="0"/>
              <a:t>A Global Leader Emerging</a:t>
            </a:r>
          </a:p>
        </p:txBody>
      </p:sp>
      <p:sp>
        <p:nvSpPr>
          <p:cNvPr id="33" name="Text Box 13"/>
          <p:cNvSpPr txBox="1">
            <a:spLocks noChangeArrowheads="1"/>
          </p:cNvSpPr>
          <p:nvPr/>
        </p:nvSpPr>
        <p:spPr bwMode="auto">
          <a:xfrm>
            <a:off x="1031875" y="6024562"/>
            <a:ext cx="3905250" cy="200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14300" indent="-114300" algn="l" eaLnBrk="0" hangingPunct="0"/>
            <a:r>
              <a:rPr lang="en-US" altLang="ja-JP" sz="700" dirty="0">
                <a:cs typeface="Arial" charset="0"/>
              </a:rPr>
              <a:t>Source : Gartner, Market share ranking</a:t>
            </a:r>
            <a:endParaRPr lang="ja-JP" altLang="en-US" sz="700">
              <a:cs typeface="Arial" charset="0"/>
            </a:endParaRPr>
          </a:p>
        </p:txBody>
      </p:sp>
      <p:sp>
        <p:nvSpPr>
          <p:cNvPr id="34" name="Text Box 4"/>
          <p:cNvSpPr txBox="1">
            <a:spLocks noChangeArrowheads="1"/>
          </p:cNvSpPr>
          <p:nvPr/>
        </p:nvSpPr>
        <p:spPr bwMode="auto">
          <a:xfrm>
            <a:off x="800100" y="1939925"/>
            <a:ext cx="9398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1000" kern="0" dirty="0">
                <a:solidFill>
                  <a:sysClr val="windowText" lastClr="000000"/>
                </a:solidFill>
                <a:latin typeface="ＭＳ Ｐゴシック" pitchFamily="50" charset="-128"/>
                <a:ea typeface="ＭＳ Ｐゴシック" pitchFamily="50" charset="-128"/>
              </a:rPr>
              <a:t>($MM)</a:t>
            </a:r>
          </a:p>
        </p:txBody>
      </p:sp>
      <p:grpSp>
        <p:nvGrpSpPr>
          <p:cNvPr id="2" name="Group 65"/>
          <p:cNvGrpSpPr>
            <a:grpSpLocks/>
          </p:cNvGrpSpPr>
          <p:nvPr/>
        </p:nvGrpSpPr>
        <p:grpSpPr bwMode="auto">
          <a:xfrm>
            <a:off x="323850" y="608013"/>
            <a:ext cx="8382000" cy="1601787"/>
            <a:chOff x="192" y="432"/>
            <a:chExt cx="5280" cy="1009"/>
          </a:xfrm>
        </p:grpSpPr>
        <p:grpSp>
          <p:nvGrpSpPr>
            <p:cNvPr id="3" name="Group 11"/>
            <p:cNvGrpSpPr>
              <a:grpSpLocks/>
            </p:cNvGrpSpPr>
            <p:nvPr/>
          </p:nvGrpSpPr>
          <p:grpSpPr bwMode="auto">
            <a:xfrm>
              <a:off x="192" y="1056"/>
              <a:ext cx="5234" cy="385"/>
              <a:chOff x="248" y="3504"/>
              <a:chExt cx="5172" cy="385"/>
            </a:xfrm>
          </p:grpSpPr>
          <p:sp>
            <p:nvSpPr>
              <p:cNvPr id="47" name="Line 4"/>
              <p:cNvSpPr>
                <a:spLocks noChangeShapeType="1"/>
              </p:cNvSpPr>
              <p:nvPr/>
            </p:nvSpPr>
            <p:spPr bwMode="auto">
              <a:xfrm>
                <a:off x="432" y="3600"/>
                <a:ext cx="4848" cy="0"/>
              </a:xfrm>
              <a:prstGeom prst="line">
                <a:avLst/>
              </a:prstGeom>
              <a:noFill/>
              <a:ln w="381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800" kern="0" dirty="0">
                  <a:solidFill>
                    <a:sysClr val="windowText" lastClr="000000"/>
                  </a:solidFill>
                  <a:latin typeface="Arial" pitchFamily="34" charset="0"/>
                  <a:ea typeface="ＭＳ Ｐゴシック" pitchFamily="50" charset="-128"/>
                  <a:cs typeface="Arial" pitchFamily="34" charset="0"/>
                </a:endParaRPr>
              </a:p>
            </p:txBody>
          </p:sp>
          <p:sp>
            <p:nvSpPr>
              <p:cNvPr id="48" name="Text Box 5"/>
              <p:cNvSpPr txBox="1">
                <a:spLocks noChangeArrowheads="1"/>
              </p:cNvSpPr>
              <p:nvPr/>
            </p:nvSpPr>
            <p:spPr bwMode="auto">
              <a:xfrm>
                <a:off x="248" y="3715"/>
                <a:ext cx="324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200" kern="0" dirty="0">
                    <a:solidFill>
                      <a:sysClr val="windowText" lastClr="000000"/>
                    </a:solidFill>
                    <a:latin typeface="Arial" pitchFamily="34" charset="0"/>
                    <a:ea typeface="ＭＳ Ｐゴシック" pitchFamily="50" charset="-128"/>
                    <a:cs typeface="Arial" pitchFamily="34" charset="0"/>
                  </a:rPr>
                  <a:t>2003</a:t>
                </a:r>
              </a:p>
            </p:txBody>
          </p:sp>
          <p:sp>
            <p:nvSpPr>
              <p:cNvPr id="49" name="Text Box 6"/>
              <p:cNvSpPr txBox="1">
                <a:spLocks noChangeArrowheads="1"/>
              </p:cNvSpPr>
              <p:nvPr/>
            </p:nvSpPr>
            <p:spPr bwMode="auto">
              <a:xfrm>
                <a:off x="2951" y="3715"/>
                <a:ext cx="326" cy="17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200" kern="0" dirty="0">
                    <a:solidFill>
                      <a:sysClr val="windowText" lastClr="000000"/>
                    </a:solidFill>
                    <a:latin typeface="Arial" pitchFamily="34" charset="0"/>
                    <a:ea typeface="ＭＳ Ｐゴシック" pitchFamily="50" charset="-128"/>
                    <a:cs typeface="Arial" pitchFamily="34" charset="0"/>
                  </a:rPr>
                  <a:t>2011</a:t>
                </a:r>
              </a:p>
            </p:txBody>
          </p:sp>
          <p:sp>
            <p:nvSpPr>
              <p:cNvPr id="50" name="Text Box 7"/>
              <p:cNvSpPr txBox="1">
                <a:spLocks noChangeArrowheads="1"/>
              </p:cNvSpPr>
              <p:nvPr/>
            </p:nvSpPr>
            <p:spPr bwMode="auto">
              <a:xfrm>
                <a:off x="5096" y="3715"/>
                <a:ext cx="324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200" kern="0" dirty="0">
                    <a:solidFill>
                      <a:sysClr val="windowText" lastClr="000000"/>
                    </a:solidFill>
                    <a:latin typeface="Arial" pitchFamily="34" charset="0"/>
                    <a:ea typeface="ＭＳ Ｐゴシック" pitchFamily="50" charset="-128"/>
                    <a:cs typeface="Arial" pitchFamily="34" charset="0"/>
                  </a:rPr>
                  <a:t>2015</a:t>
                </a:r>
              </a:p>
            </p:txBody>
          </p:sp>
          <p:sp>
            <p:nvSpPr>
              <p:cNvPr id="51" name="Line 8"/>
              <p:cNvSpPr>
                <a:spLocks noChangeShapeType="1"/>
              </p:cNvSpPr>
              <p:nvPr/>
            </p:nvSpPr>
            <p:spPr bwMode="auto">
              <a:xfrm flipV="1">
                <a:off x="432" y="3504"/>
                <a:ext cx="0" cy="192"/>
              </a:xfrm>
              <a:prstGeom prst="line">
                <a:avLst/>
              </a:prstGeom>
              <a:noFill/>
              <a:ln w="381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800" kern="0" dirty="0">
                  <a:solidFill>
                    <a:sysClr val="windowText" lastClr="000000"/>
                  </a:solidFill>
                  <a:latin typeface="Arial" pitchFamily="34" charset="0"/>
                  <a:ea typeface="ＭＳ Ｐゴシック" pitchFamily="50" charset="-128"/>
                  <a:cs typeface="Arial" pitchFamily="34" charset="0"/>
                </a:endParaRPr>
              </a:p>
            </p:txBody>
          </p:sp>
          <p:sp>
            <p:nvSpPr>
              <p:cNvPr id="52" name="Line 9"/>
              <p:cNvSpPr>
                <a:spLocks noChangeShapeType="1"/>
              </p:cNvSpPr>
              <p:nvPr/>
            </p:nvSpPr>
            <p:spPr bwMode="auto">
              <a:xfrm flipV="1">
                <a:off x="3120" y="3504"/>
                <a:ext cx="0" cy="192"/>
              </a:xfrm>
              <a:prstGeom prst="line">
                <a:avLst/>
              </a:prstGeom>
              <a:noFill/>
              <a:ln w="381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800" kern="0" dirty="0">
                  <a:solidFill>
                    <a:sysClr val="windowText" lastClr="000000"/>
                  </a:solidFill>
                  <a:latin typeface="Arial" pitchFamily="34" charset="0"/>
                  <a:ea typeface="ＭＳ Ｐゴシック" pitchFamily="50" charset="-128"/>
                  <a:cs typeface="Arial" pitchFamily="34" charset="0"/>
                </a:endParaRPr>
              </a:p>
            </p:txBody>
          </p:sp>
          <p:sp>
            <p:nvSpPr>
              <p:cNvPr id="53" name="Line 10"/>
              <p:cNvSpPr>
                <a:spLocks noChangeShapeType="1"/>
              </p:cNvSpPr>
              <p:nvPr/>
            </p:nvSpPr>
            <p:spPr bwMode="auto">
              <a:xfrm flipV="1">
                <a:off x="5280" y="3504"/>
                <a:ext cx="0" cy="192"/>
              </a:xfrm>
              <a:prstGeom prst="line">
                <a:avLst/>
              </a:prstGeom>
              <a:noFill/>
              <a:ln w="381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800" kern="0" dirty="0">
                  <a:solidFill>
                    <a:sysClr val="windowText" lastClr="000000"/>
                  </a:solidFill>
                  <a:latin typeface="Arial" pitchFamily="34" charset="0"/>
                  <a:ea typeface="ＭＳ Ｐゴシック" pitchFamily="50" charset="-128"/>
                  <a:cs typeface="Arial" pitchFamily="34" charset="0"/>
                </a:endParaRPr>
              </a:p>
            </p:txBody>
          </p:sp>
        </p:grpSp>
        <p:pic>
          <p:nvPicPr>
            <p:cNvPr id="37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40" y="432"/>
              <a:ext cx="432" cy="4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8" name="Text Box 24"/>
            <p:cNvSpPr txBox="1">
              <a:spLocks noChangeArrowheads="1"/>
            </p:cNvSpPr>
            <p:nvPr/>
          </p:nvSpPr>
          <p:spPr bwMode="auto">
            <a:xfrm>
              <a:off x="288" y="864"/>
              <a:ext cx="275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00" kern="0" dirty="0">
                  <a:solidFill>
                    <a:sysClr val="windowText" lastClr="000000"/>
                  </a:solidFill>
                  <a:latin typeface="Arial" pitchFamily="34" charset="0"/>
                  <a:ea typeface="ＭＳ Ｐゴシック" pitchFamily="50" charset="-128"/>
                  <a:cs typeface="Arial" pitchFamily="34" charset="0"/>
                </a:rPr>
                <a:t>#48</a:t>
              </a:r>
            </a:p>
          </p:txBody>
        </p:sp>
        <p:pic>
          <p:nvPicPr>
            <p:cNvPr id="39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928" y="432"/>
              <a:ext cx="432" cy="4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0" name="Text Box 26"/>
            <p:cNvSpPr txBox="1">
              <a:spLocks noChangeArrowheads="1"/>
            </p:cNvSpPr>
            <p:nvPr/>
          </p:nvSpPr>
          <p:spPr bwMode="auto">
            <a:xfrm>
              <a:off x="2975" y="864"/>
              <a:ext cx="277" cy="1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00" kern="0" dirty="0">
                  <a:solidFill>
                    <a:sysClr val="windowText" lastClr="000000"/>
                  </a:solidFill>
                  <a:latin typeface="Arial" pitchFamily="34" charset="0"/>
                  <a:ea typeface="ＭＳ Ｐゴシック" pitchFamily="50" charset="-128"/>
                  <a:cs typeface="Arial" pitchFamily="34" charset="0"/>
                </a:rPr>
                <a:t>#1</a:t>
              </a:r>
              <a:r>
                <a:rPr lang="en-US" altLang="ja-JP" sz="1200" kern="0" dirty="0">
                  <a:solidFill>
                    <a:sysClr val="windowText" lastClr="000000"/>
                  </a:solidFill>
                  <a:latin typeface="Arial" pitchFamily="34" charset="0"/>
                  <a:ea typeface="ＭＳ Ｐゴシック" pitchFamily="50" charset="-128"/>
                  <a:cs typeface="Arial" pitchFamily="34" charset="0"/>
                </a:rPr>
                <a:t>8</a:t>
              </a:r>
              <a:endParaRPr lang="en-US" sz="1200" kern="0" dirty="0">
                <a:solidFill>
                  <a:sysClr val="windowText" lastClr="000000"/>
                </a:solidFill>
                <a:latin typeface="Arial" pitchFamily="34" charset="0"/>
                <a:ea typeface="ＭＳ Ｐゴシック" pitchFamily="50" charset="-128"/>
                <a:cs typeface="Arial" pitchFamily="34" charset="0"/>
              </a:endParaRPr>
            </a:p>
          </p:txBody>
        </p:sp>
        <p:pic>
          <p:nvPicPr>
            <p:cNvPr id="41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040" y="432"/>
              <a:ext cx="432" cy="4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2" name="Text Box 28"/>
            <p:cNvSpPr txBox="1">
              <a:spLocks noChangeArrowheads="1"/>
            </p:cNvSpPr>
            <p:nvPr/>
          </p:nvSpPr>
          <p:spPr bwMode="auto">
            <a:xfrm>
              <a:off x="5040" y="864"/>
              <a:ext cx="426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00" kern="0" dirty="0">
                  <a:solidFill>
                    <a:sysClr val="windowText" lastClr="000000"/>
                  </a:solidFill>
                  <a:latin typeface="Arial" pitchFamily="34" charset="0"/>
                  <a:ea typeface="ＭＳ Ｐゴシック" pitchFamily="50" charset="-128"/>
                  <a:cs typeface="Arial" pitchFamily="34" charset="0"/>
                </a:rPr>
                <a:t>Top 10</a:t>
              </a:r>
            </a:p>
          </p:txBody>
        </p:sp>
        <p:sp>
          <p:nvSpPr>
            <p:cNvPr id="43" name="Line 29"/>
            <p:cNvSpPr>
              <a:spLocks noChangeShapeType="1"/>
            </p:cNvSpPr>
            <p:nvPr/>
          </p:nvSpPr>
          <p:spPr bwMode="auto">
            <a:xfrm>
              <a:off x="768" y="624"/>
              <a:ext cx="2112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 dirty="0">
                <a:solidFill>
                  <a:sysClr val="windowText" lastClr="000000"/>
                </a:solidFill>
                <a:latin typeface="Arial" pitchFamily="34" charset="0"/>
                <a:ea typeface="ＭＳ Ｐゴシック" pitchFamily="50" charset="-128"/>
                <a:cs typeface="Arial" pitchFamily="34" charset="0"/>
              </a:endParaRPr>
            </a:p>
          </p:txBody>
        </p:sp>
        <p:sp>
          <p:nvSpPr>
            <p:cNvPr id="44" name="Line 30"/>
            <p:cNvSpPr>
              <a:spLocks noChangeShapeType="1"/>
            </p:cNvSpPr>
            <p:nvPr/>
          </p:nvSpPr>
          <p:spPr bwMode="auto">
            <a:xfrm>
              <a:off x="3456" y="624"/>
              <a:ext cx="1488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 dirty="0">
                <a:solidFill>
                  <a:sysClr val="windowText" lastClr="000000"/>
                </a:solidFill>
                <a:latin typeface="Arial" pitchFamily="34" charset="0"/>
                <a:ea typeface="ＭＳ Ｐゴシック" pitchFamily="50" charset="-128"/>
                <a:cs typeface="Arial" pitchFamily="34" charset="0"/>
              </a:endParaRPr>
            </a:p>
          </p:txBody>
        </p:sp>
        <p:sp>
          <p:nvSpPr>
            <p:cNvPr id="45" name="Text Box 31"/>
            <p:cNvSpPr txBox="1">
              <a:spLocks noChangeArrowheads="1"/>
            </p:cNvSpPr>
            <p:nvPr/>
          </p:nvSpPr>
          <p:spPr bwMode="auto">
            <a:xfrm>
              <a:off x="1488" y="672"/>
              <a:ext cx="641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600" i="1" kern="0" dirty="0">
                  <a:solidFill>
                    <a:sysClr val="windowText" lastClr="000000"/>
                  </a:solidFill>
                  <a:latin typeface="Arial" pitchFamily="34" charset="0"/>
                  <a:ea typeface="ＭＳ Ｐゴシック" pitchFamily="50" charset="-128"/>
                  <a:cs typeface="Arial" pitchFamily="34" charset="0"/>
                </a:rPr>
                <a:t>Evolution</a:t>
              </a:r>
            </a:p>
          </p:txBody>
        </p:sp>
        <p:sp>
          <p:nvSpPr>
            <p:cNvPr id="46" name="Text Box 32"/>
            <p:cNvSpPr txBox="1">
              <a:spLocks noChangeArrowheads="1"/>
            </p:cNvSpPr>
            <p:nvPr/>
          </p:nvSpPr>
          <p:spPr bwMode="auto">
            <a:xfrm>
              <a:off x="3871" y="672"/>
              <a:ext cx="684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600" i="1" kern="0" dirty="0">
                  <a:solidFill>
                    <a:sysClr val="windowText" lastClr="000000"/>
                  </a:solidFill>
                  <a:latin typeface="Arial" pitchFamily="34" charset="0"/>
                  <a:ea typeface="ＭＳ Ｐゴシック" pitchFamily="50" charset="-128"/>
                  <a:cs typeface="Arial" pitchFamily="34" charset="0"/>
                </a:rPr>
                <a:t>Aspiration</a:t>
              </a:r>
            </a:p>
          </p:txBody>
        </p:sp>
      </p:grpSp>
      <p:sp>
        <p:nvSpPr>
          <p:cNvPr id="54" name="Text Box 13"/>
          <p:cNvSpPr txBox="1">
            <a:spLocks noChangeArrowheads="1"/>
          </p:cNvSpPr>
          <p:nvPr/>
        </p:nvSpPr>
        <p:spPr bwMode="auto">
          <a:xfrm>
            <a:off x="5594350" y="5629784"/>
            <a:ext cx="354965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14300" indent="-114300" algn="l" eaLnBrk="0" hangingPunct="0"/>
            <a:r>
              <a:rPr lang="en-US" altLang="ja-JP" sz="700" dirty="0">
                <a:cs typeface="Arial" charset="0"/>
              </a:rPr>
              <a:t>Source</a:t>
            </a:r>
            <a:r>
              <a:rPr lang="ja-JP" altLang="en-US" sz="700">
                <a:cs typeface="Arial" charset="0"/>
              </a:rPr>
              <a:t> </a:t>
            </a:r>
            <a:r>
              <a:rPr lang="en-US" altLang="ja-JP" sz="700" dirty="0">
                <a:cs typeface="Arial" charset="0"/>
              </a:rPr>
              <a:t>: Gartner, Market share ranking</a:t>
            </a:r>
          </a:p>
          <a:p>
            <a:pPr marL="114300" indent="-114300" algn="l" eaLnBrk="0" hangingPunct="0"/>
            <a:r>
              <a:rPr lang="en-US" altLang="ja-JP" sz="700" dirty="0">
                <a:cs typeface="Arial" charset="0"/>
              </a:rPr>
              <a:t>               (1) Multimarket is from Discrete data </a:t>
            </a:r>
            <a:endParaRPr lang="ja-JP" altLang="en-US" sz="700">
              <a:cs typeface="Arial" charset="0"/>
            </a:endParaRPr>
          </a:p>
        </p:txBody>
      </p:sp>
      <p:sp>
        <p:nvSpPr>
          <p:cNvPr id="55" name="Striped Right Arrow 15"/>
          <p:cNvSpPr/>
          <p:nvPr/>
        </p:nvSpPr>
        <p:spPr bwMode="auto">
          <a:xfrm rot="16200000">
            <a:off x="-856457" y="3378994"/>
            <a:ext cx="2932113" cy="1219200"/>
          </a:xfrm>
          <a:prstGeom prst="stripedRightArrow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000" kern="0" dirty="0">
              <a:solidFill>
                <a:srgbClr val="FFFFFF"/>
              </a:solidFill>
              <a:latin typeface="ＭＳ Ｐゴシック" pitchFamily="50" charset="-128"/>
              <a:ea typeface="Adobe 명조 Std Acro M" charset="-128"/>
              <a:cs typeface="Arial" pitchFamily="34" charset="0"/>
            </a:endParaRPr>
          </a:p>
        </p:txBody>
      </p:sp>
      <p:sp>
        <p:nvSpPr>
          <p:cNvPr id="56" name="TextBox 16"/>
          <p:cNvSpPr txBox="1">
            <a:spLocks noChangeArrowheads="1"/>
          </p:cNvSpPr>
          <p:nvPr/>
        </p:nvSpPr>
        <p:spPr bwMode="auto">
          <a:xfrm>
            <a:off x="314325" y="2841625"/>
            <a:ext cx="60007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1600" kern="0" dirty="0">
                <a:solidFill>
                  <a:srgbClr val="FFFFFF"/>
                </a:solidFill>
                <a:latin typeface="Arial Black" pitchFamily="34" charset="0"/>
                <a:ea typeface="ＭＳ Ｐゴシック" pitchFamily="50" charset="-128"/>
              </a:rPr>
              <a:t>Top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1600" kern="0" dirty="0">
                <a:solidFill>
                  <a:srgbClr val="FFFFFF"/>
                </a:solidFill>
                <a:latin typeface="Arial Black" pitchFamily="34" charset="0"/>
                <a:ea typeface="ＭＳ Ｐゴシック" pitchFamily="50" charset="-128"/>
              </a:rPr>
              <a:t>20</a:t>
            </a:r>
          </a:p>
        </p:txBody>
      </p:sp>
      <p:sp>
        <p:nvSpPr>
          <p:cNvPr id="57" name="Striped Right Arrow 17"/>
          <p:cNvSpPr/>
          <p:nvPr/>
        </p:nvSpPr>
        <p:spPr bwMode="auto">
          <a:xfrm rot="16200000">
            <a:off x="3565525" y="3379788"/>
            <a:ext cx="2911475" cy="1219200"/>
          </a:xfrm>
          <a:prstGeom prst="stripedRightArrow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000" kern="0" dirty="0">
              <a:solidFill>
                <a:srgbClr val="FFFFFF"/>
              </a:solidFill>
              <a:latin typeface="ＭＳ Ｐゴシック" pitchFamily="50" charset="-128"/>
              <a:ea typeface="Adobe 명조 Std Acro M" charset="-128"/>
              <a:cs typeface="Arial" pitchFamily="34" charset="0"/>
            </a:endParaRPr>
          </a:p>
        </p:txBody>
      </p:sp>
      <p:sp>
        <p:nvSpPr>
          <p:cNvPr id="58" name="TextBox 18"/>
          <p:cNvSpPr txBox="1">
            <a:spLocks noChangeArrowheads="1"/>
          </p:cNvSpPr>
          <p:nvPr/>
        </p:nvSpPr>
        <p:spPr bwMode="auto">
          <a:xfrm>
            <a:off x="4724400" y="2924175"/>
            <a:ext cx="60007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1600" kern="0" dirty="0">
                <a:solidFill>
                  <a:srgbClr val="FFFFFF"/>
                </a:solidFill>
                <a:latin typeface="Arial Black" pitchFamily="34" charset="0"/>
                <a:ea typeface="ＭＳ Ｐゴシック" pitchFamily="50" charset="-128"/>
              </a:rPr>
              <a:t>Top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1600" kern="0" dirty="0">
                <a:solidFill>
                  <a:srgbClr val="FFFFFF"/>
                </a:solidFill>
                <a:latin typeface="Arial Black" pitchFamily="34" charset="0"/>
                <a:ea typeface="ＭＳ Ｐゴシック" pitchFamily="50" charset="-128"/>
              </a:rPr>
              <a:t>3</a:t>
            </a:r>
          </a:p>
        </p:txBody>
      </p:sp>
      <p:sp>
        <p:nvSpPr>
          <p:cNvPr id="59" name="Rectangle 2"/>
          <p:cNvSpPr>
            <a:spLocks noChangeArrowheads="1"/>
          </p:cNvSpPr>
          <p:nvPr/>
        </p:nvSpPr>
        <p:spPr bwMode="auto">
          <a:xfrm>
            <a:off x="1031875" y="2135187"/>
            <a:ext cx="3463925" cy="274638"/>
          </a:xfrm>
          <a:prstGeom prst="rect">
            <a:avLst/>
          </a:prstGeom>
          <a:solidFill>
            <a:srgbClr val="062A5E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auto">
              <a:spcBef>
                <a:spcPct val="2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US" sz="1200" kern="0" dirty="0">
                <a:solidFill>
                  <a:srgbClr val="FFFFFF"/>
                </a:solidFill>
                <a:latin typeface="ＭＳ Ｐゴシック" pitchFamily="50" charset="-128"/>
                <a:ea typeface="ＭＳ Ｐゴシック" pitchFamily="50" charset="-128"/>
              </a:rPr>
              <a:t>Total Semiconductor (CY2011)</a:t>
            </a:r>
          </a:p>
        </p:txBody>
      </p:sp>
      <p:sp>
        <p:nvSpPr>
          <p:cNvPr id="60" name="Rectangle 3"/>
          <p:cNvSpPr>
            <a:spLocks noChangeArrowheads="1"/>
          </p:cNvSpPr>
          <p:nvPr/>
        </p:nvSpPr>
        <p:spPr bwMode="auto">
          <a:xfrm>
            <a:off x="5486400" y="2135187"/>
            <a:ext cx="3452813" cy="274638"/>
          </a:xfrm>
          <a:prstGeom prst="rect">
            <a:avLst/>
          </a:prstGeom>
          <a:solidFill>
            <a:srgbClr val="062A5E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auto">
              <a:spcBef>
                <a:spcPct val="2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US" sz="1200" kern="0" dirty="0">
                <a:solidFill>
                  <a:srgbClr val="FFFFFF"/>
                </a:solidFill>
                <a:latin typeface="ＭＳ Ｐゴシック" pitchFamily="50" charset="-128"/>
                <a:ea typeface="ＭＳ Ｐゴシック" pitchFamily="50" charset="-128"/>
              </a:rPr>
              <a:t>Multimarket Semiconductor (CY201</a:t>
            </a:r>
            <a:r>
              <a:rPr lang="en-US" altLang="ja-JP" sz="1200" kern="0" dirty="0">
                <a:solidFill>
                  <a:srgbClr val="FFFFFF"/>
                </a:solidFill>
                <a:latin typeface="ＭＳ Ｐゴシック" pitchFamily="50" charset="-128"/>
                <a:ea typeface="ＭＳ Ｐゴシック" pitchFamily="50" charset="-128"/>
              </a:rPr>
              <a:t>1</a:t>
            </a:r>
            <a:r>
              <a:rPr lang="en-US" sz="1200" kern="0" dirty="0">
                <a:solidFill>
                  <a:srgbClr val="FFFFFF"/>
                </a:solidFill>
                <a:latin typeface="ＭＳ Ｐゴシック" pitchFamily="50" charset="-128"/>
                <a:ea typeface="ＭＳ Ｐゴシック" pitchFamily="50" charset="-128"/>
              </a:rPr>
              <a:t>) </a:t>
            </a:r>
            <a:r>
              <a:rPr lang="en-US" sz="1200" kern="0" baseline="30000" dirty="0">
                <a:solidFill>
                  <a:srgbClr val="FFFFFF"/>
                </a:solidFill>
                <a:latin typeface="ＭＳ Ｐゴシック" pitchFamily="50" charset="-128"/>
                <a:ea typeface="ＭＳ Ｐゴシック" pitchFamily="50" charset="-128"/>
              </a:rPr>
              <a:t>(1)</a:t>
            </a:r>
          </a:p>
        </p:txBody>
      </p:sp>
      <p:graphicFrame>
        <p:nvGraphicFramePr>
          <p:cNvPr id="61" name="表 60"/>
          <p:cNvGraphicFramePr>
            <a:graphicFrameLocks noGrp="1"/>
          </p:cNvGraphicFramePr>
          <p:nvPr/>
        </p:nvGraphicFramePr>
        <p:xfrm>
          <a:off x="5486400" y="2447925"/>
          <a:ext cx="3452812" cy="3168650"/>
        </p:xfrm>
        <a:graphic>
          <a:graphicData uri="http://schemas.openxmlformats.org/drawingml/2006/table">
            <a:tbl>
              <a:tblPr/>
              <a:tblGrid>
                <a:gridCol w="460375"/>
                <a:gridCol w="1597025"/>
                <a:gridCol w="714375"/>
                <a:gridCol w="681037"/>
              </a:tblGrid>
              <a:tr h="182563"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HGPｺﾞｼｯｸE" pitchFamily="50" charset="-128"/>
                          <a:cs typeface="Arial" pitchFamily="34" charset="0"/>
                        </a:rPr>
                        <a:t>Rank</a:t>
                      </a:r>
                      <a:endParaRPr kumimoji="1" lang="ja-JP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HGPｺﾞｼｯｸE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C8BFC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HGPｺﾞｼｯｸE" pitchFamily="50" charset="-128"/>
                          <a:cs typeface="Arial" pitchFamily="34" charset="0"/>
                        </a:rPr>
                        <a:t>Company</a:t>
                      </a:r>
                      <a:endParaRPr kumimoji="1" lang="ja-JP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HGPｺﾞｼｯｸE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C8BFC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Revenue (M$)</a:t>
                      </a:r>
                      <a:endParaRPr kumimoji="1" lang="ja-JP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C8BFC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Share (%)</a:t>
                      </a:r>
                      <a:endParaRPr kumimoji="1" lang="ja-JP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C8BFC"/>
                    </a:solidFill>
                  </a:tcPr>
                </a:tc>
              </a:tr>
              <a:tr h="182563"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1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Infineon Technology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1,742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8.5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563"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2</a:t>
                      </a:r>
                      <a:endParaRPr kumimoji="1" lang="en-US" altLang="ja-JP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Toshiba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1,570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7.7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7650"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3</a:t>
                      </a:r>
                      <a:endParaRPr kumimoji="1" lang="ja-JP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C4FD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ON Semiconductor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(including SANYO Semiconductor)</a:t>
                      </a:r>
                      <a:endParaRPr kumimoji="1" lang="ja-JP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C4FD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1,405</a:t>
                      </a:r>
                      <a:endParaRPr kumimoji="1" lang="ja-JP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C4FD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6.9</a:t>
                      </a:r>
                      <a:endParaRPr kumimoji="1" lang="ja-JP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C4FD"/>
                    </a:solidFill>
                  </a:tcPr>
                </a:tc>
              </a:tr>
              <a:tr h="25082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ＭＳ Ｐゴシック" pitchFamily="50" charset="-128"/>
                          <a:cs typeface="Arial" pitchFamily="34" charset="0"/>
                        </a:rPr>
                        <a:t>4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ＭＳ Ｐゴシック" pitchFamily="50" charset="-128"/>
                          <a:cs typeface="Arial" pitchFamily="34" charset="0"/>
                        </a:rPr>
                        <a:t>ST Microelectronics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ＭＳ Ｐゴシック" pitchFamily="50" charset="-128"/>
                          <a:cs typeface="Arial" pitchFamily="34" charset="0"/>
                        </a:rPr>
                        <a:t>1,291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ＭＳ Ｐゴシック" pitchFamily="50" charset="-128"/>
                          <a:cs typeface="Arial" pitchFamily="34" charset="0"/>
                        </a:rPr>
                        <a:t>6.3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825"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5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Renesus Electronics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1,210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5.9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563"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6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Mitsubishi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1,176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5.8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563"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7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Vishay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1,063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5.2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563"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8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Rohm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1,060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5.2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563"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9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NXP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1,058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5.2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563"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10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Fairchild Semiconductor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1,010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4.9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563"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ja-JP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TOTAL</a:t>
                      </a:r>
                      <a:endParaRPr kumimoji="1" lang="ja-JP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20,428</a:t>
                      </a:r>
                      <a:endParaRPr kumimoji="1" lang="ja-JP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100.0</a:t>
                      </a:r>
                      <a:endParaRPr kumimoji="1" lang="ja-JP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2" name="表 61"/>
          <p:cNvGraphicFramePr>
            <a:graphicFrameLocks noGrp="1"/>
          </p:cNvGraphicFramePr>
          <p:nvPr/>
        </p:nvGraphicFramePr>
        <p:xfrm>
          <a:off x="1052513" y="2457450"/>
          <a:ext cx="3419475" cy="3535680"/>
        </p:xfrm>
        <a:graphic>
          <a:graphicData uri="http://schemas.openxmlformats.org/drawingml/2006/table">
            <a:tbl>
              <a:tblPr/>
              <a:tblGrid>
                <a:gridCol w="460375"/>
                <a:gridCol w="1687512"/>
                <a:gridCol w="609600"/>
                <a:gridCol w="661988"/>
              </a:tblGrid>
              <a:tr h="0"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HGPｺﾞｼｯｸE" pitchFamily="50" charset="-128"/>
                          <a:cs typeface="Arial" pitchFamily="34" charset="0"/>
                        </a:rPr>
                        <a:t>Rank</a:t>
                      </a:r>
                      <a:endParaRPr kumimoji="1" lang="ja-JP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HGPｺﾞｼｯｸE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C8BFC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Company</a:t>
                      </a:r>
                      <a:endParaRPr kumimoji="1" lang="ja-JP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C8BFC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Revenue (M$)</a:t>
                      </a:r>
                      <a:endParaRPr kumimoji="1" lang="ja-JP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C8BFC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Share (%)</a:t>
                      </a:r>
                      <a:endParaRPr kumimoji="1" lang="ja-JP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C8BFC"/>
                    </a:solidFill>
                  </a:tcPr>
                </a:tc>
              </a:tr>
              <a:tr h="212725"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1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Intel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50,669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15.5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2725"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2</a:t>
                      </a:r>
                      <a:endParaRPr kumimoji="1" lang="en-US" altLang="ja-JP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Samsung Electronics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27,366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8.9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2725"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3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Toshiba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11,769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3.8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2725"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4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Texas Instruments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11,754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3.8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2725"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5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Renesus Electronics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10,650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3.5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2725"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6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Qualcomm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9,998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3.3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2725"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7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ST Microelectronics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9,535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3.1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2725"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8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Hynix  Semiconductor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9,388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3.1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2725"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9</a:t>
                      </a:r>
                      <a:endParaRPr kumimoji="1" lang="ja-JP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Micron Technology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7,643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2.5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2725"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10</a:t>
                      </a:r>
                      <a:endParaRPr kumimoji="1" lang="ja-JP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Broadcom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7,160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2.3</a:t>
                      </a:r>
                      <a:endParaRPr kumimoji="1" lang="ja-JP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8433"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ja-JP" alt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ＭＳ Ｐゴシック" pitchFamily="50" charset="-128"/>
                          <a:cs typeface="Arial" pitchFamily="34" charset="0"/>
                        </a:rPr>
                        <a:t>・・・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ＭＳ Ｐゴシック" pitchFamily="50" charset="-128"/>
                          <a:cs typeface="Arial" pitchFamily="34" charset="0"/>
                        </a:rPr>
                        <a:t>・・・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ja-JP" altLang="en-U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ja-JP" altLang="en-U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1313"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18</a:t>
                      </a:r>
                      <a:endParaRPr kumimoji="1" lang="ja-JP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C4FD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ON Semiconductor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(including SANYO Semiconductor)</a:t>
                      </a:r>
                      <a:endParaRPr kumimoji="1" lang="ja-JP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C4FD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3,449</a:t>
                      </a:r>
                      <a:endParaRPr kumimoji="1" lang="ja-JP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C4FD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1.1</a:t>
                      </a:r>
                      <a:endParaRPr kumimoji="1" lang="ja-JP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C4FD"/>
                    </a:solidFill>
                  </a:tcPr>
                </a:tc>
              </a:tr>
              <a:tr h="212725"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ja-JP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TOTAL Semiconductor</a:t>
                      </a:r>
                      <a:endParaRPr kumimoji="1" lang="ja-JP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306,843</a:t>
                      </a:r>
                      <a:endParaRPr kumimoji="1" lang="ja-JP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ja-JP"/>
                      </a:defPPr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Tahoma"/>
                          <a:ea typeface="ＭＳ Ｐゴシック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50" charset="-128"/>
                          <a:cs typeface="Arial" pitchFamily="34" charset="0"/>
                        </a:rPr>
                        <a:t>100.0</a:t>
                      </a:r>
                      <a:endParaRPr kumimoji="1" lang="ja-JP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pitchFamily="50" charset="-128"/>
                        <a:cs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685F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76200" y="84907"/>
            <a:ext cx="8991600" cy="685800"/>
          </a:xfrm>
        </p:spPr>
        <p:txBody>
          <a:bodyPr/>
          <a:lstStyle/>
          <a:p>
            <a:pPr eaLnBrk="1" hangingPunct="1"/>
            <a:r>
              <a:rPr lang="en-US" altLang="ja-JP" sz="2800" dirty="0" smtClean="0"/>
              <a:t>Global Units Shipped</a:t>
            </a:r>
            <a:endParaRPr lang="en-US" sz="2800" dirty="0" smtClean="0"/>
          </a:p>
        </p:txBody>
      </p:sp>
      <p:pic>
        <p:nvPicPr>
          <p:cNvPr id="10" name="Picture 8" descr="Logistics-bar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829" y="1443174"/>
            <a:ext cx="5596072" cy="4652825"/>
          </a:xfrm>
          <a:prstGeom prst="rect">
            <a:avLst/>
          </a:prstGeom>
        </p:spPr>
      </p:pic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75520" y="885983"/>
            <a:ext cx="889987" cy="52322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sz="1400" b="1" dirty="0"/>
              <a:t>Units</a:t>
            </a:r>
          </a:p>
          <a:p>
            <a:pPr algn="l"/>
            <a:r>
              <a:rPr lang="en-US" sz="1400" b="1" dirty="0"/>
              <a:t>Shipped</a:t>
            </a:r>
          </a:p>
        </p:txBody>
      </p:sp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965947" y="764435"/>
            <a:ext cx="4852961" cy="70788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en-US" sz="2000" b="1" dirty="0">
                <a:solidFill>
                  <a:srgbClr val="0D7319"/>
                </a:solidFill>
              </a:rPr>
              <a:t>ON Semiconductor </a:t>
            </a:r>
            <a:r>
              <a:rPr lang="en-US" sz="2000" b="1" dirty="0" smtClean="0">
                <a:solidFill>
                  <a:srgbClr val="0D7319"/>
                </a:solidFill>
              </a:rPr>
              <a:t>shipped ~6 units</a:t>
            </a:r>
          </a:p>
          <a:p>
            <a:pPr algn="l"/>
            <a:r>
              <a:rPr lang="en-US" sz="2000" b="1" dirty="0" smtClean="0">
                <a:solidFill>
                  <a:srgbClr val="0D7319"/>
                </a:solidFill>
              </a:rPr>
              <a:t>per </a:t>
            </a:r>
            <a:r>
              <a:rPr lang="en-US" sz="2000" b="1" dirty="0">
                <a:solidFill>
                  <a:srgbClr val="0D7319"/>
                </a:solidFill>
              </a:rPr>
              <a:t>person in the </a:t>
            </a:r>
            <a:r>
              <a:rPr lang="en-US" sz="2000" b="1" dirty="0" smtClean="0">
                <a:solidFill>
                  <a:srgbClr val="0D7319"/>
                </a:solidFill>
              </a:rPr>
              <a:t>world during 2011</a:t>
            </a:r>
            <a:endParaRPr lang="en-US" sz="2000" b="1" dirty="0">
              <a:solidFill>
                <a:srgbClr val="0D7319"/>
              </a:solidFill>
            </a:endParaRPr>
          </a:p>
        </p:txBody>
      </p:sp>
      <p:sp>
        <p:nvSpPr>
          <p:cNvPr id="15" name="Rectangle 2"/>
          <p:cNvSpPr txBox="1">
            <a:spLocks noChangeArrowheads="1"/>
          </p:cNvSpPr>
          <p:nvPr/>
        </p:nvSpPr>
        <p:spPr bwMode="auto">
          <a:xfrm>
            <a:off x="6082145" y="657685"/>
            <a:ext cx="295735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ja-JP" sz="2200" b="1" i="0" u="none" strike="noStrike" kern="0" cap="none" spc="0" normalizeH="0" baseline="0" noProof="0" dirty="0" smtClean="0">
                <a:ln>
                  <a:noFill/>
                </a:ln>
                <a:solidFill>
                  <a:srgbClr val="2D8435"/>
                </a:solidFill>
                <a:effectLst/>
                <a:uLnTx/>
                <a:uFillTx/>
                <a:latin typeface="+mj-lt"/>
                <a:ea typeface="MS PGothic" pitchFamily="34" charset="-128"/>
                <a:cs typeface="MS PGothic" charset="0"/>
              </a:rPr>
              <a:t>Capacity Investment</a:t>
            </a:r>
            <a:endParaRPr kumimoji="0" lang="en-US" sz="2200" b="1" i="0" u="none" strike="noStrike" kern="0" cap="none" spc="0" normalizeH="0" baseline="0" noProof="0" dirty="0" smtClean="0">
              <a:ln>
                <a:noFill/>
              </a:ln>
              <a:solidFill>
                <a:srgbClr val="2D8435"/>
              </a:solidFill>
              <a:effectLst/>
              <a:uLnTx/>
              <a:uFillTx/>
              <a:latin typeface="+mj-lt"/>
              <a:ea typeface="MS PGothic" pitchFamily="34" charset="-128"/>
              <a:cs typeface="MS PGothic" charset="0"/>
            </a:endParaRPr>
          </a:p>
        </p:txBody>
      </p:sp>
      <p:graphicFrame>
        <p:nvGraphicFramePr>
          <p:cNvPr id="16" name="Group 446"/>
          <p:cNvGraphicFramePr>
            <a:graphicFrameLocks noGrp="1"/>
          </p:cNvGraphicFramePr>
          <p:nvPr/>
        </p:nvGraphicFramePr>
        <p:xfrm>
          <a:off x="6317672" y="1357739"/>
          <a:ext cx="2572326" cy="3211951"/>
        </p:xfrm>
        <a:graphic>
          <a:graphicData uri="http://schemas.openxmlformats.org/drawingml/2006/table">
            <a:tbl>
              <a:tblPr/>
              <a:tblGrid>
                <a:gridCol w="1052945"/>
                <a:gridCol w="789709"/>
                <a:gridCol w="729672"/>
              </a:tblGrid>
              <a:tr h="808847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B6F"/>
                          </a:solidFill>
                          <a:effectLst/>
                          <a:latin typeface="HGPｺﾞｼｯｸE" pitchFamily="50" charset="-128"/>
                          <a:ea typeface="HGPｺﾞｼｯｸE" pitchFamily="50" charset="-128"/>
                        </a:rPr>
                        <a:t>Investment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B6F"/>
                          </a:solidFill>
                          <a:effectLst/>
                          <a:latin typeface="HGPｺﾞｼｯｸE" pitchFamily="50" charset="-128"/>
                          <a:ea typeface="HGPｺﾞｼｯｸE" pitchFamily="50" charset="-128"/>
                        </a:rPr>
                        <a:t>Area</a:t>
                      </a:r>
                      <a:endParaRPr kumimoji="1" lang="ja-JP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B6F"/>
                        </a:solidFill>
                        <a:effectLst/>
                        <a:latin typeface="HGPｺﾞｼｯｸE" pitchFamily="50" charset="-128"/>
                        <a:ea typeface="HGPｺﾞｼｯｸE" pitchFamily="50" charset="-128"/>
                      </a:endParaRP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B6F"/>
                          </a:solidFill>
                          <a:effectLst/>
                          <a:latin typeface="HGPｺﾞｼｯｸE" pitchFamily="50" charset="-128"/>
                          <a:ea typeface="HGPｺﾞｼｯｸE" pitchFamily="50" charset="-128"/>
                        </a:rPr>
                        <a:t>2011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B6F"/>
                          </a:solidFill>
                          <a:effectLst/>
                          <a:latin typeface="HGPｺﾞｼｯｸE" pitchFamily="50" charset="-128"/>
                          <a:ea typeface="HGPｺﾞｼｯｸE" pitchFamily="50" charset="-128"/>
                        </a:rPr>
                        <a:t>(M$)</a:t>
                      </a:r>
                      <a:endParaRPr kumimoji="1" lang="ja-JP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B6F"/>
                        </a:solidFill>
                        <a:effectLst/>
                        <a:latin typeface="HGPｺﾞｼｯｸE" pitchFamily="50" charset="-128"/>
                        <a:ea typeface="HGPｺﾞｼｯｸE" pitchFamily="50" charset="-128"/>
                      </a:endParaRP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B6F"/>
                          </a:solidFill>
                          <a:effectLst/>
                          <a:latin typeface="HGPｺﾞｼｯｸE" pitchFamily="50" charset="-128"/>
                          <a:ea typeface="HGPｺﾞｼｯｸE" pitchFamily="50" charset="-128"/>
                        </a:rPr>
                        <a:t>2012 F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B6F"/>
                          </a:solidFill>
                          <a:effectLst/>
                          <a:latin typeface="HGPｺﾞｼｯｸE" pitchFamily="50" charset="-128"/>
                          <a:ea typeface="HGPｺﾞｼｯｸE" pitchFamily="50" charset="-128"/>
                        </a:rPr>
                        <a:t>(M$)</a:t>
                      </a:r>
                      <a:endParaRPr kumimoji="1" lang="ja-JP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B6F"/>
                        </a:solidFill>
                        <a:effectLst/>
                        <a:latin typeface="HGPｺﾞｼｯｸE" pitchFamily="50" charset="-128"/>
                        <a:ea typeface="HGPｺﾞｼｯｸE" pitchFamily="50" charset="-128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FF"/>
                    </a:solidFill>
                  </a:tcPr>
                </a:tc>
              </a:tr>
              <a:tr h="59970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3B6F"/>
                          </a:solidFill>
                          <a:effectLst/>
                          <a:latin typeface="HGPｺﾞｼｯｸE" pitchFamily="50" charset="-128"/>
                          <a:ea typeface="HGPｺﾞｼｯｸE" pitchFamily="50" charset="-128"/>
                          <a:cs typeface="+mn-cs"/>
                        </a:rPr>
                        <a:t>ON Semi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3B6F"/>
                          </a:solidFill>
                          <a:effectLst/>
                          <a:latin typeface="HGPｺﾞｼｯｸE" pitchFamily="50" charset="-128"/>
                          <a:ea typeface="HGPｺﾞｼｯｸE" pitchFamily="50" charset="-128"/>
                          <a:cs typeface="+mn-cs"/>
                        </a:rPr>
                        <a:t> FE Mfg</a:t>
                      </a:r>
                      <a:endParaRPr kumimoji="1" lang="ja-JP" altLang="en-US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3B6F"/>
                        </a:solidFill>
                        <a:effectLst/>
                        <a:latin typeface="HGPｺﾞｼｯｸE" pitchFamily="50" charset="-128"/>
                        <a:ea typeface="HGPｺﾞｼｯｸE" pitchFamily="50" charset="-128"/>
                        <a:cs typeface="+mn-cs"/>
                      </a:endParaRP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B6F"/>
                          </a:solidFill>
                          <a:effectLst/>
                          <a:latin typeface="HGPｺﾞｼｯｸE" pitchFamily="50" charset="-128"/>
                          <a:ea typeface="HGPｺﾞｼｯｸE" pitchFamily="50" charset="-128"/>
                        </a:rPr>
                        <a:t>  90</a:t>
                      </a:r>
                      <a:endParaRPr kumimoji="1" lang="ja-JP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B6F"/>
                        </a:solidFill>
                        <a:effectLst/>
                        <a:latin typeface="HGPｺﾞｼｯｸE" pitchFamily="50" charset="-128"/>
                        <a:ea typeface="HGPｺﾞｼｯｸE" pitchFamily="50" charset="-128"/>
                      </a:endParaRP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3B6F"/>
                          </a:solidFill>
                          <a:effectLst/>
                          <a:latin typeface="HGPｺﾞｼｯｸE" pitchFamily="50" charset="-128"/>
                          <a:ea typeface="HGPｺﾞｼｯｸE" pitchFamily="50" charset="-128"/>
                          <a:cs typeface="+mn-cs"/>
                        </a:rPr>
                        <a:t>94</a:t>
                      </a:r>
                      <a:endParaRPr kumimoji="1" lang="ja-JP" altLang="en-US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3B6F"/>
                        </a:solidFill>
                        <a:effectLst/>
                        <a:latin typeface="HGPｺﾞｼｯｸE" pitchFamily="50" charset="-128"/>
                        <a:ea typeface="HGPｺﾞｼｯｸE" pitchFamily="50" charset="-128"/>
                        <a:cs typeface="+mn-cs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970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B6F"/>
                          </a:solidFill>
                          <a:effectLst/>
                          <a:latin typeface="HGPｺﾞｼｯｸE" pitchFamily="50" charset="-128"/>
                          <a:ea typeface="HGPｺﾞｼｯｸE" pitchFamily="50" charset="-128"/>
                        </a:rPr>
                        <a:t>ON Semi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B6F"/>
                          </a:solidFill>
                          <a:effectLst/>
                          <a:latin typeface="HGPｺﾞｼｯｸE" pitchFamily="50" charset="-128"/>
                          <a:ea typeface="HGPｺﾞｼｯｸE" pitchFamily="50" charset="-128"/>
                        </a:rPr>
                        <a:t>BE Mfg</a:t>
                      </a:r>
                      <a:endParaRPr kumimoji="1" lang="ja-JP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B6F"/>
                        </a:solidFill>
                        <a:effectLst/>
                        <a:latin typeface="HGPｺﾞｼｯｸE" pitchFamily="50" charset="-128"/>
                        <a:ea typeface="HGPｺﾞｼｯｸE" pitchFamily="50" charset="-128"/>
                      </a:endParaRP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B6F"/>
                          </a:solidFill>
                          <a:effectLst/>
                          <a:latin typeface="HGPｺﾞｼｯｸE" pitchFamily="50" charset="-128"/>
                          <a:ea typeface="HGPｺﾞｼｯｸE" pitchFamily="50" charset="-128"/>
                        </a:rPr>
                        <a:t>130</a:t>
                      </a:r>
                      <a:endParaRPr kumimoji="1" lang="ja-JP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B6F"/>
                        </a:solidFill>
                        <a:effectLst/>
                        <a:latin typeface="HGPｺﾞｼｯｸE" pitchFamily="50" charset="-128"/>
                        <a:ea typeface="HGPｺﾞｼｯｸE" pitchFamily="50" charset="-128"/>
                      </a:endParaRP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3B6F"/>
                          </a:solidFill>
                          <a:effectLst/>
                          <a:latin typeface="HGPｺﾞｼｯｸE" pitchFamily="50" charset="-128"/>
                          <a:ea typeface="HGPｺﾞｼｯｸE" pitchFamily="50" charset="-128"/>
                          <a:cs typeface="+mn-cs"/>
                        </a:rPr>
                        <a:t>81</a:t>
                      </a:r>
                      <a:endParaRPr kumimoji="1" lang="ja-JP" altLang="en-US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3B6F"/>
                        </a:solidFill>
                        <a:effectLst/>
                        <a:latin typeface="HGPｺﾞｼｯｸE" pitchFamily="50" charset="-128"/>
                        <a:ea typeface="HGPｺﾞｼｯｸE" pitchFamily="50" charset="-128"/>
                        <a:cs typeface="+mn-cs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970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B6F"/>
                          </a:solidFill>
                          <a:effectLst/>
                          <a:latin typeface="HGPｺﾞｼｯｸE" pitchFamily="50" charset="-128"/>
                          <a:ea typeface="HGPｺﾞｼｯｸE" pitchFamily="50" charset="-128"/>
                        </a:rPr>
                        <a:t>SANYO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B6F"/>
                          </a:solidFill>
                          <a:effectLst/>
                          <a:latin typeface="HGPｺﾞｼｯｸE" pitchFamily="50" charset="-128"/>
                          <a:ea typeface="HGPｺﾞｼｯｸE" pitchFamily="50" charset="-128"/>
                        </a:rPr>
                        <a:t>Semi</a:t>
                      </a:r>
                      <a:endParaRPr kumimoji="1" lang="ja-JP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B6F"/>
                        </a:solidFill>
                        <a:effectLst/>
                        <a:latin typeface="HGPｺﾞｼｯｸE" pitchFamily="50" charset="-128"/>
                        <a:ea typeface="HGPｺﾞｼｯｸE" pitchFamily="50" charset="-128"/>
                      </a:endParaRP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B6F"/>
                          </a:solidFill>
                          <a:effectLst/>
                          <a:latin typeface="HGPｺﾞｼｯｸE" pitchFamily="50" charset="-128"/>
                          <a:ea typeface="HGPｺﾞｼｯｸE" pitchFamily="50" charset="-128"/>
                        </a:rPr>
                        <a:t>  59</a:t>
                      </a:r>
                      <a:endParaRPr kumimoji="1" lang="ja-JP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B6F"/>
                        </a:solidFill>
                        <a:effectLst/>
                        <a:latin typeface="HGPｺﾞｼｯｸE" pitchFamily="50" charset="-128"/>
                        <a:ea typeface="HGPｺﾞｼｯｸE" pitchFamily="50" charset="-128"/>
                      </a:endParaRP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3B6F"/>
                          </a:solidFill>
                          <a:effectLst/>
                          <a:latin typeface="HGPｺﾞｼｯｸE" pitchFamily="50" charset="-128"/>
                          <a:ea typeface="HGPｺﾞｼｯｸE" pitchFamily="50" charset="-128"/>
                          <a:cs typeface="+mn-cs"/>
                        </a:rPr>
                        <a:t>80</a:t>
                      </a:r>
                      <a:endParaRPr kumimoji="1" lang="ja-JP" altLang="en-US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3B6F"/>
                        </a:solidFill>
                        <a:effectLst/>
                        <a:latin typeface="HGPｺﾞｼｯｸE" pitchFamily="50" charset="-128"/>
                        <a:ea typeface="HGPｺﾞｼｯｸE" pitchFamily="50" charset="-128"/>
                        <a:cs typeface="+mn-cs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3989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B6F"/>
                          </a:solidFill>
                          <a:effectLst/>
                          <a:latin typeface="HGPｺﾞｼｯｸE" pitchFamily="50" charset="-128"/>
                          <a:ea typeface="HGPｺﾞｼｯｸE" pitchFamily="50" charset="-128"/>
                        </a:rPr>
                        <a:t>Other</a:t>
                      </a:r>
                      <a:endParaRPr kumimoji="1" lang="ja-JP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B6F"/>
                        </a:solidFill>
                        <a:effectLst/>
                        <a:latin typeface="HGPｺﾞｼｯｸE" pitchFamily="50" charset="-128"/>
                        <a:ea typeface="HGPｺﾞｼｯｸE" pitchFamily="50" charset="-128"/>
                      </a:endParaRP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B6F"/>
                          </a:solidFill>
                          <a:effectLst/>
                          <a:latin typeface="HGPｺﾞｼｯｸE" pitchFamily="50" charset="-128"/>
                          <a:ea typeface="HGPｺﾞｼｯｸE" pitchFamily="50" charset="-128"/>
                        </a:rPr>
                        <a:t>  36</a:t>
                      </a:r>
                      <a:endParaRPr kumimoji="1" lang="ja-JP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B6F"/>
                        </a:solidFill>
                        <a:effectLst/>
                        <a:latin typeface="HGPｺﾞｼｯｸE" pitchFamily="50" charset="-128"/>
                        <a:ea typeface="HGPｺﾞｼｯｸE" pitchFamily="50" charset="-128"/>
                      </a:endParaRP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3B6F"/>
                          </a:solidFill>
                          <a:effectLst/>
                          <a:latin typeface="HGPｺﾞｼｯｸE" pitchFamily="50" charset="-128"/>
                          <a:ea typeface="HGPｺﾞｼｯｸE" pitchFamily="50" charset="-128"/>
                          <a:cs typeface="+mn-cs"/>
                        </a:rPr>
                        <a:t>15</a:t>
                      </a:r>
                      <a:endParaRPr kumimoji="1" lang="ja-JP" altLang="en-US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3B6F"/>
                        </a:solidFill>
                        <a:effectLst/>
                        <a:latin typeface="HGPｺﾞｼｯｸE" pitchFamily="50" charset="-128"/>
                        <a:ea typeface="HGPｺﾞｼｯｸE" pitchFamily="50" charset="-128"/>
                        <a:cs typeface="+mn-cs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4"/>
          <p:cNvGraphicFramePr>
            <a:graphicFrameLocks noChangeAspect="1"/>
          </p:cNvGraphicFramePr>
          <p:nvPr/>
        </p:nvGraphicFramePr>
        <p:xfrm>
          <a:off x="304800" y="1600200"/>
          <a:ext cx="4029075" cy="1630363"/>
        </p:xfrm>
        <a:graphic>
          <a:graphicData uri="http://schemas.openxmlformats.org/presentationml/2006/ole">
            <p:oleObj spid="_x0000_s636930" name="Worksheet" r:id="rId11" imgW="3686127" imgH="1657234" progId="Excel.Sheet.8">
              <p:embed/>
            </p:oleObj>
          </a:graphicData>
        </a:graphic>
      </p:graphicFrame>
      <p:sp>
        <p:nvSpPr>
          <p:cNvPr id="1058" name="MASTER_ITEMObjectTitle1"/>
          <p:cNvSpPr>
            <a:spLocks noChangeArrowheads="1"/>
          </p:cNvSpPr>
          <p:nvPr>
            <p:custDataLst>
              <p:tags r:id="rId2"/>
            </p:custDataLst>
          </p:nvPr>
        </p:nvSpPr>
        <p:spPr bwMode="ltGray">
          <a:xfrm>
            <a:off x="285750" y="3751262"/>
            <a:ext cx="4086225" cy="287434"/>
          </a:xfrm>
          <a:prstGeom prst="roundRect">
            <a:avLst>
              <a:gd name="adj" fmla="val 16667"/>
            </a:avLst>
          </a:prstGeom>
          <a:solidFill>
            <a:srgbClr val="3E5686"/>
          </a:solidFill>
          <a:ln w="9525">
            <a:noFill/>
            <a:round/>
            <a:headEnd/>
            <a:tailEnd/>
          </a:ln>
        </p:spPr>
        <p:txBody>
          <a:bodyPr lIns="45720" tIns="27432" rIns="45720" bIns="27432" anchor="ctr"/>
          <a:lstStyle/>
          <a:p>
            <a:pPr algn="ctr"/>
            <a:r>
              <a:rPr lang="en-US" sz="1200" b="1" dirty="0">
                <a:solidFill>
                  <a:schemeClr val="bg1"/>
                </a:solidFill>
              </a:rPr>
              <a:t>Cash, Equivalents &amp; </a:t>
            </a:r>
            <a:r>
              <a:rPr lang="en-US" sz="1200" b="1" dirty="0" smtClean="0">
                <a:solidFill>
                  <a:schemeClr val="bg1"/>
                </a:solidFill>
              </a:rPr>
              <a:t>ST Investments Balance</a:t>
            </a:r>
            <a:endParaRPr lang="en-US" sz="1200" b="1" dirty="0">
              <a:solidFill>
                <a:schemeClr val="bg1"/>
              </a:solidFill>
            </a:endParaRPr>
          </a:p>
        </p:txBody>
      </p:sp>
      <p:graphicFrame>
        <p:nvGraphicFramePr>
          <p:cNvPr id="1029" name="Object 36"/>
          <p:cNvGraphicFramePr>
            <a:graphicFrameLocks noChangeAspect="1"/>
          </p:cNvGraphicFramePr>
          <p:nvPr/>
        </p:nvGraphicFramePr>
        <p:xfrm>
          <a:off x="304800" y="4392613"/>
          <a:ext cx="3962400" cy="1516062"/>
        </p:xfrm>
        <a:graphic>
          <a:graphicData uri="http://schemas.openxmlformats.org/presentationml/2006/ole">
            <p:oleObj spid="_x0000_s636933" name="Worksheet" r:id="rId12" imgW="3657523" imgH="1276376" progId="Excel.Sheet.8">
              <p:embed/>
            </p:oleObj>
          </a:graphicData>
        </a:graphic>
      </p:graphicFrame>
      <p:sp>
        <p:nvSpPr>
          <p:cNvPr id="1059" name="Text Box 38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23875" y="4093076"/>
            <a:ext cx="368300" cy="14915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marL="0" lvl="1"/>
            <a:r>
              <a:rPr lang="en-US" sz="1000" b="1" dirty="0"/>
              <a:t>($MM)</a:t>
            </a:r>
          </a:p>
        </p:txBody>
      </p:sp>
      <p:sp>
        <p:nvSpPr>
          <p:cNvPr id="1031" name="MASTER_ITEMObjectTitle1"/>
          <p:cNvSpPr>
            <a:spLocks noChangeArrowheads="1"/>
          </p:cNvSpPr>
          <p:nvPr>
            <p:custDataLst>
              <p:tags r:id="rId4"/>
            </p:custDataLst>
          </p:nvPr>
        </p:nvSpPr>
        <p:spPr bwMode="ltGray">
          <a:xfrm>
            <a:off x="285750" y="1131888"/>
            <a:ext cx="4083050" cy="257175"/>
          </a:xfrm>
          <a:prstGeom prst="roundRect">
            <a:avLst>
              <a:gd name="adj" fmla="val 16667"/>
            </a:avLst>
          </a:prstGeom>
          <a:solidFill>
            <a:srgbClr val="3E5686"/>
          </a:solidFill>
          <a:ln w="9525">
            <a:noFill/>
            <a:round/>
            <a:headEnd/>
            <a:tailEnd/>
          </a:ln>
        </p:spPr>
        <p:txBody>
          <a:bodyPr lIns="45720" tIns="27432" rIns="45720" bIns="27432" anchor="ctr"/>
          <a:lstStyle/>
          <a:p>
            <a:pPr algn="ctr"/>
            <a:r>
              <a:rPr lang="en-US" sz="1200" b="1" dirty="0">
                <a:solidFill>
                  <a:schemeClr val="bg1"/>
                </a:solidFill>
              </a:rPr>
              <a:t>Revenue</a:t>
            </a:r>
          </a:p>
        </p:txBody>
      </p:sp>
      <p:sp>
        <p:nvSpPr>
          <p:cNvPr id="1032" name="MASTER_ITEMObjectTitle1"/>
          <p:cNvSpPr>
            <a:spLocks noChangeArrowheads="1"/>
          </p:cNvSpPr>
          <p:nvPr>
            <p:custDataLst>
              <p:tags r:id="rId5"/>
            </p:custDataLst>
          </p:nvPr>
        </p:nvSpPr>
        <p:spPr bwMode="ltGray">
          <a:xfrm>
            <a:off x="4775200" y="1131888"/>
            <a:ext cx="4086225" cy="257175"/>
          </a:xfrm>
          <a:prstGeom prst="roundRect">
            <a:avLst>
              <a:gd name="adj" fmla="val 16667"/>
            </a:avLst>
          </a:prstGeom>
          <a:solidFill>
            <a:srgbClr val="3E5686"/>
          </a:solidFill>
          <a:ln w="9525">
            <a:noFill/>
            <a:round/>
            <a:headEnd/>
            <a:tailEnd/>
          </a:ln>
        </p:spPr>
        <p:txBody>
          <a:bodyPr lIns="45720" tIns="27432" rIns="45720" bIns="27432" anchor="ctr"/>
          <a:lstStyle/>
          <a:p>
            <a:pPr algn="ctr"/>
            <a:r>
              <a:rPr lang="en-US" sz="1200" b="1" dirty="0">
                <a:solidFill>
                  <a:schemeClr val="bg1"/>
                </a:solidFill>
              </a:rPr>
              <a:t>Adjusted EBITDA </a:t>
            </a:r>
            <a:r>
              <a:rPr lang="en-US" sz="1200" b="1" baseline="30000" dirty="0">
                <a:solidFill>
                  <a:schemeClr val="bg1"/>
                </a:solidFill>
              </a:rPr>
              <a:t>(1)</a:t>
            </a:r>
          </a:p>
        </p:txBody>
      </p:sp>
      <p:sp>
        <p:nvSpPr>
          <p:cNvPr id="1033" name="Text Box 38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523875" y="1470025"/>
            <a:ext cx="368300" cy="152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marL="0" lvl="1"/>
            <a:r>
              <a:rPr lang="en-US" sz="1000" b="1" dirty="0"/>
              <a:t>($MM)</a:t>
            </a:r>
          </a:p>
        </p:txBody>
      </p:sp>
      <p:sp>
        <p:nvSpPr>
          <p:cNvPr id="1034" name="Text Box 38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5013325" y="1470025"/>
            <a:ext cx="368300" cy="152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marL="0" lvl="1"/>
            <a:r>
              <a:rPr lang="en-US" sz="1000" b="1" dirty="0"/>
              <a:t>($MM)</a:t>
            </a:r>
          </a:p>
        </p:txBody>
      </p:sp>
      <p:sp>
        <p:nvSpPr>
          <p:cNvPr id="2059" name="Rectangle 2"/>
          <p:cNvSpPr>
            <a:spLocks noChangeArrowheads="1"/>
          </p:cNvSpPr>
          <p:nvPr/>
        </p:nvSpPr>
        <p:spPr bwMode="auto">
          <a:xfrm>
            <a:off x="0" y="122238"/>
            <a:ext cx="9144000" cy="78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77" tIns="44445" rIns="90477" bIns="44445" anchor="ctr"/>
          <a:lstStyle/>
          <a:p>
            <a:pPr algn="ctr">
              <a:defRPr/>
            </a:pPr>
            <a:r>
              <a:rPr lang="en-US" altLang="ja-JP" sz="2800" b="1" dirty="0">
                <a:solidFill>
                  <a:srgbClr val="2D8435"/>
                </a:solidFill>
                <a:latin typeface="+mj-lt"/>
                <a:ea typeface="+mj-ea"/>
                <a:cs typeface="+mn-cs"/>
              </a:rPr>
              <a:t>Financial Overview</a:t>
            </a:r>
          </a:p>
        </p:txBody>
      </p:sp>
      <p:graphicFrame>
        <p:nvGraphicFramePr>
          <p:cNvPr id="1027" name="Object 18"/>
          <p:cNvGraphicFramePr>
            <a:graphicFrameLocks noChangeAspect="1"/>
          </p:cNvGraphicFramePr>
          <p:nvPr/>
        </p:nvGraphicFramePr>
        <p:xfrm>
          <a:off x="4800600" y="1524000"/>
          <a:ext cx="4083050" cy="1740195"/>
        </p:xfrm>
        <a:graphic>
          <a:graphicData uri="http://schemas.openxmlformats.org/presentationml/2006/ole">
            <p:oleObj spid="_x0000_s636931" name="Worksheet" r:id="rId13" imgW="3686127" imgH="1657234" progId="Excel.Sheet.8">
              <p:embed/>
            </p:oleObj>
          </a:graphicData>
        </a:graphic>
      </p:graphicFrame>
      <p:sp>
        <p:nvSpPr>
          <p:cNvPr id="1036" name="MASTER_ITEMObjectTitle1"/>
          <p:cNvSpPr>
            <a:spLocks noChangeArrowheads="1"/>
          </p:cNvSpPr>
          <p:nvPr>
            <p:custDataLst>
              <p:tags r:id="rId8"/>
            </p:custDataLst>
          </p:nvPr>
        </p:nvSpPr>
        <p:spPr bwMode="ltGray">
          <a:xfrm>
            <a:off x="4775200" y="3751263"/>
            <a:ext cx="4086225" cy="287337"/>
          </a:xfrm>
          <a:prstGeom prst="roundRect">
            <a:avLst>
              <a:gd name="adj" fmla="val 16667"/>
            </a:avLst>
          </a:prstGeom>
          <a:solidFill>
            <a:srgbClr val="3E5686"/>
          </a:solidFill>
          <a:ln w="9525">
            <a:noFill/>
            <a:round/>
            <a:headEnd/>
            <a:tailEnd/>
          </a:ln>
        </p:spPr>
        <p:txBody>
          <a:bodyPr lIns="45720" tIns="27432" rIns="45720" bIns="27432" anchor="ctr"/>
          <a:lstStyle/>
          <a:p>
            <a:pPr algn="ctr"/>
            <a:r>
              <a:rPr lang="en-US" sz="1200" b="1" dirty="0">
                <a:solidFill>
                  <a:schemeClr val="bg1"/>
                </a:solidFill>
              </a:rPr>
              <a:t>Net Debt Balance </a:t>
            </a:r>
            <a:r>
              <a:rPr lang="en-US" sz="1200" b="1" baseline="30000" dirty="0">
                <a:solidFill>
                  <a:schemeClr val="bg1"/>
                </a:solidFill>
              </a:rPr>
              <a:t>(2)</a:t>
            </a:r>
          </a:p>
        </p:txBody>
      </p:sp>
      <p:graphicFrame>
        <p:nvGraphicFramePr>
          <p:cNvPr id="1028" name="Object 49"/>
          <p:cNvGraphicFramePr>
            <a:graphicFrameLocks noChangeAspect="1"/>
          </p:cNvGraphicFramePr>
          <p:nvPr/>
        </p:nvGraphicFramePr>
        <p:xfrm>
          <a:off x="4800600" y="4162425"/>
          <a:ext cx="4060825" cy="1666875"/>
        </p:xfrm>
        <a:graphic>
          <a:graphicData uri="http://schemas.openxmlformats.org/presentationml/2006/ole">
            <p:oleObj spid="_x0000_s636932" name="Worksheet" r:id="rId14" imgW="3667237" imgH="1638313" progId="Excel.Sheet.8">
              <p:embed/>
            </p:oleObj>
          </a:graphicData>
        </a:graphic>
      </p:graphicFrame>
      <p:sp>
        <p:nvSpPr>
          <p:cNvPr id="1037" name="Text Box 38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5013325" y="4100513"/>
            <a:ext cx="368300" cy="152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marL="0" lvl="1"/>
            <a:r>
              <a:rPr lang="en-US" sz="1000" b="1" dirty="0"/>
              <a:t>($MM)</a:t>
            </a:r>
          </a:p>
        </p:txBody>
      </p:sp>
      <p:sp>
        <p:nvSpPr>
          <p:cNvPr id="1038" name="Text Box 20"/>
          <p:cNvSpPr txBox="1">
            <a:spLocks noChangeArrowheads="1"/>
          </p:cNvSpPr>
          <p:nvPr/>
        </p:nvSpPr>
        <p:spPr bwMode="auto">
          <a:xfrm>
            <a:off x="4572000" y="3076575"/>
            <a:ext cx="763588" cy="27622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lIns="0" tIns="0" rIns="0" bIns="0" anchor="b">
            <a:spAutoFit/>
          </a:bodyPr>
          <a:lstStyle/>
          <a:p>
            <a:pPr>
              <a:lnSpc>
                <a:spcPct val="90000"/>
              </a:lnSpc>
            </a:pPr>
            <a:r>
              <a:rPr lang="en-US" sz="1000" b="1" dirty="0"/>
              <a:t>EBITDA Margin (%):</a:t>
            </a:r>
          </a:p>
        </p:txBody>
      </p:sp>
      <p:sp>
        <p:nvSpPr>
          <p:cNvPr id="1040" name="Text Box 22"/>
          <p:cNvSpPr txBox="1">
            <a:spLocks noChangeArrowheads="1"/>
          </p:cNvSpPr>
          <p:nvPr/>
        </p:nvSpPr>
        <p:spPr bwMode="auto">
          <a:xfrm>
            <a:off x="5459511" y="3214301"/>
            <a:ext cx="246863" cy="138499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none" lIns="0" tIns="0" rIns="0" bIns="0" anchor="b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1000" b="1" dirty="0" smtClean="0"/>
              <a:t>25.1</a:t>
            </a:r>
            <a:endParaRPr lang="en-US" sz="1000" b="1" dirty="0"/>
          </a:p>
        </p:txBody>
      </p:sp>
      <p:sp>
        <p:nvSpPr>
          <p:cNvPr id="1041" name="Text Box 23"/>
          <p:cNvSpPr txBox="1">
            <a:spLocks noChangeArrowheads="1"/>
          </p:cNvSpPr>
          <p:nvPr/>
        </p:nvSpPr>
        <p:spPr bwMode="auto">
          <a:xfrm>
            <a:off x="5893278" y="3214301"/>
            <a:ext cx="246863" cy="138499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none" lIns="0" tIns="0" rIns="0" bIns="0" anchor="b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1000" b="1" dirty="0" smtClean="0"/>
              <a:t>25.1</a:t>
            </a:r>
            <a:endParaRPr lang="en-US" sz="1000" b="1" dirty="0"/>
          </a:p>
        </p:txBody>
      </p:sp>
      <p:sp>
        <p:nvSpPr>
          <p:cNvPr id="1042" name="Text Box 24"/>
          <p:cNvSpPr txBox="1">
            <a:spLocks noChangeArrowheads="1"/>
          </p:cNvSpPr>
          <p:nvPr/>
        </p:nvSpPr>
        <p:spPr bwMode="auto">
          <a:xfrm>
            <a:off x="6324600" y="3214301"/>
            <a:ext cx="246863" cy="138499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none" lIns="0" tIns="0" rIns="0" bIns="0" anchor="b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1000" b="1" dirty="0" smtClean="0"/>
              <a:t>19.2</a:t>
            </a:r>
            <a:endParaRPr lang="en-US" sz="1000" b="1" dirty="0"/>
          </a:p>
        </p:txBody>
      </p:sp>
      <p:sp>
        <p:nvSpPr>
          <p:cNvPr id="1043" name="Text Box 25"/>
          <p:cNvSpPr txBox="1">
            <a:spLocks noChangeArrowheads="1"/>
          </p:cNvSpPr>
          <p:nvPr/>
        </p:nvSpPr>
        <p:spPr bwMode="auto">
          <a:xfrm>
            <a:off x="6746686" y="3214301"/>
            <a:ext cx="246863" cy="138499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none" lIns="0" tIns="0" rIns="0" bIns="0" anchor="b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1000" b="1" dirty="0" smtClean="0"/>
              <a:t>18.7</a:t>
            </a:r>
            <a:endParaRPr lang="en-US" sz="1000" b="1" dirty="0"/>
          </a:p>
        </p:txBody>
      </p:sp>
      <p:sp>
        <p:nvSpPr>
          <p:cNvPr id="1044" name="Text Box 26"/>
          <p:cNvSpPr txBox="1">
            <a:spLocks noChangeArrowheads="1"/>
          </p:cNvSpPr>
          <p:nvPr/>
        </p:nvSpPr>
        <p:spPr bwMode="auto">
          <a:xfrm>
            <a:off x="7171427" y="3214301"/>
            <a:ext cx="246863" cy="138499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none" lIns="0" tIns="0" rIns="0" bIns="0" anchor="b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1000" b="1" dirty="0" smtClean="0"/>
              <a:t>18.9</a:t>
            </a:r>
            <a:endParaRPr lang="en-US" sz="1000" b="1" dirty="0"/>
          </a:p>
        </p:txBody>
      </p:sp>
      <p:sp>
        <p:nvSpPr>
          <p:cNvPr id="1045" name="Text Box 26"/>
          <p:cNvSpPr txBox="1">
            <a:spLocks noChangeArrowheads="1"/>
          </p:cNvSpPr>
          <p:nvPr/>
        </p:nvSpPr>
        <p:spPr bwMode="auto">
          <a:xfrm>
            <a:off x="7601737" y="3214301"/>
            <a:ext cx="246863" cy="138499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none" lIns="0" tIns="0" rIns="0" bIns="0" anchor="b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1000" b="1" dirty="0" smtClean="0"/>
              <a:t>15.9</a:t>
            </a:r>
            <a:endParaRPr lang="en-US" sz="1000" b="1" dirty="0"/>
          </a:p>
        </p:txBody>
      </p:sp>
      <p:sp>
        <p:nvSpPr>
          <p:cNvPr id="1049" name="Text Box 6"/>
          <p:cNvSpPr txBox="1">
            <a:spLocks noChangeArrowheads="1"/>
          </p:cNvSpPr>
          <p:nvPr/>
        </p:nvSpPr>
        <p:spPr bwMode="auto">
          <a:xfrm>
            <a:off x="193675" y="3079522"/>
            <a:ext cx="763394" cy="273278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lIns="0" tIns="0" rIns="0" bIns="0" anchor="b">
            <a:spAutoFit/>
          </a:bodyPr>
          <a:lstStyle/>
          <a:p>
            <a:pPr>
              <a:lnSpc>
                <a:spcPct val="90000"/>
              </a:lnSpc>
            </a:pPr>
            <a:r>
              <a:rPr lang="en-US" sz="1000" b="1" dirty="0"/>
              <a:t>Y-o-Y </a:t>
            </a:r>
            <a:br>
              <a:rPr lang="en-US" sz="1000" b="1" dirty="0"/>
            </a:br>
            <a:r>
              <a:rPr lang="en-US" sz="1000" b="1" dirty="0"/>
              <a:t>Growth (%):</a:t>
            </a:r>
          </a:p>
        </p:txBody>
      </p:sp>
      <p:sp>
        <p:nvSpPr>
          <p:cNvPr id="1052" name="Text Box 9"/>
          <p:cNvSpPr txBox="1">
            <a:spLocks noChangeArrowheads="1"/>
          </p:cNvSpPr>
          <p:nvPr/>
        </p:nvSpPr>
        <p:spPr bwMode="auto">
          <a:xfrm>
            <a:off x="1037817" y="3214301"/>
            <a:ext cx="246863" cy="138499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none" lIns="0" tIns="0" rIns="0" bIns="0" anchor="b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1000" b="1" dirty="0" smtClean="0"/>
              <a:t>27.0</a:t>
            </a:r>
            <a:endParaRPr lang="en-US" sz="1000" b="1" dirty="0"/>
          </a:p>
        </p:txBody>
      </p:sp>
      <p:sp>
        <p:nvSpPr>
          <p:cNvPr id="1053" name="Text Box 10"/>
          <p:cNvSpPr txBox="1">
            <a:spLocks noChangeArrowheads="1"/>
          </p:cNvSpPr>
          <p:nvPr/>
        </p:nvSpPr>
        <p:spPr bwMode="auto">
          <a:xfrm>
            <a:off x="1447776" y="3214301"/>
            <a:ext cx="246863" cy="138499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none" lIns="0" tIns="0" rIns="0" bIns="0" anchor="b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1000" b="1" dirty="0" smtClean="0"/>
              <a:t>16.5</a:t>
            </a:r>
            <a:endParaRPr lang="en-US" sz="1000" b="1" dirty="0"/>
          </a:p>
        </p:txBody>
      </p:sp>
      <p:sp>
        <p:nvSpPr>
          <p:cNvPr id="1054" name="Text Box 11"/>
          <p:cNvSpPr txBox="1">
            <a:spLocks noChangeArrowheads="1"/>
          </p:cNvSpPr>
          <p:nvPr/>
        </p:nvSpPr>
        <p:spPr bwMode="auto">
          <a:xfrm>
            <a:off x="1854863" y="3214301"/>
            <a:ext cx="246863" cy="138499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none" lIns="0" tIns="0" rIns="0" bIns="0" anchor="b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1000" b="1" dirty="0" smtClean="0"/>
              <a:t>58.2</a:t>
            </a:r>
            <a:endParaRPr lang="en-US" sz="1000" b="1" dirty="0"/>
          </a:p>
        </p:txBody>
      </p:sp>
      <p:sp>
        <p:nvSpPr>
          <p:cNvPr id="1055" name="Text Box 12"/>
          <p:cNvSpPr txBox="1">
            <a:spLocks noChangeArrowheads="1"/>
          </p:cNvSpPr>
          <p:nvPr/>
        </p:nvSpPr>
        <p:spPr bwMode="auto">
          <a:xfrm>
            <a:off x="2267737" y="3214301"/>
            <a:ext cx="246863" cy="138499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none" lIns="0" tIns="0" rIns="0" bIns="0" anchor="b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1000" b="1" dirty="0" smtClean="0"/>
              <a:t>55.3</a:t>
            </a:r>
            <a:endParaRPr lang="en-US" sz="1000" b="1" dirty="0"/>
          </a:p>
        </p:txBody>
      </p:sp>
      <p:sp>
        <p:nvSpPr>
          <p:cNvPr id="1056" name="Text Box 12"/>
          <p:cNvSpPr txBox="1">
            <a:spLocks noChangeArrowheads="1"/>
          </p:cNvSpPr>
          <p:nvPr/>
        </p:nvSpPr>
        <p:spPr bwMode="auto">
          <a:xfrm>
            <a:off x="2666976" y="3214301"/>
            <a:ext cx="246863" cy="138499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none" lIns="0" tIns="0" rIns="0" bIns="0" anchor="b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1000" b="1" dirty="0" smtClean="0"/>
              <a:t>49.5</a:t>
            </a:r>
            <a:endParaRPr lang="en-US" sz="1000" b="1" dirty="0"/>
          </a:p>
        </p:txBody>
      </p:sp>
      <p:sp>
        <p:nvSpPr>
          <p:cNvPr id="1057" name="Text Box 12"/>
          <p:cNvSpPr txBox="1">
            <a:spLocks noChangeArrowheads="1"/>
          </p:cNvSpPr>
          <p:nvPr/>
        </p:nvSpPr>
        <p:spPr bwMode="auto">
          <a:xfrm>
            <a:off x="3105962" y="3214301"/>
            <a:ext cx="246863" cy="138499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none" lIns="0" tIns="0" rIns="0" bIns="0" anchor="b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1000" b="1" dirty="0" smtClean="0"/>
              <a:t>32.6</a:t>
            </a:r>
            <a:endParaRPr lang="en-US" sz="1000" b="1" dirty="0"/>
          </a:p>
        </p:txBody>
      </p:sp>
      <p:sp>
        <p:nvSpPr>
          <p:cNvPr id="1047" name="Text Box 26"/>
          <p:cNvSpPr txBox="1">
            <a:spLocks noChangeArrowheads="1"/>
          </p:cNvSpPr>
          <p:nvPr/>
        </p:nvSpPr>
        <p:spPr bwMode="auto">
          <a:xfrm>
            <a:off x="8033059" y="3214301"/>
            <a:ext cx="246863" cy="138499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none" lIns="0" tIns="0" rIns="0" bIns="0" anchor="b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1000" b="1" dirty="0" smtClean="0"/>
              <a:t>16.1</a:t>
            </a:r>
            <a:endParaRPr lang="en-US" sz="1000" b="1" dirty="0"/>
          </a:p>
        </p:txBody>
      </p:sp>
      <p:sp>
        <p:nvSpPr>
          <p:cNvPr id="1048" name="Rectangle 548"/>
          <p:cNvSpPr>
            <a:spLocks noChangeArrowheads="1"/>
          </p:cNvSpPr>
          <p:nvPr/>
        </p:nvSpPr>
        <p:spPr bwMode="auto">
          <a:xfrm>
            <a:off x="198438" y="6265863"/>
            <a:ext cx="6375400" cy="3000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457200" indent="-457200">
              <a:lnSpc>
                <a:spcPct val="75000"/>
              </a:lnSpc>
            </a:pPr>
            <a:r>
              <a:rPr lang="en-US" sz="600" i="1" dirty="0">
                <a:solidFill>
                  <a:schemeClr val="bg1"/>
                </a:solidFill>
              </a:rPr>
              <a:t>(1)  See Appendix for GAAP Net Income to Adjusted EBITDA reconciliation.  Adjusted EBITDA includes the impact of stock-based compensation.</a:t>
            </a:r>
          </a:p>
          <a:p>
            <a:pPr marL="457200" indent="-457200">
              <a:lnSpc>
                <a:spcPct val="75000"/>
              </a:lnSpc>
            </a:pPr>
            <a:endParaRPr lang="en-US" sz="600" i="1" dirty="0">
              <a:solidFill>
                <a:schemeClr val="bg1"/>
              </a:solidFill>
            </a:endParaRPr>
          </a:p>
          <a:p>
            <a:pPr marL="457200" indent="-457200">
              <a:lnSpc>
                <a:spcPct val="75000"/>
              </a:lnSpc>
            </a:pPr>
            <a:r>
              <a:rPr lang="en-US" sz="600" i="1" dirty="0">
                <a:solidFill>
                  <a:schemeClr val="bg1"/>
                </a:solidFill>
              </a:rPr>
              <a:t>(2)  See Appendix for Reconciliation of Non-GAAP Net Debt.</a:t>
            </a:r>
          </a:p>
        </p:txBody>
      </p:sp>
      <p:sp>
        <p:nvSpPr>
          <p:cNvPr id="37" name="Text Box 12"/>
          <p:cNvSpPr txBox="1">
            <a:spLocks noChangeArrowheads="1"/>
          </p:cNvSpPr>
          <p:nvPr/>
        </p:nvSpPr>
        <p:spPr bwMode="auto">
          <a:xfrm>
            <a:off x="3483559" y="3214301"/>
            <a:ext cx="290144" cy="138499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none" lIns="0" tIns="0" rIns="0" bIns="0" anchor="b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1000" b="1" dirty="0" smtClean="0"/>
              <a:t>-14.5</a:t>
            </a:r>
            <a:endParaRPr lang="en-US" sz="1000" b="1" dirty="0"/>
          </a:p>
        </p:txBody>
      </p:sp>
      <p:sp>
        <p:nvSpPr>
          <p:cNvPr id="35" name="Text Box 12"/>
          <p:cNvSpPr txBox="1">
            <a:spLocks noChangeArrowheads="1"/>
          </p:cNvSpPr>
          <p:nvPr/>
        </p:nvSpPr>
        <p:spPr bwMode="auto">
          <a:xfrm>
            <a:off x="3913870" y="3214301"/>
            <a:ext cx="290144" cy="138499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none" lIns="0" tIns="0" rIns="0" bIns="0" anchor="b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1000" b="1" dirty="0" smtClean="0"/>
              <a:t>-17.8</a:t>
            </a:r>
            <a:endParaRPr lang="en-US" sz="1000" b="1" dirty="0"/>
          </a:p>
        </p:txBody>
      </p:sp>
      <p:sp>
        <p:nvSpPr>
          <p:cNvPr id="42" name="Text Box 22"/>
          <p:cNvSpPr txBox="1">
            <a:spLocks noChangeArrowheads="1"/>
          </p:cNvSpPr>
          <p:nvPr/>
        </p:nvSpPr>
        <p:spPr bwMode="auto">
          <a:xfrm>
            <a:off x="8458200" y="3214301"/>
            <a:ext cx="246863" cy="138499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none" lIns="0" tIns="0" rIns="0" bIns="0" anchor="b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1000" b="1" dirty="0" smtClean="0"/>
              <a:t>17.3</a:t>
            </a:r>
            <a:endParaRPr lang="en-US" sz="1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76200" y="178756"/>
            <a:ext cx="8991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2800" b="1" dirty="0">
                <a:solidFill>
                  <a:srgbClr val="2D8435"/>
                </a:solidFill>
              </a:rPr>
              <a:t>Diverse Segment and Regional </a:t>
            </a:r>
            <a:r>
              <a:rPr lang="en-US" sz="2800" b="1" dirty="0" smtClean="0">
                <a:solidFill>
                  <a:srgbClr val="2D8435"/>
                </a:solidFill>
              </a:rPr>
              <a:t>Profile</a:t>
            </a:r>
          </a:p>
          <a:p>
            <a:pPr algn="ctr"/>
            <a:r>
              <a:rPr lang="en-US" sz="2000" b="1" dirty="0" smtClean="0"/>
              <a:t>2Q12 Revenue = $745M</a:t>
            </a:r>
            <a:endParaRPr lang="en-US" sz="1800" b="1" dirty="0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9138" y="1075176"/>
            <a:ext cx="7705725" cy="5154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76200" y="127000"/>
            <a:ext cx="8991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2800" b="1" dirty="0" smtClean="0">
                <a:solidFill>
                  <a:srgbClr val="2D8435"/>
                </a:solidFill>
              </a:rPr>
              <a:t>2Q12 Business Group Revenue Results</a:t>
            </a:r>
            <a:endParaRPr lang="en-US" sz="2800" b="1" dirty="0">
              <a:solidFill>
                <a:srgbClr val="2D8435"/>
              </a:solidFill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0200" y="1066800"/>
            <a:ext cx="60198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76200" y="163894"/>
            <a:ext cx="8991600" cy="465834"/>
          </a:xfrm>
        </p:spPr>
        <p:txBody>
          <a:bodyPr/>
          <a:lstStyle/>
          <a:p>
            <a:r>
              <a:rPr lang="en-US" sz="2800" dirty="0" smtClean="0"/>
              <a:t>Global Macroeconomic Environment</a:t>
            </a:r>
          </a:p>
        </p:txBody>
      </p:sp>
      <p:sp>
        <p:nvSpPr>
          <p:cNvPr id="2150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52400" y="904284"/>
            <a:ext cx="8839200" cy="4081790"/>
          </a:xfrm>
        </p:spPr>
        <p:txBody>
          <a:bodyPr/>
          <a:lstStyle/>
          <a:p>
            <a:pPr>
              <a:buNone/>
            </a:pPr>
            <a:r>
              <a:rPr lang="en-US" sz="1600" dirty="0" smtClean="0"/>
              <a:t>Global GDP growth expected to slow year on year in 2012 and flatten in 2013</a:t>
            </a:r>
          </a:p>
          <a:p>
            <a:pPr marL="228600" indent="-228600">
              <a:buFont typeface="Wingdings" pitchFamily="2" charset="2"/>
              <a:buChar char="Ø"/>
            </a:pPr>
            <a:r>
              <a:rPr lang="en-US" sz="1400" dirty="0" smtClean="0"/>
              <a:t>The IMF forecasts 3.5% global GDP growth in 2012 with a downward risk bias and trimmed 2013 to 3.9%</a:t>
            </a:r>
            <a:endParaRPr lang="en-US" sz="1400" b="1" i="1" dirty="0" smtClean="0">
              <a:solidFill>
                <a:srgbClr val="FF0000"/>
              </a:solidFill>
            </a:endParaRPr>
          </a:p>
          <a:p>
            <a:pPr marL="228600" lvl="1">
              <a:lnSpc>
                <a:spcPct val="80000"/>
              </a:lnSpc>
              <a:buFont typeface="Wingdings" pitchFamily="2" charset="2"/>
              <a:buChar char="Ø"/>
            </a:pPr>
            <a:endParaRPr lang="en-US" sz="1400" dirty="0" smtClean="0">
              <a:solidFill>
                <a:srgbClr val="0000FF"/>
              </a:solidFill>
            </a:endParaRPr>
          </a:p>
          <a:p>
            <a:pPr marL="228600" indent="-228600">
              <a:lnSpc>
                <a:spcPct val="80000"/>
              </a:lnSpc>
              <a:buFont typeface="Wingdings" pitchFamily="2" charset="2"/>
              <a:buChar char="Ø"/>
            </a:pPr>
            <a:r>
              <a:rPr lang="en-US" sz="1400" dirty="0" smtClean="0">
                <a:solidFill>
                  <a:srgbClr val="FF0000"/>
                </a:solidFill>
              </a:rPr>
              <a:t>WSTS lowered their 2012 semiconductor growth forecast from 2.6% to 0.4% in June</a:t>
            </a:r>
          </a:p>
          <a:p>
            <a:pPr marL="228600" indent="-228600">
              <a:lnSpc>
                <a:spcPct val="80000"/>
              </a:lnSpc>
              <a:buFont typeface="Wingdings" pitchFamily="2" charset="2"/>
              <a:buChar char="Ø"/>
            </a:pPr>
            <a:endParaRPr lang="en-US" sz="1400" dirty="0" smtClean="0">
              <a:solidFill>
                <a:srgbClr val="FF0000"/>
              </a:solidFill>
            </a:endParaRPr>
          </a:p>
          <a:p>
            <a:pPr marL="228600" indent="-228600">
              <a:lnSpc>
                <a:spcPct val="80000"/>
              </a:lnSpc>
              <a:buFont typeface="Wingdings" pitchFamily="2" charset="2"/>
              <a:buChar char="Ø"/>
            </a:pPr>
            <a:r>
              <a:rPr lang="en-US" sz="1400" dirty="0" smtClean="0"/>
              <a:t>China GDP grew 7.6% in 2Q12 with full year outlook of 8.2% versus official government target of 7.5%</a:t>
            </a:r>
          </a:p>
          <a:p>
            <a:pPr marL="228600" indent="-228600">
              <a:lnSpc>
                <a:spcPct val="80000"/>
              </a:lnSpc>
              <a:buFont typeface="Wingdings" pitchFamily="2" charset="2"/>
              <a:buChar char="Ø"/>
            </a:pPr>
            <a:endParaRPr lang="en-US" sz="1400" dirty="0" smtClean="0"/>
          </a:p>
          <a:p>
            <a:pPr marL="228600" indent="-228600">
              <a:lnSpc>
                <a:spcPct val="80000"/>
              </a:lnSpc>
              <a:buFont typeface="Wingdings" pitchFamily="2" charset="2"/>
              <a:buChar char="Ø"/>
            </a:pPr>
            <a:r>
              <a:rPr lang="en-US" sz="1400" dirty="0" smtClean="0">
                <a:solidFill>
                  <a:srgbClr val="FF0000"/>
                </a:solidFill>
              </a:rPr>
              <a:t>EU zone in recession, expected to contract (-0.3%) in 2012</a:t>
            </a:r>
          </a:p>
          <a:p>
            <a:pPr marL="228600" indent="-228600">
              <a:lnSpc>
                <a:spcPct val="80000"/>
              </a:lnSpc>
              <a:buFont typeface="Wingdings" pitchFamily="2" charset="2"/>
              <a:buChar char="Ø"/>
            </a:pPr>
            <a:endParaRPr lang="en-US" sz="1400" dirty="0" smtClean="0">
              <a:solidFill>
                <a:srgbClr val="FF0000"/>
              </a:solidFill>
            </a:endParaRPr>
          </a:p>
          <a:p>
            <a:pPr marL="228600" indent="-228600">
              <a:lnSpc>
                <a:spcPct val="80000"/>
              </a:lnSpc>
              <a:buFont typeface="Wingdings" pitchFamily="2" charset="2"/>
              <a:buChar char="Ø"/>
            </a:pPr>
            <a:endParaRPr lang="en-US" sz="1400" dirty="0" smtClean="0"/>
          </a:p>
          <a:p>
            <a:pPr>
              <a:lnSpc>
                <a:spcPct val="80000"/>
              </a:lnSpc>
              <a:buNone/>
            </a:pPr>
            <a:r>
              <a:rPr lang="en-US" sz="1600" dirty="0" smtClean="0">
                <a:solidFill>
                  <a:srgbClr val="0000FF"/>
                </a:solidFill>
              </a:rPr>
              <a:t>Governments taking renewed action to stimulate economic growth</a:t>
            </a:r>
            <a:endParaRPr lang="en-US" sz="1400" dirty="0" smtClean="0">
              <a:solidFill>
                <a:srgbClr val="0000FF"/>
              </a:solidFill>
            </a:endParaRPr>
          </a:p>
          <a:p>
            <a:pPr marL="228600" indent="-228600">
              <a:buFont typeface="Wingdings" pitchFamily="2" charset="2"/>
              <a:buChar char="Ø"/>
            </a:pPr>
            <a:r>
              <a:rPr lang="en-US" sz="1400" dirty="0" smtClean="0"/>
              <a:t>China launched new subsidies for energy efficient appliances ($4.2B), cars ($1B), LED Lighting ($350M)</a:t>
            </a:r>
          </a:p>
          <a:p>
            <a:pPr marL="630238" lvl="1" indent="-173038">
              <a:buFont typeface="Wingdings" pitchFamily="2" charset="2"/>
              <a:buChar char="Ø"/>
            </a:pPr>
            <a:endParaRPr lang="en-US" sz="1200" dirty="0" smtClean="0"/>
          </a:p>
          <a:p>
            <a:pPr marL="230188" indent="-230188">
              <a:buFont typeface="Wingdings" pitchFamily="2" charset="2"/>
              <a:buChar char="Ø"/>
            </a:pPr>
            <a:r>
              <a:rPr lang="en-US" sz="1400" dirty="0" smtClean="0"/>
              <a:t>ECB states it will “do whatever it takes to preserve the Euro”</a:t>
            </a:r>
          </a:p>
          <a:p>
            <a:pPr>
              <a:lnSpc>
                <a:spcPct val="80000"/>
              </a:lnSpc>
              <a:buNone/>
            </a:pPr>
            <a:endParaRPr lang="en-US" sz="1400" dirty="0" smtClean="0"/>
          </a:p>
          <a:p>
            <a:pPr marL="228600" indent="-228600">
              <a:lnSpc>
                <a:spcPct val="80000"/>
              </a:lnSpc>
              <a:buFont typeface="Wingdings" pitchFamily="2" charset="2"/>
              <a:buChar char="Ø"/>
            </a:pPr>
            <a:r>
              <a:rPr lang="en-US" sz="1400" dirty="0" smtClean="0"/>
              <a:t>FIGS (France, Italy, Germany, Spain) agree to $164B economic stimulus package (details tbd)</a:t>
            </a:r>
          </a:p>
          <a:p>
            <a:pPr marL="228600" indent="-228600">
              <a:lnSpc>
                <a:spcPct val="80000"/>
              </a:lnSpc>
              <a:buFont typeface="Wingdings" pitchFamily="2" charset="2"/>
              <a:buChar char="Ø"/>
            </a:pPr>
            <a:endParaRPr lang="en-US" sz="1400" dirty="0" smtClean="0"/>
          </a:p>
          <a:p>
            <a:pPr marL="228600" indent="-228600">
              <a:lnSpc>
                <a:spcPct val="80000"/>
              </a:lnSpc>
              <a:buFont typeface="Wingdings" pitchFamily="2" charset="2"/>
              <a:buChar char="Ø"/>
            </a:pPr>
            <a:r>
              <a:rPr lang="en-US" sz="1400" dirty="0" smtClean="0"/>
              <a:t>US Federal Reserve contemplating “QE3”; Brazil, Korea and other central banks cutting interest rates</a:t>
            </a:r>
          </a:p>
        </p:txBody>
      </p:sp>
      <p:sp>
        <p:nvSpPr>
          <p:cNvPr id="21507" name="Text Box 4"/>
          <p:cNvSpPr txBox="1">
            <a:spLocks noChangeArrowheads="1"/>
          </p:cNvSpPr>
          <p:nvPr/>
        </p:nvSpPr>
        <p:spPr bwMode="auto">
          <a:xfrm>
            <a:off x="0" y="5797849"/>
            <a:ext cx="9144000" cy="43473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800" b="1" i="1" dirty="0" smtClean="0">
                <a:solidFill>
                  <a:srgbClr val="2D8435"/>
                </a:solidFill>
              </a:rPr>
              <a:t>Stalling global growth is prompting governments to enact economic stimulus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6243036"/>
            <a:ext cx="275748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 smtClean="0">
                <a:solidFill>
                  <a:schemeClr val="bg1"/>
                </a:solidFill>
              </a:rPr>
              <a:t>Source: The Economist Jun’12, IMF World Report Jul’12</a:t>
            </a:r>
            <a:endParaRPr lang="en-US" sz="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268676"/>
            <a:ext cx="8991600" cy="500333"/>
          </a:xfrm>
        </p:spPr>
        <p:txBody>
          <a:bodyPr>
            <a:normAutofit fontScale="90000"/>
          </a:bodyPr>
          <a:lstStyle/>
          <a:p>
            <a:r>
              <a:rPr lang="en-US" sz="2800" dirty="0" smtClean="0"/>
              <a:t>ON Semiconductor “Competitive Basket” Analysis</a:t>
            </a:r>
            <a:endParaRPr lang="en-US" sz="2800" dirty="0"/>
          </a:p>
        </p:txBody>
      </p:sp>
      <p:sp>
        <p:nvSpPr>
          <p:cNvPr id="9" name="TextBox 10"/>
          <p:cNvSpPr txBox="1">
            <a:spLocks noChangeArrowheads="1"/>
          </p:cNvSpPr>
          <p:nvPr/>
        </p:nvSpPr>
        <p:spPr bwMode="auto">
          <a:xfrm>
            <a:off x="0" y="5588794"/>
            <a:ext cx="9144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800" b="1" i="1" dirty="0" smtClean="0">
                <a:solidFill>
                  <a:srgbClr val="0D7319"/>
                </a:solidFill>
              </a:rPr>
              <a:t>Expect 2H12 sales to flatten at 2Q run rate and overall basket to </a:t>
            </a:r>
            <a:r>
              <a:rPr lang="en-US" sz="1800" b="1" i="1" u="sng" dirty="0" smtClean="0">
                <a:solidFill>
                  <a:srgbClr val="0D7319"/>
                </a:solidFill>
              </a:rPr>
              <a:t>decline ~6%</a:t>
            </a:r>
            <a:r>
              <a:rPr lang="en-US" sz="1800" b="1" i="1" dirty="0" smtClean="0">
                <a:solidFill>
                  <a:srgbClr val="0D7319"/>
                </a:solidFill>
              </a:rPr>
              <a:t> year on year in 2012 for second consecutive year of contraction</a:t>
            </a:r>
            <a:endParaRPr lang="en-US" sz="1800" b="1" dirty="0">
              <a:solidFill>
                <a:srgbClr val="0D7319"/>
              </a:solidFill>
            </a:endParaRPr>
          </a:p>
        </p:txBody>
      </p:sp>
      <p:sp>
        <p:nvSpPr>
          <p:cNvPr id="11" name="Text Box 12"/>
          <p:cNvSpPr txBox="1">
            <a:spLocks noChangeArrowheads="1"/>
          </p:cNvSpPr>
          <p:nvPr/>
        </p:nvSpPr>
        <p:spPr bwMode="auto">
          <a:xfrm>
            <a:off x="5779698" y="849814"/>
            <a:ext cx="3260785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eaLnBrk="0" hangingPunct="0"/>
            <a:r>
              <a:rPr lang="en-US" sz="1200" b="1" u="sng" dirty="0" smtClean="0"/>
              <a:t>End-Markets and Applications Outlook</a:t>
            </a:r>
            <a:endParaRPr lang="en-US" sz="1200" u="sng" dirty="0"/>
          </a:p>
          <a:p>
            <a:pPr marL="182880" indent="-182880" algn="l">
              <a:buFont typeface="Wingdings" pitchFamily="2" charset="2"/>
              <a:buChar char="Ø"/>
            </a:pPr>
            <a:r>
              <a:rPr lang="en-US" sz="1200" dirty="0" smtClean="0"/>
              <a:t>Expect 2H12 seasonal growth in smartphone and media tablet sales</a:t>
            </a:r>
          </a:p>
          <a:p>
            <a:pPr marL="182880" indent="-182880" algn="l">
              <a:buFont typeface="Wingdings" pitchFamily="2" charset="2"/>
              <a:buChar char="Ø"/>
            </a:pPr>
            <a:endParaRPr lang="en-US" sz="1200" dirty="0" smtClean="0"/>
          </a:p>
          <a:p>
            <a:pPr marL="182880" lvl="0" indent="-182880" algn="l">
              <a:buFont typeface="Wingdings" pitchFamily="2" charset="2"/>
              <a:buChar char="Ø"/>
            </a:pPr>
            <a:r>
              <a:rPr lang="en-US" sz="1200" dirty="0" smtClean="0"/>
              <a:t>Wireless infrastructure down -10% year on year as carriers delay CAPEX in response to the economy</a:t>
            </a:r>
          </a:p>
          <a:p>
            <a:pPr marL="182880" indent="-182880" algn="l">
              <a:buFont typeface="Wingdings" pitchFamily="2" charset="2"/>
              <a:buChar char="Ø"/>
            </a:pPr>
            <a:endParaRPr lang="en-US" sz="1200" dirty="0" smtClean="0"/>
          </a:p>
          <a:p>
            <a:pPr marL="182880" indent="-182880" algn="l">
              <a:buFont typeface="Wingdings" pitchFamily="2" charset="2"/>
              <a:buChar char="Ø"/>
            </a:pPr>
            <a:r>
              <a:rPr lang="en-US" sz="1200" dirty="0" smtClean="0"/>
              <a:t>Global TV shipments expected to be flat year on year</a:t>
            </a:r>
          </a:p>
          <a:p>
            <a:pPr marL="182880" indent="-182880" algn="l">
              <a:buFont typeface="Wingdings" pitchFamily="2" charset="2"/>
              <a:buChar char="Ø"/>
            </a:pPr>
            <a:endParaRPr lang="en-US" sz="1200" dirty="0"/>
          </a:p>
          <a:p>
            <a:pPr marL="182880" indent="-182880" algn="l" eaLnBrk="0" hangingPunct="0">
              <a:buFont typeface="Wingdings" pitchFamily="2" charset="2"/>
              <a:buChar char="Ø"/>
            </a:pPr>
            <a:r>
              <a:rPr lang="en-US" sz="1200" dirty="0" smtClean="0"/>
              <a:t>Expect sub-seasonal PC sales in Q3 as buyers wait for Windows 8 launch</a:t>
            </a:r>
          </a:p>
          <a:p>
            <a:pPr algn="l" eaLnBrk="0" hangingPunct="0"/>
            <a:endParaRPr lang="en-US" sz="1200" dirty="0"/>
          </a:p>
          <a:p>
            <a:pPr marL="182880" indent="-182880" algn="l" eaLnBrk="0" hangingPunct="0">
              <a:buFont typeface="Wingdings" pitchFamily="2" charset="2"/>
              <a:buChar char="Ø"/>
            </a:pPr>
            <a:r>
              <a:rPr lang="en-US" sz="1200" dirty="0" smtClean="0"/>
              <a:t>EMEA premium car manufacturers beginning to forecast a slow down based on reduced demand from China</a:t>
            </a:r>
          </a:p>
          <a:p>
            <a:pPr marL="182880" indent="-182880" algn="l" eaLnBrk="0" hangingPunct="0">
              <a:buFont typeface="Wingdings" pitchFamily="2" charset="2"/>
              <a:buChar char="Ø"/>
            </a:pPr>
            <a:endParaRPr lang="en-US" sz="1200" dirty="0" smtClean="0"/>
          </a:p>
          <a:p>
            <a:pPr marL="182880" indent="-182880" algn="l" eaLnBrk="0" hangingPunct="0">
              <a:buFont typeface="Wingdings" pitchFamily="2" charset="2"/>
              <a:buChar char="Ø"/>
            </a:pPr>
            <a:r>
              <a:rPr lang="en-US" sz="1200" dirty="0" smtClean="0"/>
              <a:t>Global light vehicle unit sales projected to grow ~4% and auto semi sales ~10% in 2012 on Japan recovery and US strength</a:t>
            </a:r>
          </a:p>
          <a:p>
            <a:pPr marL="182880" indent="-182880" algn="l" eaLnBrk="0" hangingPunct="0">
              <a:buFont typeface="Wingdings" pitchFamily="2" charset="2"/>
              <a:buChar char="Ø"/>
            </a:pPr>
            <a:endParaRPr lang="en-US" sz="1200" dirty="0" smtClean="0"/>
          </a:p>
          <a:p>
            <a:pPr marL="182880" indent="-182880" algn="l" eaLnBrk="0" hangingPunct="0">
              <a:buFont typeface="Wingdings" pitchFamily="2" charset="2"/>
              <a:buChar char="Ø"/>
            </a:pPr>
            <a:r>
              <a:rPr lang="en-US" sz="1200" dirty="0" smtClean="0"/>
              <a:t>Government energy efficiency mandates continue to drive LED lighting growth</a:t>
            </a:r>
          </a:p>
        </p:txBody>
      </p:sp>
      <p:sp>
        <p:nvSpPr>
          <p:cNvPr id="6" name="Oval 5"/>
          <p:cNvSpPr/>
          <p:nvPr/>
        </p:nvSpPr>
        <p:spPr bwMode="auto">
          <a:xfrm>
            <a:off x="4546121" y="4494359"/>
            <a:ext cx="621101" cy="465830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111965" y="934348"/>
          <a:ext cx="5637236" cy="3933824"/>
        </p:xfrm>
        <a:graphic>
          <a:graphicData uri="http://schemas.openxmlformats.org/drawingml/2006/table">
            <a:tbl>
              <a:tblPr/>
              <a:tblGrid>
                <a:gridCol w="933449"/>
                <a:gridCol w="568855"/>
                <a:gridCol w="602928"/>
                <a:gridCol w="578690"/>
                <a:gridCol w="598644"/>
                <a:gridCol w="588668"/>
                <a:gridCol w="578690"/>
                <a:gridCol w="598644"/>
                <a:gridCol w="588668"/>
              </a:tblGrid>
              <a:tr h="1115126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Competitive Basket </a:t>
                      </a:r>
                      <a:r>
                        <a:rPr lang="en-US" sz="14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TAM </a:t>
                      </a:r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$M</a:t>
                      </a:r>
                    </a:p>
                  </a:txBody>
                  <a:tcPr marL="4948" marR="4948" marT="494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FC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4Q11</a:t>
                      </a:r>
                      <a:endParaRPr lang="en-US" sz="14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4948" marR="4948" marT="494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FC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2011 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4948" marR="4948" marT="494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FC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1Q12</a:t>
                      </a:r>
                      <a:endParaRPr lang="en-US" sz="14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4948" marR="4948" marT="494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FC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2Q12</a:t>
                      </a:r>
                      <a:endParaRPr lang="en-US" sz="14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4948" marR="4948" marT="494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FC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3Q12f</a:t>
                      </a:r>
                      <a:endParaRPr lang="en-US" sz="14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4948" marR="4948" marT="494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FC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4Q12f</a:t>
                      </a:r>
                      <a:endParaRPr lang="en-US" sz="14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4948" marR="4948" marT="494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FC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2012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4948" marR="4948" marT="494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FC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1Q13f</a:t>
                      </a:r>
                      <a:endParaRPr lang="en-US" sz="14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4948" marR="4948" marT="494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FCE"/>
                    </a:solidFill>
                  </a:tcPr>
                </a:tc>
              </a:tr>
              <a:tr h="695975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Quarters</a:t>
                      </a:r>
                    </a:p>
                  </a:txBody>
                  <a:tcPr marL="4948" marR="4948" marT="494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10,850</a:t>
                      </a:r>
                    </a:p>
                  </a:txBody>
                  <a:tcPr marL="4948" marR="4948" marT="494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948" marR="4948" marT="494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10,370</a:t>
                      </a:r>
                    </a:p>
                  </a:txBody>
                  <a:tcPr marL="4948" marR="4948" marT="494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11,131</a:t>
                      </a:r>
                    </a:p>
                  </a:txBody>
                  <a:tcPr marL="4948" marR="4948" marT="494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11,280</a:t>
                      </a:r>
                    </a:p>
                  </a:txBody>
                  <a:tcPr marL="4948" marR="4948" marT="494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11,406</a:t>
                      </a:r>
                    </a:p>
                  </a:txBody>
                  <a:tcPr marL="4948" marR="4948" marT="494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948" marR="4948" marT="494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11,178</a:t>
                      </a:r>
                    </a:p>
                  </a:txBody>
                  <a:tcPr marL="4948" marR="4948" marT="494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5975"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QonQ</a:t>
                      </a:r>
                    </a:p>
                  </a:txBody>
                  <a:tcPr marL="4948" marR="4948" marT="494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-8.7%</a:t>
                      </a:r>
                      <a:endParaRPr lang="en-US" sz="1400" b="1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4948" marR="4948" marT="494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948" marR="4948" marT="494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-</a:t>
                      </a:r>
                      <a:r>
                        <a:rPr lang="en-US" sz="1400" b="1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4.4%</a:t>
                      </a:r>
                      <a:endParaRPr lang="en-US" sz="1400" b="1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4948" marR="4948" marT="494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7.3%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948" marR="4948" marT="494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1.3%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948" marR="4948" marT="494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1.1%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948" marR="4948" marT="494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948" marR="4948" marT="494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-</a:t>
                      </a:r>
                      <a:r>
                        <a:rPr lang="en-US" sz="1400" b="1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2.0%</a:t>
                      </a:r>
                      <a:endParaRPr lang="en-US" sz="1400" b="1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4948" marR="4948" marT="494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5975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Years</a:t>
                      </a:r>
                    </a:p>
                  </a:txBody>
                  <a:tcPr marL="4948" marR="4948" marT="494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948" marR="4948" marT="494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47,268</a:t>
                      </a:r>
                    </a:p>
                  </a:txBody>
                  <a:tcPr marL="4948" marR="4948" marT="494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948" marR="4948" marT="494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948" marR="4948" marT="494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948" marR="4948" marT="494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948" marR="4948" marT="494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44,186</a:t>
                      </a:r>
                    </a:p>
                  </a:txBody>
                  <a:tcPr marL="4948" marR="4948" marT="494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948" marR="4948" marT="494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0773"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YonY</a:t>
                      </a:r>
                    </a:p>
                  </a:txBody>
                  <a:tcPr marL="4948" marR="4948" marT="494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948" marR="4948" marT="494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948" marR="4948" marT="494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948" marR="4948" marT="494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948" marR="4948" marT="494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948" marR="4948" marT="494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948" marR="4948" marT="494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-6.5%</a:t>
                      </a:r>
                      <a:endParaRPr lang="en-US" sz="1400" b="1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4948" marR="4948" marT="494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948" marR="4948" marT="494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05341" y="4878577"/>
            <a:ext cx="200689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050" dirty="0" smtClean="0"/>
              <a:t>Source: Bloomberg, Aug 2012</a:t>
            </a:r>
          </a:p>
        </p:txBody>
      </p:sp>
      <p:sp>
        <p:nvSpPr>
          <p:cNvPr id="10" name="Oval 9"/>
          <p:cNvSpPr/>
          <p:nvPr/>
        </p:nvSpPr>
        <p:spPr bwMode="auto">
          <a:xfrm>
            <a:off x="2817060" y="3030747"/>
            <a:ext cx="561077" cy="552450"/>
          </a:xfrm>
          <a:prstGeom prst="ellipse">
            <a:avLst/>
          </a:prstGeom>
          <a:noFill/>
          <a:ln w="317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Adobe 명조 Std Acro M" charset="-127"/>
            </a:endParaRPr>
          </a:p>
        </p:txBody>
      </p:sp>
      <p:cxnSp>
        <p:nvCxnSpPr>
          <p:cNvPr id="12" name="Straight Arrow Connector 11"/>
          <p:cNvCxnSpPr>
            <a:stCxn id="10" idx="4"/>
          </p:cNvCxnSpPr>
          <p:nvPr/>
        </p:nvCxnSpPr>
        <p:spPr bwMode="auto">
          <a:xfrm flipH="1">
            <a:off x="2484408" y="3583197"/>
            <a:ext cx="613191" cy="1618531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3" name="TextBox 12"/>
          <p:cNvSpPr txBox="1"/>
          <p:nvPr/>
        </p:nvSpPr>
        <p:spPr>
          <a:xfrm>
            <a:off x="2193641" y="5159854"/>
            <a:ext cx="348685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ON Semi up ~6% on a “sell in” basis</a:t>
            </a:r>
            <a:endParaRPr 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6431" y="1177781"/>
            <a:ext cx="8453886" cy="23159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76200" y="176844"/>
            <a:ext cx="8991600" cy="504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2800" b="1" dirty="0" smtClean="0">
                <a:solidFill>
                  <a:srgbClr val="2D8435"/>
                </a:solidFill>
              </a:rPr>
              <a:t>Inventory Levels and ASP Trend</a:t>
            </a:r>
            <a:endParaRPr lang="en-US" sz="2800" b="1" dirty="0">
              <a:solidFill>
                <a:srgbClr val="2D8435"/>
              </a:solidFill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228600" y="1066800"/>
            <a:ext cx="86868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50000"/>
              </a:spcBef>
            </a:pPr>
            <a:endParaRPr lang="en-US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917938" y="810451"/>
            <a:ext cx="698452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l" eaLnBrk="0" hangingPunct="0">
              <a:buFont typeface="Wingdings" pitchFamily="2" charset="2"/>
              <a:buChar char="Ø"/>
              <a:defRPr/>
            </a:pPr>
            <a:r>
              <a:rPr lang="en-US" sz="1600" dirty="0">
                <a:latin typeface="Arial" charset="0"/>
                <a:ea typeface="Adobe 명조 Std Acro M" charset="-127"/>
                <a:cs typeface="+mn-cs"/>
              </a:rPr>
              <a:t>Internal </a:t>
            </a:r>
            <a:r>
              <a:rPr lang="en-US" sz="1600" dirty="0" smtClean="0">
                <a:latin typeface="Arial" charset="0"/>
                <a:ea typeface="Adobe 명조 Std Acro M" charset="-127"/>
                <a:cs typeface="+mn-cs"/>
              </a:rPr>
              <a:t>inventory at ~123 days, includes ~13 days of bridge inventory</a:t>
            </a:r>
            <a:endParaRPr lang="en-US" sz="1600" dirty="0">
              <a:latin typeface="Arial" charset="0"/>
              <a:ea typeface="Adobe 명조 Std Acro M" charset="-127"/>
              <a:cs typeface="+mn-cs"/>
            </a:endParaRPr>
          </a:p>
          <a:p>
            <a:pPr marL="342900" indent="-342900" algn="l" eaLnBrk="0" hangingPunct="0">
              <a:buFont typeface="Wingdings" pitchFamily="2" charset="2"/>
              <a:buChar char="Ø"/>
              <a:defRPr/>
            </a:pPr>
            <a:r>
              <a:rPr lang="en-US" sz="1600" dirty="0" smtClean="0">
                <a:latin typeface="Arial" charset="0"/>
                <a:ea typeface="Adobe 명조 Std Acro M" charset="-127"/>
                <a:cs typeface="+mn-cs"/>
              </a:rPr>
              <a:t>Distribution </a:t>
            </a:r>
            <a:r>
              <a:rPr lang="en-US" sz="1600" dirty="0">
                <a:latin typeface="Arial" charset="0"/>
                <a:ea typeface="Adobe 명조 Std Acro M" charset="-127"/>
                <a:cs typeface="+mn-cs"/>
              </a:rPr>
              <a:t>inventories </a:t>
            </a:r>
            <a:r>
              <a:rPr lang="en-US" sz="1600" dirty="0" smtClean="0">
                <a:latin typeface="Arial" charset="0"/>
                <a:ea typeface="Adobe 명조 Std Acro M" charset="-127"/>
                <a:cs typeface="+mn-cs"/>
              </a:rPr>
              <a:t>were at approximately 10.5 weeks exiting 2Q12</a:t>
            </a:r>
            <a:endParaRPr lang="en-US" sz="1600" dirty="0">
              <a:latin typeface="Arial" charset="0"/>
              <a:ea typeface="Adobe 명조 Std Acro M" charset="-127"/>
              <a:cs typeface="+mn-cs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7867" y="3416066"/>
            <a:ext cx="8458201" cy="270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4589252" y="3861328"/>
            <a:ext cx="381287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l" eaLnBrk="0" hangingPunct="0">
              <a:buFont typeface="Wingdings" pitchFamily="2" charset="2"/>
              <a:buChar char="Ø"/>
              <a:defRPr/>
            </a:pPr>
            <a:r>
              <a:rPr lang="en-US" sz="1600" dirty="0" smtClean="0">
                <a:latin typeface="Arial" charset="0"/>
                <a:ea typeface="Adobe 명조 Std Acro M" charset="-127"/>
                <a:cs typeface="+mn-cs"/>
              </a:rPr>
              <a:t>2Q12 ASPs declined ~1%</a:t>
            </a:r>
          </a:p>
          <a:p>
            <a:pPr marL="342900" indent="-342900" algn="l" eaLnBrk="0" hangingPunct="0">
              <a:buFont typeface="Wingdings" pitchFamily="2" charset="2"/>
              <a:buChar char="Ø"/>
              <a:defRPr/>
            </a:pPr>
            <a:r>
              <a:rPr lang="en-US" sz="1600" dirty="0" smtClean="0">
                <a:latin typeface="Arial" charset="0"/>
                <a:ea typeface="Adobe 명조 Std Acro M" charset="-127"/>
              </a:rPr>
              <a:t>Expect 3Q12 ASP decline of 1%-2%</a:t>
            </a:r>
            <a:endParaRPr lang="en-US" sz="1600" dirty="0">
              <a:latin typeface="Arial" charset="0"/>
              <a:ea typeface="Adobe 명조 Std Acro M" charset="-127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/>
              <a:t>Business Group Revenue Trend</a:t>
            </a:r>
            <a:endParaRPr lang="en-US" sz="2800" dirty="0"/>
          </a:p>
        </p:txBody>
      </p:sp>
      <p:pic>
        <p:nvPicPr>
          <p:cNvPr id="63795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99073" y="1259447"/>
            <a:ext cx="6625087" cy="4477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2764748" y="1130062"/>
            <a:ext cx="40580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Year on Year Change (2Q11 – 2Q12)</a:t>
            </a:r>
            <a:endParaRPr lang="en-US" sz="1800" dirty="0"/>
          </a:p>
        </p:txBody>
      </p:sp>
      <p:sp>
        <p:nvSpPr>
          <p:cNvPr id="7" name="TextBox 6"/>
          <p:cNvSpPr txBox="1"/>
          <p:nvPr/>
        </p:nvSpPr>
        <p:spPr>
          <a:xfrm>
            <a:off x="2767226" y="2139351"/>
            <a:ext cx="7232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b="1" dirty="0" smtClean="0">
                <a:solidFill>
                  <a:srgbClr val="FF0000"/>
                </a:solidFill>
              </a:rPr>
              <a:t>-12%</a:t>
            </a:r>
            <a:endParaRPr lang="en-US" sz="18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127325" y="2817963"/>
            <a:ext cx="7232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b="1" dirty="0" smtClean="0">
                <a:solidFill>
                  <a:srgbClr val="FF0000"/>
                </a:solidFill>
              </a:rPr>
              <a:t>-18%</a:t>
            </a:r>
            <a:endParaRPr lang="en-US" sz="18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458669" y="2139352"/>
            <a:ext cx="7232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b="1" dirty="0" smtClean="0">
                <a:solidFill>
                  <a:srgbClr val="FF0000"/>
                </a:solidFill>
              </a:rPr>
              <a:t>-14%</a:t>
            </a:r>
            <a:endParaRPr lang="en-US" sz="18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813016" y="2044461"/>
            <a:ext cx="7232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b="1" dirty="0" smtClean="0">
                <a:solidFill>
                  <a:srgbClr val="FF0000"/>
                </a:solidFill>
              </a:rPr>
              <a:t>-25%</a:t>
            </a:r>
            <a:endParaRPr lang="en-US" sz="1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" y="169652"/>
            <a:ext cx="8991600" cy="533400"/>
          </a:xfrm>
        </p:spPr>
        <p:txBody>
          <a:bodyPr/>
          <a:lstStyle/>
          <a:p>
            <a:pPr eaLnBrk="1" hangingPunct="1"/>
            <a:r>
              <a:rPr lang="en-US" sz="2800" dirty="0" smtClean="0"/>
              <a:t>2012 Global Cost Reduction Actions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6072978"/>
            <a:ext cx="9144000" cy="54920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n-US" sz="2000" b="1" i="1" dirty="0" smtClean="0">
              <a:solidFill>
                <a:srgbClr val="2D8435"/>
              </a:solidFill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0" y="5667557"/>
            <a:ext cx="9144000" cy="54777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800" b="1" i="1" dirty="0" smtClean="0">
                <a:solidFill>
                  <a:srgbClr val="2D8435"/>
                </a:solidFill>
              </a:rPr>
              <a:t>Targeting to reduce quarterly Non-GAAP operating expenses by approximately $10M-$15M</a:t>
            </a: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508958" y="1131505"/>
            <a:ext cx="8022567" cy="4096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MS PGothic" pitchFamily="34" charset="-128"/>
                <a:cs typeface="MS PGothic" charset="0"/>
              </a:rPr>
              <a:t>SANYO Semiconductor Group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MS PGothic" pitchFamily="34" charset="-128"/>
                <a:cs typeface="MS PGothic" charset="0"/>
              </a:rPr>
              <a:t>Closed Gifu and Gunma Fabs in 1H12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MS PGothic" pitchFamily="34" charset="-128"/>
                <a:cs typeface="MS PGothic" charset="0"/>
              </a:rPr>
              <a:t>Executed ~10% workforce reduction in 1H12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MS PGothic" pitchFamily="34" charset="-128"/>
                <a:cs typeface="MS PGothic" charset="0"/>
              </a:rPr>
              <a:t>Manufacturing shutdowns in 2H12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MS PGothic" pitchFamily="34" charset="-128"/>
                <a:cs typeface="MS PGothic" charset="0"/>
              </a:rPr>
              <a:t>Mandatory vacation in 2H12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MS PGothic" pitchFamily="34" charset="-128"/>
                <a:cs typeface="MS PGothic" charset="0"/>
              </a:rPr>
              <a:t>Reduction in discretionary spend (travel, meetings, etc)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MS PGothic" pitchFamily="34" charset="-128"/>
              <a:cs typeface="MS PGothic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MS PGothic" pitchFamily="34" charset="-128"/>
                <a:cs typeface="MS PGothic" charset="0"/>
              </a:rPr>
              <a:t>ON Semiconductor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MS PGothic" pitchFamily="34" charset="-128"/>
                <a:cs typeface="MS PGothic" charset="0"/>
              </a:rPr>
              <a:t>Manufacturing shutdowns in 2H12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MS PGothic" pitchFamily="34" charset="-128"/>
                <a:cs typeface="MS PGothic" charset="0"/>
              </a:rPr>
              <a:t>Planning ~10% non-manufacturing workforce reduction in 3Q12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MS PGothic" pitchFamily="34" charset="-128"/>
                <a:cs typeface="MS PGothic" charset="0"/>
              </a:rPr>
              <a:t>Aizu Fab closure in 4Q12 with workforce reduction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MS PGothic" pitchFamily="34" charset="-128"/>
                <a:cs typeface="MS PGothic" charset="0"/>
              </a:rPr>
              <a:t>Reduction in discretionary spend (travel,</a:t>
            </a:r>
            <a:r>
              <a:rPr kumimoji="0" lang="en-US" sz="16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MS PGothic" pitchFamily="34" charset="-128"/>
                <a:cs typeface="MS PGothic" charset="0"/>
              </a:rPr>
              <a:t> meetings, marketing programs, etc)</a:t>
            </a:r>
            <a:endParaRPr kumimoji="0" lang="en-US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MS PGothic" pitchFamily="34" charset="-128"/>
              <a:cs typeface="MS PGothic" charset="0"/>
            </a:endParaRP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MS PGothic" pitchFamily="34" charset="-128"/>
                <a:cs typeface="MS PGothic" charset="0"/>
              </a:rPr>
              <a:t>Reduction</a:t>
            </a:r>
            <a:r>
              <a:rPr kumimoji="0" lang="en-US" sz="16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MS PGothic" pitchFamily="34" charset="-128"/>
                <a:cs typeface="MS PGothic" charset="0"/>
              </a:rPr>
              <a:t> in</a:t>
            </a:r>
            <a:r>
              <a:rPr kumimoji="0" 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MS PGothic" pitchFamily="34" charset="-128"/>
                <a:cs typeface="MS PGothic" charset="0"/>
              </a:rPr>
              <a:t> consulting and temporary employee costs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2"/>
          <p:cNvSpPr>
            <a:spLocks noChangeArrowheads="1"/>
          </p:cNvSpPr>
          <p:nvPr/>
        </p:nvSpPr>
        <p:spPr bwMode="auto">
          <a:xfrm>
            <a:off x="76200" y="241300"/>
            <a:ext cx="8991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2800" b="1" dirty="0">
                <a:solidFill>
                  <a:srgbClr val="2D8435"/>
                </a:solidFill>
              </a:rPr>
              <a:t>Current GAAP Debt Amortization Schedule</a:t>
            </a:r>
            <a:br>
              <a:rPr lang="en-US" sz="2800" b="1" dirty="0">
                <a:solidFill>
                  <a:srgbClr val="2D8435"/>
                </a:solidFill>
              </a:rPr>
            </a:br>
            <a:r>
              <a:rPr lang="en-US" sz="1800" b="1" dirty="0">
                <a:solidFill>
                  <a:srgbClr val="2D8435"/>
                </a:solidFill>
              </a:rPr>
              <a:t>(Convertible Notes Net of Discount </a:t>
            </a:r>
            <a:r>
              <a:rPr lang="en-US" sz="1200" b="1" dirty="0">
                <a:solidFill>
                  <a:srgbClr val="2D8435"/>
                </a:solidFill>
              </a:rPr>
              <a:t>(FSP APB 14-1) </a:t>
            </a:r>
            <a:r>
              <a:rPr lang="en-US" sz="1800" b="1" dirty="0">
                <a:solidFill>
                  <a:srgbClr val="2D8435"/>
                </a:solidFill>
              </a:rPr>
              <a:t>)</a:t>
            </a: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gray">
          <a:xfrm>
            <a:off x="762000" y="4899804"/>
            <a:ext cx="7620000" cy="1272396"/>
          </a:xfrm>
          <a:prstGeom prst="rect">
            <a:avLst/>
          </a:prstGeom>
          <a:gradFill rotWithShape="1">
            <a:gsLst>
              <a:gs pos="0">
                <a:srgbClr val="06350C"/>
              </a:gs>
              <a:gs pos="50000">
                <a:srgbClr val="0D7319"/>
              </a:gs>
              <a:gs pos="100000">
                <a:srgbClr val="06350C"/>
              </a:gs>
            </a:gsLst>
            <a:lin ang="5400000" scaled="1"/>
          </a:gradFill>
          <a:ln w="12700" algn="ctr">
            <a:solidFill>
              <a:schemeClr val="tx1"/>
            </a:solidFill>
            <a:miter lim="800000"/>
            <a:headEnd/>
            <a:tailEnd/>
          </a:ln>
        </p:spPr>
        <p:txBody>
          <a:bodyPr lIns="90487" tIns="36576" rIns="36576" bIns="36576" anchor="ctr"/>
          <a:lstStyle/>
          <a:p>
            <a:pPr marL="342900" indent="-342900">
              <a:lnSpc>
                <a:spcPct val="90000"/>
              </a:lnSpc>
              <a:spcBef>
                <a:spcPct val="100000"/>
              </a:spcBef>
              <a:buFontTx/>
              <a:buChar char="–"/>
            </a:pPr>
            <a:r>
              <a:rPr lang="en-US" sz="1200" b="1" dirty="0" smtClean="0">
                <a:solidFill>
                  <a:schemeClr val="bg1"/>
                </a:solidFill>
              </a:rPr>
              <a:t>Exited 2Q12 with approximately $756M of cash, cash equivalents &amp; short-term investments and a net debt position of approximately $314M</a:t>
            </a:r>
          </a:p>
          <a:p>
            <a:pPr marL="342900" lvl="2" indent="-342900">
              <a:lnSpc>
                <a:spcPct val="90000"/>
              </a:lnSpc>
              <a:spcBef>
                <a:spcPct val="100000"/>
              </a:spcBef>
              <a:buFontTx/>
              <a:buChar char="–"/>
            </a:pPr>
            <a:r>
              <a:rPr lang="en-US" sz="1200" b="1" dirty="0" smtClean="0">
                <a:solidFill>
                  <a:schemeClr val="bg1"/>
                </a:solidFill>
              </a:rPr>
              <a:t>In 2Q12, repurchased $96M of ON Semiconductor’s zero coupon convertible senior subordinated notes due 2024 &amp; retired the notes in full.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82233" y="1116014"/>
            <a:ext cx="6379534" cy="3732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" y="186904"/>
            <a:ext cx="8991600" cy="533400"/>
          </a:xfrm>
        </p:spPr>
        <p:txBody>
          <a:bodyPr/>
          <a:lstStyle/>
          <a:p>
            <a:pPr eaLnBrk="1" hangingPunct="1"/>
            <a:r>
              <a:rPr lang="en-US" sz="2800" dirty="0" smtClean="0"/>
              <a:t>Stock Repurchase Program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41540" y="1105628"/>
            <a:ext cx="8626415" cy="3216202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</a:pPr>
            <a:r>
              <a:rPr lang="en-US" sz="1800" dirty="0" smtClean="0"/>
              <a:t>The Board of Directors has authorized a share repurchase program of up to $300M of common stock during the next 3 years</a:t>
            </a:r>
          </a:p>
          <a:p>
            <a:pPr lvl="1" eaLnBrk="1" hangingPunct="1">
              <a:buFont typeface="Wingdings" pitchFamily="2" charset="2"/>
              <a:buChar char="Ø"/>
            </a:pPr>
            <a:r>
              <a:rPr lang="en-US" sz="1400" dirty="0" smtClean="0"/>
              <a:t>Management intends to begin implementing the program later this month (August)</a:t>
            </a:r>
            <a:endParaRPr lang="en-US" sz="1200" dirty="0" smtClean="0"/>
          </a:p>
          <a:p>
            <a:pPr>
              <a:buFont typeface="Wingdings" pitchFamily="2" charset="2"/>
              <a:buChar char="Ø"/>
            </a:pPr>
            <a:endParaRPr lang="en-US" sz="1800" dirty="0" smtClean="0"/>
          </a:p>
          <a:p>
            <a:pPr>
              <a:buFont typeface="Wingdings" pitchFamily="2" charset="2"/>
              <a:buChar char="Ø"/>
            </a:pPr>
            <a:endParaRPr lang="en-US" sz="1800" dirty="0" smtClean="0"/>
          </a:p>
          <a:p>
            <a:pPr algn="ctr">
              <a:buNone/>
            </a:pPr>
            <a:r>
              <a:rPr lang="en-US" sz="1600" i="1" dirty="0" smtClean="0"/>
              <a:t>“We believe the company has sufficient cash available – beyond what is needed to repay our debt and effectively run the business – to buy back some stock,” said Keith Jackson, ON Semiconductor president and CEO. “This stock repurchase program is a strategic move designed to help strengthen and support the overall value of our stock. We believe it is an effective use of some of our cash reserves.”</a:t>
            </a:r>
          </a:p>
          <a:p>
            <a:pPr>
              <a:buNone/>
            </a:pPr>
            <a:endParaRPr lang="en-US" sz="1800" dirty="0" smtClean="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5684808"/>
            <a:ext cx="9144000" cy="54920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n-US" sz="2000" b="1" i="1" dirty="0" smtClean="0">
              <a:solidFill>
                <a:srgbClr val="2D8435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" y="186904"/>
            <a:ext cx="8991600" cy="533400"/>
          </a:xfrm>
        </p:spPr>
        <p:txBody>
          <a:bodyPr/>
          <a:lstStyle/>
          <a:p>
            <a:pPr eaLnBrk="1" hangingPunct="1"/>
            <a:r>
              <a:rPr lang="en-US" sz="2800" dirty="0" smtClean="0"/>
              <a:t>Key Takeaways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41540" y="1157384"/>
            <a:ext cx="8626415" cy="4070224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</a:pPr>
            <a:r>
              <a:rPr lang="en-US" sz="1800" dirty="0" smtClean="0"/>
              <a:t>Global economy is weakening</a:t>
            </a:r>
          </a:p>
          <a:p>
            <a:pPr lvl="1">
              <a:buFont typeface="Wingdings" pitchFamily="2" charset="2"/>
              <a:buChar char="Ø"/>
            </a:pPr>
            <a:r>
              <a:rPr lang="en-US" sz="1600" dirty="0" smtClean="0"/>
              <a:t>Slower growth in China and ongoing European economic malaise</a:t>
            </a:r>
          </a:p>
          <a:p>
            <a:pPr lvl="1">
              <a:buFont typeface="Wingdings" pitchFamily="2" charset="2"/>
              <a:buChar char="Ø"/>
            </a:pPr>
            <a:r>
              <a:rPr lang="en-US" sz="1600" dirty="0" smtClean="0"/>
              <a:t>Looming US “fiscal cliff” contributing to market uncertainty</a:t>
            </a:r>
          </a:p>
          <a:p>
            <a:pPr lvl="1">
              <a:buFont typeface="Wingdings" pitchFamily="2" charset="2"/>
              <a:buChar char="Ø"/>
            </a:pPr>
            <a:endParaRPr lang="en-US" sz="1800" dirty="0" smtClean="0"/>
          </a:p>
          <a:p>
            <a:pPr>
              <a:buFont typeface="Wingdings" pitchFamily="2" charset="2"/>
              <a:buChar char="Ø"/>
            </a:pPr>
            <a:r>
              <a:rPr lang="en-US" sz="1800" dirty="0" smtClean="0"/>
              <a:t>Expect global semiconductor sales to be flat for a second consecutive year and ON Semiconductor “competitive basket” to decline by ~6% YonY in 2012</a:t>
            </a:r>
          </a:p>
          <a:p>
            <a:pPr lvl="1">
              <a:buFont typeface="Wingdings" pitchFamily="2" charset="2"/>
              <a:buChar char="Ø"/>
            </a:pPr>
            <a:endParaRPr lang="en-US" sz="1600" dirty="0" smtClean="0"/>
          </a:p>
          <a:p>
            <a:pPr>
              <a:buFont typeface="Wingdings" pitchFamily="2" charset="2"/>
              <a:buChar char="Ø"/>
            </a:pPr>
            <a:r>
              <a:rPr lang="en-US" sz="1800" dirty="0" smtClean="0"/>
              <a:t>ON Semiconductor focus and actions in response to market environment</a:t>
            </a:r>
          </a:p>
          <a:p>
            <a:pPr lvl="1">
              <a:buFont typeface="Wingdings" pitchFamily="2" charset="2"/>
              <a:buChar char="Ø"/>
            </a:pPr>
            <a:r>
              <a:rPr lang="en-US" sz="1600" dirty="0" smtClean="0"/>
              <a:t>Execute on new product development and design wins to grow top line revenue</a:t>
            </a:r>
          </a:p>
          <a:p>
            <a:pPr lvl="1">
              <a:buFont typeface="Wingdings" pitchFamily="2" charset="2"/>
              <a:buChar char="Ø"/>
            </a:pPr>
            <a:r>
              <a:rPr lang="en-US" sz="1600" dirty="0" smtClean="0"/>
              <a:t>Continue to aggressively cross-sell SANYO – ON Semiconductor product portfolios</a:t>
            </a:r>
          </a:p>
          <a:p>
            <a:pPr lvl="1">
              <a:buFont typeface="Wingdings" pitchFamily="2" charset="2"/>
              <a:buChar char="Ø"/>
            </a:pPr>
            <a:r>
              <a:rPr lang="en-US" sz="1600" dirty="0" smtClean="0"/>
              <a:t>Realign costs to revenue outlook in order to maintain strong free cash flow</a:t>
            </a:r>
          </a:p>
          <a:p>
            <a:pPr lvl="1">
              <a:buFont typeface="Wingdings" pitchFamily="2" charset="2"/>
              <a:buChar char="Ø"/>
            </a:pPr>
            <a:r>
              <a:rPr lang="en-US" sz="1600" dirty="0" smtClean="0"/>
              <a:t>Maintain quality and customer service</a:t>
            </a:r>
          </a:p>
          <a:p>
            <a:pPr lvl="1">
              <a:buFont typeface="Wingdings" pitchFamily="2" charset="2"/>
              <a:buChar char="Ø"/>
            </a:pPr>
            <a:r>
              <a:rPr lang="en-US" sz="1600" dirty="0" smtClean="0"/>
              <a:t>Execute stock repurchase program to strengthen the value of our stock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2819" name="Rectangle 3"/>
          <p:cNvSpPr>
            <a:spLocks noGrp="1" noChangeArrowheads="1"/>
          </p:cNvSpPr>
          <p:nvPr>
            <p:ph type="title"/>
          </p:nvPr>
        </p:nvSpPr>
        <p:spPr>
          <a:xfrm>
            <a:off x="76200" y="1600200"/>
            <a:ext cx="9067800" cy="685800"/>
          </a:xfrm>
          <a:noFill/>
          <a:ln/>
        </p:spPr>
        <p:txBody>
          <a:bodyPr/>
          <a:lstStyle/>
          <a:p>
            <a:r>
              <a:rPr lang="en-US" dirty="0" smtClean="0"/>
              <a:t>Questions and Answers</a:t>
            </a:r>
            <a:endParaRPr lang="en-US" dirty="0"/>
          </a:p>
        </p:txBody>
      </p:sp>
      <p:pic>
        <p:nvPicPr>
          <p:cNvPr id="4" name="Picture 3" descr="questio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7600" y="2362200"/>
            <a:ext cx="180975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questio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7825" y="4003675"/>
            <a:ext cx="180975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questio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0838" y="4003675"/>
            <a:ext cx="180975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ASTER_ITEM" val="MASTER_ITEM"/>
  <p:tag name="SLIDE_TYPE_NAME" val="Text and Object Box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ASTER_ITEM" val="MASTER_ITEM"/>
  <p:tag name="SLIDE_TYPE_NAME" val="Text and Object Box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ULLET_FORMATTING_RULES" val="UNITS"/>
  <p:tag name="TOP" val="111.5"/>
  <p:tag name="LEFT" val="54.25"/>
  <p:tag name="WIDTH" val="611.5"/>
  <p:tag name="HEIGHT" val="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ASTER_ITEM" val="MASTER_ITEM"/>
  <p:tag name="SLIDE_TYPE_NAME" val="Text and Object Box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ASTER_ITEM" val="MASTER_ITEM"/>
  <p:tag name="SLIDE_TYPE_NAME" val="Text and Object Box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ULLET_FORMATTING_RULES" val="UNITS"/>
  <p:tag name="TOP" val="111.5"/>
  <p:tag name="LEFT" val="54.25"/>
  <p:tag name="WIDTH" val="611.5"/>
  <p:tag name="HEIGHT" val="1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ULLET_FORMATTING_RULES" val="UNITS"/>
  <p:tag name="TOP" val="111.5"/>
  <p:tag name="LEFT" val="54.25"/>
  <p:tag name="WIDTH" val="611.5"/>
  <p:tag name="HEIGHT" val="1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ASTER_ITEM" val="MASTER_ITEM"/>
  <p:tag name="SLIDE_TYPE_NAME" val="Text and Object Box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ULLET_FORMATTING_RULES" val="UNITS"/>
  <p:tag name="TOP" val="111.5"/>
  <p:tag name="LEFT" val="54.25"/>
  <p:tag name="WIDTH" val="611.5"/>
  <p:tag name="HEIGHT" val="12"/>
</p:tagLst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ＭＳ Ｐゴシック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ＭＳ Ｐゴシック" pitchFamily="34" charset="-128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LongProperties xmlns="http://schemas.microsoft.com/office/2006/metadata/longProperties"/>
</file>

<file path=customXml/item2.xml><?xml version="1.0" encoding="utf-8"?>
<p:properties xmlns:p="http://schemas.microsoft.com/office/2006/metadata/properties" xmlns:xsi="http://www.w3.org/2001/XMLSchema-instance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7B0F66B693472478E49408C60C9F49C" ma:contentTypeVersion="0" ma:contentTypeDescription="Create a new document." ma:contentTypeScope="" ma:versionID="72c504ffd2f930911ef17cddeb06442a">
  <xsd:schema xmlns:xsd="http://www.w3.org/2001/XMLSchema" xmlns:p="http://schemas.microsoft.com/office/2006/metadata/properties" targetNamespace="http://schemas.microsoft.com/office/2006/metadata/properties" ma:root="true" ma:fieldsID="4aeb20c0e3442673af7ee10786458764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Props1.xml><?xml version="1.0" encoding="utf-8"?>
<ds:datastoreItem xmlns:ds="http://schemas.openxmlformats.org/officeDocument/2006/customXml" ds:itemID="{3E6BC5AE-CFD3-4261-A1BC-C99A5B6D8BEE}"/>
</file>

<file path=customXml/itemProps2.xml><?xml version="1.0" encoding="utf-8"?>
<ds:datastoreItem xmlns:ds="http://schemas.openxmlformats.org/officeDocument/2006/customXml" ds:itemID="{CCD769CD-0928-48D4-80B4-60BA6B29A6F5}"/>
</file>

<file path=customXml/itemProps3.xml><?xml version="1.0" encoding="utf-8"?>
<ds:datastoreItem xmlns:ds="http://schemas.openxmlformats.org/officeDocument/2006/customXml" ds:itemID="{F866544E-2C79-4F3D-AA48-1A25C7FDEA63}"/>
</file>

<file path=customXml/itemProps4.xml><?xml version="1.0" encoding="utf-8"?>
<ds:datastoreItem xmlns:ds="http://schemas.openxmlformats.org/officeDocument/2006/customXml" ds:itemID="{5278353B-5879-472C-BBE5-AFC9DE307BB5}"/>
</file>

<file path=docProps/app.xml><?xml version="1.0" encoding="utf-8"?>
<Properties xmlns="http://schemas.openxmlformats.org/officeDocument/2006/extended-properties" xmlns:vt="http://schemas.openxmlformats.org/officeDocument/2006/docPropsVTypes">
  <Template>NewTemplate-Mar08</Template>
  <TotalTime>12838</TotalTime>
  <Words>1281</Words>
  <Application>Microsoft Office PowerPoint</Application>
  <PresentationFormat>On-screen Show (4:3)</PresentationFormat>
  <Paragraphs>357</Paragraphs>
  <Slides>17</Slides>
  <Notes>6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9" baseType="lpstr">
      <vt:lpstr>Blank Presentation</vt:lpstr>
      <vt:lpstr>Worksheet</vt:lpstr>
      <vt:lpstr>All Hands Communications Meeting August 9, 2012  Keith Jackson President &amp; CEO </vt:lpstr>
      <vt:lpstr>Corporate Strategy Enhancing Value to our Worldwide Customers</vt:lpstr>
      <vt:lpstr>Slide 3</vt:lpstr>
      <vt:lpstr>ON Semiconductor -  A Global Leader Emerging</vt:lpstr>
      <vt:lpstr>Global Units Shipped</vt:lpstr>
      <vt:lpstr>Slide 6</vt:lpstr>
      <vt:lpstr>Slide 7</vt:lpstr>
      <vt:lpstr>Slide 8</vt:lpstr>
      <vt:lpstr>Global Macroeconomic Environment</vt:lpstr>
      <vt:lpstr>ON Semiconductor “Competitive Basket” Analysis</vt:lpstr>
      <vt:lpstr>Slide 11</vt:lpstr>
      <vt:lpstr>Business Group Revenue Trend</vt:lpstr>
      <vt:lpstr>2012 Global Cost Reduction Actions</vt:lpstr>
      <vt:lpstr>Slide 14</vt:lpstr>
      <vt:lpstr>Stock Repurchase Program</vt:lpstr>
      <vt:lpstr>Key Takeaways</vt:lpstr>
      <vt:lpstr>Questions and Answers</vt:lpstr>
    </vt:vector>
  </TitlesOfParts>
  <Company>The Cricket Contrast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Corporate Overview Presentation - August 2012 (English version)</dc:title>
  <dc:subject/>
  <dc:creator>The Cricket Contrast</dc:creator>
  <cp:keywords/>
  <dc:description/>
  <cp:lastModifiedBy>FFT3DX</cp:lastModifiedBy>
  <cp:revision>1294</cp:revision>
  <cp:lastPrinted>2008-03-11T15:54:46Z</cp:lastPrinted>
  <dcterms:created xsi:type="dcterms:W3CDTF">2005-04-27T01:00:23Z</dcterms:created>
  <dcterms:modified xsi:type="dcterms:W3CDTF">2012-08-10T16:37:47Z</dcterms:modified>
  <cp:category/>
  <cp:contentType>Document</cp:contentTyp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roval Level">
    <vt:lpwstr/>
  </property>
  <property fmtid="{D5CDD505-2E9C-101B-9397-08002B2CF9AE}" pid="3" name="Assigned To">
    <vt:lpwstr/>
  </property>
  <property fmtid="{D5CDD505-2E9C-101B-9397-08002B2CF9AE}" pid="4" name="Categories">
    <vt:lpwstr/>
  </property>
  <property fmtid="{D5CDD505-2E9C-101B-9397-08002B2CF9AE}" pid="5" name="ContentType">
    <vt:lpwstr>Document</vt:lpwstr>
  </property>
  <property fmtid="{D5CDD505-2E9C-101B-9397-08002B2CF9AE}" pid="6" name="ContentTypeId">
    <vt:lpwstr>0x01010077B0F66B693472478E49408C60C9F49C</vt:lpwstr>
  </property>
  <property fmtid="{D5CDD505-2E9C-101B-9397-08002B2CF9AE}" pid="7" name="Keywords">
    <vt:lpwstr/>
  </property>
  <property fmtid="{D5CDD505-2E9C-101B-9397-08002B2CF9AE}" pid="8" name="NXPowerLiteLastOptimized">
    <vt:lpwstr>1139480</vt:lpwstr>
  </property>
  <property fmtid="{D5CDD505-2E9C-101B-9397-08002B2CF9AE}" pid="9" name="NXPowerLiteSettings">
    <vt:lpwstr>F6000400038000</vt:lpwstr>
  </property>
  <property fmtid="{D5CDD505-2E9C-101B-9397-08002B2CF9AE}" pid="10" name="NXPowerLiteVersion">
    <vt:lpwstr>D4.2.3</vt:lpwstr>
  </property>
  <property fmtid="{D5CDD505-2E9C-101B-9397-08002B2CF9AE}" pid="11" name="Order">
    <vt:r8>7700</vt:r8>
  </property>
  <property fmtid="{D5CDD505-2E9C-101B-9397-08002B2CF9AE}" pid="12" name="Owner">
    <vt:lpwstr>Eric Glatfelter</vt:lpwstr>
  </property>
  <property fmtid="{D5CDD505-2E9C-101B-9397-08002B2CF9AE}" pid="13" name="SPSDescription">
    <vt:lpwstr>Corporate Overview Presentation - May 2012 (English version))</vt:lpwstr>
  </property>
  <property fmtid="{D5CDD505-2E9C-101B-9397-08002B2CF9AE}" pid="14" name="Slides">
    <vt:lpwstr>23</vt:lpwstr>
  </property>
  <property fmtid="{D5CDD505-2E9C-101B-9397-08002B2CF9AE}" pid="15" name="Status">
    <vt:lpwstr>Final</vt:lpwstr>
  </property>
  <property fmtid="{D5CDD505-2E9C-101B-9397-08002B2CF9AE}" pid="16" name="Subject">
    <vt:lpwstr/>
  </property>
  <property fmtid="{D5CDD505-2E9C-101B-9397-08002B2CF9AE}" pid="17" name="_Author">
    <vt:lpwstr>The Cricket Contrast</vt:lpwstr>
  </property>
  <property fmtid="{D5CDD505-2E9C-101B-9397-08002B2CF9AE}" pid="18" name="_Category">
    <vt:lpwstr/>
  </property>
  <property fmtid="{D5CDD505-2E9C-101B-9397-08002B2CF9AE}" pid="19" name="_Comments">
    <vt:lpwstr/>
  </property>
  <property fmtid="{D5CDD505-2E9C-101B-9397-08002B2CF9AE}" pid="20" name="_PID_LINKBASE">
    <vt:lpwstr/>
  </property>
</Properties>
</file>