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7" autoAdjust="0"/>
    <p:restoredTop sz="94660"/>
  </p:normalViewPr>
  <p:slideViewPr>
    <p:cSldViewPr snapToGrid="0">
      <p:cViewPr varScale="1">
        <p:scale>
          <a:sx n="82" d="100"/>
          <a:sy n="82" d="100"/>
        </p:scale>
        <p:origin x="100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3534818-14BB-F912-07CC-305C363DD0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AEFCA18-850E-0E36-6D3C-28B149D1D9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D6C2A11-914B-24CC-1096-E46BEED26E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FC62E-59FB-45C8-A27A-C00CF9ED1F87}" type="datetimeFigureOut">
              <a:rPr lang="fr-FR" smtClean="0"/>
              <a:t>11/04/2024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D34699A-ABC1-DD52-AAAD-35E1217315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EF25AEA-B268-8770-F1A6-F8861D1997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28EF9-2B3D-4432-8BB8-05E08E848B5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8203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F32B947-B6EB-B7BB-522E-E749353DEC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384FBC4-8104-9220-F3DD-B3487C5A58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CF36C0E-4EBC-EF56-6DEE-51A71AD7E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FC62E-59FB-45C8-A27A-C00CF9ED1F87}" type="datetimeFigureOut">
              <a:rPr lang="fr-FR" smtClean="0"/>
              <a:t>11/04/2024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4B6B716-2285-7268-B941-215F261CFD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8BBC1E5-6BBE-D6E2-8FFA-294F42FC5B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28EF9-2B3D-4432-8BB8-05E08E848B5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0133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E189947B-75F0-BEA6-DF87-63E32AD87C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40919A4-0C55-901C-8B61-5A8CC580CD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87DC5FA-8601-ECB2-2A51-7E58F652C8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FC62E-59FB-45C8-A27A-C00CF9ED1F87}" type="datetimeFigureOut">
              <a:rPr lang="fr-FR" smtClean="0"/>
              <a:t>11/04/2024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E85ACFE-BB00-12AE-31C7-28F74E55E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FFD8CF3-2DA5-417B-142B-17FDCADA1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28EF9-2B3D-4432-8BB8-05E08E848B5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1608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2BFBC40-FED3-D613-2821-DCF594A342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206E5D5-2967-FAA1-1014-DF78526343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CCC046E-DCD5-3029-97CA-D12B185D5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FC62E-59FB-45C8-A27A-C00CF9ED1F87}" type="datetimeFigureOut">
              <a:rPr lang="fr-FR" smtClean="0"/>
              <a:t>11/04/2024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68AFAD1-4B5D-B8C2-9F7C-CC482DF12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4CD29F8-0FAA-CBD3-4797-C6FE584F2F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28EF9-2B3D-4432-8BB8-05E08E848B5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2745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48AB5A2-F3E5-4AA3-5B16-4A78B0CB64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D5652E5-D7A8-2E83-12D0-669D43CB63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2B7320C-07F4-F913-EEC0-E22D9F3608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FC62E-59FB-45C8-A27A-C00CF9ED1F87}" type="datetimeFigureOut">
              <a:rPr lang="fr-FR" smtClean="0"/>
              <a:t>11/04/2024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F160834-2BA5-49A0-3A28-D67188273E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9D27845-3D4E-14A6-5135-7E408DB99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28EF9-2B3D-4432-8BB8-05E08E848B5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1665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2357264-3F11-2B55-8D3E-788C08026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0139249-B8EA-AE72-45FD-50679D848D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275A0DE-BE7C-BB4C-D70F-114BD45D29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10CB16B-D001-8515-C683-36F44B74A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FC62E-59FB-45C8-A27A-C00CF9ED1F87}" type="datetimeFigureOut">
              <a:rPr lang="fr-FR" smtClean="0"/>
              <a:t>11/04/2024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AE7D7E7-F5EB-8892-86DB-ACE7CB093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4C05E12-D017-097D-1C1F-2ECEF9AA7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28EF9-2B3D-4432-8BB8-05E08E848B5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008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1940B7D-92CA-9544-DAA6-896688B3D6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1471103-1BFE-A010-6366-9E7ED6FD15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877FADA-8B20-3464-4663-1A364D0807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59367C2-C968-C9FE-5F4A-E84F5E70B6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2279DA3-4CB9-32F9-5414-8D503914D2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5E95A798-9560-127E-7559-0A928FCD14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FC62E-59FB-45C8-A27A-C00CF9ED1F87}" type="datetimeFigureOut">
              <a:rPr lang="fr-FR" smtClean="0"/>
              <a:t>11/04/2024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82CDE48-C964-D3CA-B418-748281F7E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D49BC597-6133-19E5-6235-B771CB50FB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28EF9-2B3D-4432-8BB8-05E08E848B5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5683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EB8C91-BAD7-0C7A-3B74-9E1A22B23E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E1C3BB9-C62F-B026-3CC1-DC5A92110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FC62E-59FB-45C8-A27A-C00CF9ED1F87}" type="datetimeFigureOut">
              <a:rPr lang="fr-FR" smtClean="0"/>
              <a:t>11/04/2024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D421578-3374-E795-68E9-CA48DBC37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843B77D-56E7-A359-2B11-6B9E5BB9F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28EF9-2B3D-4432-8BB8-05E08E848B5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7169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1004462-D42F-685F-D8CB-C414E2C927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FC62E-59FB-45C8-A27A-C00CF9ED1F87}" type="datetimeFigureOut">
              <a:rPr lang="fr-FR" smtClean="0"/>
              <a:t>11/04/2024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13DFDA0D-8FCD-2C38-04EE-D639394B3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089F925-09C2-811F-F68E-AF1F975DA7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28EF9-2B3D-4432-8BB8-05E08E848B5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3508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BBA396-C5BC-D287-B2CB-B49A484B2D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AE663D9-100F-1F20-CEA6-7034BFF2E2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0F7D5D8-9E9E-110B-C474-E58E74E2F1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05174B8-2F2D-8D3E-0BB5-6C7DBD1BE8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FC62E-59FB-45C8-A27A-C00CF9ED1F87}" type="datetimeFigureOut">
              <a:rPr lang="fr-FR" smtClean="0"/>
              <a:t>11/04/2024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15DC82D-08A0-6250-D3CC-D090EC42C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1862F80-01E9-4EEF-A193-FA2197D8F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28EF9-2B3D-4432-8BB8-05E08E848B5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6536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0440B2B-A6C1-4A55-9B6C-83E02FB35E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C267EDD1-8628-5DC9-CE76-9400229F09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9B8C864-B8CE-8C16-8AFA-AEECBDDAA6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8669F92-22CC-3E49-363D-63E42655C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FC62E-59FB-45C8-A27A-C00CF9ED1F87}" type="datetimeFigureOut">
              <a:rPr lang="fr-FR" smtClean="0"/>
              <a:t>11/04/2024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ADF5FE5-1398-32D6-4D36-7CD6FE398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95E6041-390E-211F-3E57-7861FF6CB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28EF9-2B3D-4432-8BB8-05E08E848B5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8236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ABDDC504-51B5-A709-37D0-32CD58ADBB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EEDD3E3-8BDE-8626-7E7C-73428B3666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81120B3-CA54-97E8-B99F-9E4D8CF439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0FC62E-59FB-45C8-A27A-C00CF9ED1F87}" type="datetimeFigureOut">
              <a:rPr lang="fr-FR" smtClean="0"/>
              <a:t>11/04/2024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1FD3AB3-D54C-EF88-4AED-0C2B0D11BA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2EC7D2F-D300-91FD-899A-94F8F32B79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228EF9-2B3D-4432-8BB8-05E08E848B5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5807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5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0332C94-8D28-797F-EC2C-B2CB35E0727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F191386-FC40-5D8D-5BA0-1F46A7596DF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89256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4B335A-7C10-70E3-70BE-FC9B4306EC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8B6BFD94-4DE2-EEF1-F90F-21CAA1948CD7}"/>
              </a:ext>
            </a:extLst>
          </p:cNvPr>
          <p:cNvSpPr txBox="1"/>
          <p:nvPr/>
        </p:nvSpPr>
        <p:spPr>
          <a:xfrm>
            <a:off x="6591300" y="3238500"/>
            <a:ext cx="7889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NMOS</a:t>
            </a:r>
          </a:p>
        </p:txBody>
      </p:sp>
      <p:graphicFrame>
        <p:nvGraphicFramePr>
          <p:cNvPr id="10" name="Object 4">
            <a:extLst>
              <a:ext uri="{FF2B5EF4-FFF2-40B4-BE49-F238E27FC236}">
                <a16:creationId xmlns:a16="http://schemas.microsoft.com/office/drawing/2014/main" id="{6343481A-8E35-AA80-2E34-F2D1BBA55C85}"/>
              </a:ext>
            </a:extLst>
          </p:cNvPr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6798472"/>
              </p:ext>
            </p:extLst>
          </p:nvPr>
        </p:nvGraphicFramePr>
        <p:xfrm>
          <a:off x="1666875" y="2132806"/>
          <a:ext cx="4038600" cy="2211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2505244" imgH="1371600" progId="Visio.Drawing.11">
                  <p:embed/>
                </p:oleObj>
              </mc:Choice>
              <mc:Fallback>
                <p:oleObj name="Visio" r:id="rId2" imgW="2505244" imgH="1371600" progId="Visio.Drawing.11">
                  <p:embed/>
                  <p:pic>
                    <p:nvPicPr>
                      <p:cNvPr id="6146" name="Object 4">
                        <a:extLst>
                          <a:ext uri="{FF2B5EF4-FFF2-40B4-BE49-F238E27FC236}">
                            <a16:creationId xmlns:a16="http://schemas.microsoft.com/office/drawing/2014/main" id="{D0540C6D-02B0-9A8A-B2DB-B42F4A28E29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6875" y="2132806"/>
                        <a:ext cx="4038600" cy="2211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4">
            <a:extLst>
              <a:ext uri="{FF2B5EF4-FFF2-40B4-BE49-F238E27FC236}">
                <a16:creationId xmlns:a16="http://schemas.microsoft.com/office/drawing/2014/main" id="{FD2A7CAA-F4C5-0736-7FCF-5F4FAA3DCDA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3116679"/>
              </p:ext>
            </p:extLst>
          </p:nvPr>
        </p:nvGraphicFramePr>
        <p:xfrm>
          <a:off x="752475" y="4457989"/>
          <a:ext cx="4017818" cy="20348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4" imgW="2456953" imgH="1244876" progId="Visio.Drawing.11">
                  <p:embed/>
                </p:oleObj>
              </mc:Choice>
              <mc:Fallback>
                <p:oleObj name="Visio" r:id="rId4" imgW="2456953" imgH="1244876" progId="Visio.Drawing.11">
                  <p:embed/>
                  <p:pic>
                    <p:nvPicPr>
                      <p:cNvPr id="7170" name="Object 4">
                        <a:extLst>
                          <a:ext uri="{FF2B5EF4-FFF2-40B4-BE49-F238E27FC236}">
                            <a16:creationId xmlns:a16="http://schemas.microsoft.com/office/drawing/2014/main" id="{8898DD7B-6DB3-4F73-E803-30B426B277E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2475" y="4457989"/>
                        <a:ext cx="4017818" cy="203488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ZoneTexte 12">
            <a:extLst>
              <a:ext uri="{FF2B5EF4-FFF2-40B4-BE49-F238E27FC236}">
                <a16:creationId xmlns:a16="http://schemas.microsoft.com/office/drawing/2014/main" id="{8830428B-0894-D985-DF60-8150331B42F2}"/>
              </a:ext>
            </a:extLst>
          </p:cNvPr>
          <p:cNvSpPr txBox="1"/>
          <p:nvPr/>
        </p:nvSpPr>
        <p:spPr>
          <a:xfrm>
            <a:off x="6591299" y="5699202"/>
            <a:ext cx="7585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PMOS</a:t>
            </a:r>
          </a:p>
        </p:txBody>
      </p:sp>
    </p:spTree>
    <p:extLst>
      <p:ext uri="{BB962C8B-B14F-4D97-AF65-F5344CB8AC3E}">
        <p14:creationId xmlns:p14="http://schemas.microsoft.com/office/powerpoint/2010/main" val="14724716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710A64C-157C-4DE3-E0AB-16CDE841DB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Inverseur (cross-section)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753E196A-0928-C220-D10B-9AB3469CD8B0}"/>
              </a:ext>
            </a:extLst>
          </p:cNvPr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31798518"/>
              </p:ext>
            </p:extLst>
          </p:nvPr>
        </p:nvGraphicFramePr>
        <p:xfrm>
          <a:off x="1506240" y="2499497"/>
          <a:ext cx="9179521" cy="30035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5181269" imgH="1695616" progId="Visio.Drawing.11">
                  <p:embed/>
                </p:oleObj>
              </mc:Choice>
              <mc:Fallback>
                <p:oleObj name="Visio" r:id="rId2" imgW="5181269" imgH="1695616" progId="Visio.Drawing.11">
                  <p:embed/>
                  <p:pic>
                    <p:nvPicPr>
                      <p:cNvPr id="13314" name="Object 4">
                        <a:extLst>
                          <a:ext uri="{FF2B5EF4-FFF2-40B4-BE49-F238E27FC236}">
                            <a16:creationId xmlns:a16="http://schemas.microsoft.com/office/drawing/2014/main" id="{4BFABCD5-CC1F-2E60-1851-FD53559F54F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6240" y="2499497"/>
                        <a:ext cx="9179521" cy="300359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868958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AB18766-9344-1D13-46AB-EA6BCE75C0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Well et </a:t>
            </a:r>
            <a:r>
              <a:rPr lang="fr-FR" dirty="0" err="1"/>
              <a:t>substrate</a:t>
            </a:r>
            <a:r>
              <a:rPr lang="fr-FR" dirty="0"/>
              <a:t> </a:t>
            </a:r>
            <a:r>
              <a:rPr lang="fr-FR" dirty="0" err="1"/>
              <a:t>taps</a:t>
            </a:r>
            <a:endParaRPr lang="fr-FR" dirty="0"/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5B7B6CA1-26C2-231D-A02A-0F5BFC408A7D}"/>
              </a:ext>
            </a:extLst>
          </p:cNvPr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6082895"/>
              </p:ext>
            </p:extLst>
          </p:nvPr>
        </p:nvGraphicFramePr>
        <p:xfrm>
          <a:off x="1873570" y="835440"/>
          <a:ext cx="8265507" cy="30345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4665428" imgH="1713506" progId="Visio.Drawing.11">
                  <p:embed/>
                </p:oleObj>
              </mc:Choice>
              <mc:Fallback>
                <p:oleObj name="Visio" r:id="rId2" imgW="4665428" imgH="1713506" progId="Visio.Drawing.11">
                  <p:embed/>
                  <p:pic>
                    <p:nvPicPr>
                      <p:cNvPr id="14338" name="Object 4">
                        <a:extLst>
                          <a:ext uri="{FF2B5EF4-FFF2-40B4-BE49-F238E27FC236}">
                            <a16:creationId xmlns:a16="http://schemas.microsoft.com/office/drawing/2014/main" id="{FEA4143A-2A2F-9885-D7C9-C86E79BAE02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3570" y="835440"/>
                        <a:ext cx="8265507" cy="303452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ZoneTexte 6">
            <a:extLst>
              <a:ext uri="{FF2B5EF4-FFF2-40B4-BE49-F238E27FC236}">
                <a16:creationId xmlns:a16="http://schemas.microsoft.com/office/drawing/2014/main" id="{AEEC1AD2-1853-C361-FFFF-073B65180D6A}"/>
              </a:ext>
            </a:extLst>
          </p:cNvPr>
          <p:cNvSpPr txBox="1"/>
          <p:nvPr/>
        </p:nvSpPr>
        <p:spPr>
          <a:xfrm>
            <a:off x="5076592" y="6152607"/>
            <a:ext cx="8617105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/>
            <a:r>
              <a:rPr lang="en-US" altLang="fr-FR" dirty="0"/>
              <a:t>Substrate must be tied to GND and n-well to V</a:t>
            </a:r>
            <a:r>
              <a:rPr lang="en-US" altLang="fr-FR" baseline="-25000" dirty="0"/>
              <a:t>DD</a:t>
            </a:r>
          </a:p>
          <a:p>
            <a:pPr eaLnBrk="1" hangingPunct="1"/>
            <a:r>
              <a:rPr lang="en-US" altLang="fr-FR" dirty="0"/>
              <a:t>Metal to lightly-doped semiconductor forms poor connection called </a:t>
            </a:r>
            <a:r>
              <a:rPr lang="en-US" altLang="fr-FR" dirty="0" err="1"/>
              <a:t>Shottky</a:t>
            </a:r>
            <a:r>
              <a:rPr lang="en-US" altLang="fr-FR" dirty="0"/>
              <a:t> Diode</a:t>
            </a:r>
          </a:p>
          <a:p>
            <a:pPr eaLnBrk="1" hangingPunct="1"/>
            <a:r>
              <a:rPr lang="en-US" altLang="fr-FR" dirty="0"/>
              <a:t>Use heavily doped well and substrate contacts / taps</a:t>
            </a:r>
          </a:p>
        </p:txBody>
      </p:sp>
      <p:graphicFrame>
        <p:nvGraphicFramePr>
          <p:cNvPr id="9" name="Object 5">
            <a:extLst>
              <a:ext uri="{FF2B5EF4-FFF2-40B4-BE49-F238E27FC236}">
                <a16:creationId xmlns:a16="http://schemas.microsoft.com/office/drawing/2014/main" id="{EA6949A7-9F14-7629-28C7-1373AE2FDB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0285074"/>
              </p:ext>
            </p:extLst>
          </p:nvPr>
        </p:nvGraphicFramePr>
        <p:xfrm>
          <a:off x="1605773" y="3557441"/>
          <a:ext cx="8801100" cy="37980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4" imgW="4905279" imgH="2114550" progId="Visio.Drawing.11">
                  <p:embed/>
                </p:oleObj>
              </mc:Choice>
              <mc:Fallback>
                <p:oleObj name="Visio" r:id="rId4" imgW="4905279" imgH="2114550" progId="Visio.Drawing.11">
                  <p:embed/>
                  <p:pic>
                    <p:nvPicPr>
                      <p:cNvPr id="15362" name="Object 5">
                        <a:extLst>
                          <a:ext uri="{FF2B5EF4-FFF2-40B4-BE49-F238E27FC236}">
                            <a16:creationId xmlns:a16="http://schemas.microsoft.com/office/drawing/2014/main" id="{30028739-1F77-9291-6A1A-5DA9F9E5061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5773" y="3557441"/>
                        <a:ext cx="8801100" cy="379809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572786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4D40761-D957-73AD-D444-DF79A87406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16CBF36-40CA-E070-954D-0859B2DAABDE}"/>
              </a:ext>
            </a:extLst>
          </p:cNvPr>
          <p:cNvSpPr txBox="1">
            <a:spLocks noChangeArrowheads="1"/>
          </p:cNvSpPr>
          <p:nvPr/>
        </p:nvSpPr>
        <p:spPr>
          <a:xfrm>
            <a:off x="685800" y="1524000"/>
            <a:ext cx="7772400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fr-FR" dirty="0"/>
          </a:p>
          <a:p>
            <a:r>
              <a:rPr lang="en-US" altLang="fr-FR"/>
              <a:t>Six masques :</a:t>
            </a:r>
          </a:p>
          <a:p>
            <a:pPr lvl="1"/>
            <a:r>
              <a:rPr lang="en-US" altLang="fr-FR" dirty="0"/>
              <a:t>n-well</a:t>
            </a:r>
          </a:p>
          <a:p>
            <a:pPr lvl="1"/>
            <a:r>
              <a:rPr lang="en-US" altLang="fr-FR" dirty="0"/>
              <a:t>Polysilicon</a:t>
            </a:r>
          </a:p>
          <a:p>
            <a:pPr lvl="1"/>
            <a:r>
              <a:rPr lang="en-US" altLang="fr-FR" dirty="0"/>
              <a:t>n+ diffusion</a:t>
            </a:r>
          </a:p>
          <a:p>
            <a:pPr lvl="1"/>
            <a:r>
              <a:rPr lang="en-US" altLang="fr-FR" dirty="0"/>
              <a:t>p+ diffusion</a:t>
            </a:r>
          </a:p>
          <a:p>
            <a:pPr lvl="1"/>
            <a:r>
              <a:rPr lang="en-US" altLang="fr-FR" dirty="0"/>
              <a:t>Contact</a:t>
            </a:r>
          </a:p>
          <a:p>
            <a:pPr lvl="1"/>
            <a:r>
              <a:rPr lang="en-US" altLang="fr-FR" dirty="0"/>
              <a:t>Metal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DE8CF760-968B-2414-5AC8-DB0568C89B0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9653065"/>
              </p:ext>
            </p:extLst>
          </p:nvPr>
        </p:nvGraphicFramePr>
        <p:xfrm>
          <a:off x="6000750" y="1677987"/>
          <a:ext cx="4148138" cy="4418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5516217" imgH="5876014" progId="Visio.Drawing.11">
                  <p:embed/>
                </p:oleObj>
              </mc:Choice>
              <mc:Fallback>
                <p:oleObj name="Visio" r:id="rId2" imgW="5516217" imgH="5876014" progId="Visio.Drawing.11">
                  <p:embed/>
                  <p:pic>
                    <p:nvPicPr>
                      <p:cNvPr id="16386" name="Object 5">
                        <a:extLst>
                          <a:ext uri="{FF2B5EF4-FFF2-40B4-BE49-F238E27FC236}">
                            <a16:creationId xmlns:a16="http://schemas.microsoft.com/office/drawing/2014/main" id="{48FF9D79-CC1D-88EE-AA9D-84C018636D9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0750" y="1677987"/>
                        <a:ext cx="4148138" cy="4418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022038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37A282-B5AC-E8D8-BAC3-7B3F6A703B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4AA3406-539F-9C9D-41A3-D301DF4694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789015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52</Words>
  <Application>Microsoft Office PowerPoint</Application>
  <PresentationFormat>Grand écran</PresentationFormat>
  <Paragraphs>15</Paragraphs>
  <Slides>6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Thème Office</vt:lpstr>
      <vt:lpstr>Visio</vt:lpstr>
      <vt:lpstr>Présentation PowerPoint</vt:lpstr>
      <vt:lpstr>Présentation PowerPoint</vt:lpstr>
      <vt:lpstr>Inverseur (cross-section)</vt:lpstr>
      <vt:lpstr>Well et substrate taps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Patrice Delpy</dc:creator>
  <cp:lastModifiedBy>Patrice Delpy</cp:lastModifiedBy>
  <cp:revision>1</cp:revision>
  <dcterms:created xsi:type="dcterms:W3CDTF">2024-04-11T18:16:26Z</dcterms:created>
  <dcterms:modified xsi:type="dcterms:W3CDTF">2024-04-11T21:22:03Z</dcterms:modified>
</cp:coreProperties>
</file>