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vsd" ContentType="application/vnd.visi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4" r:id="rId4"/>
    <p:sldId id="285" r:id="rId5"/>
    <p:sldId id="283" r:id="rId6"/>
    <p:sldId id="281" r:id="rId7"/>
    <p:sldId id="257" r:id="rId8"/>
    <p:sldId id="260" r:id="rId9"/>
    <p:sldId id="265" r:id="rId10"/>
    <p:sldId id="266" r:id="rId11"/>
    <p:sldId id="267" r:id="rId12"/>
    <p:sldId id="286" r:id="rId13"/>
    <p:sldId id="28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62" r:id="rId28"/>
    <p:sldId id="264" r:id="rId29"/>
    <p:sldId id="263" r:id="rId30"/>
    <p:sldId id="261" r:id="rId31"/>
    <p:sldId id="258" r:id="rId32"/>
    <p:sldId id="259" r:id="rId33"/>
    <p:sldId id="288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1" d="100"/>
          <a:sy n="91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34E11E-4F32-CC99-4248-A5819E484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8E5638-19CA-E770-3562-A22052EC2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29A8E8-499E-A8F7-D583-ABB982353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70F-11D3-4A09-806F-604018827792}" type="datetimeFigureOut">
              <a:rPr lang="fr-FR" smtClean="0"/>
              <a:t>12/03/2024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C4BC23-DF73-EAD1-6155-F1502AAFE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C9C670-2515-E7C7-CF9E-11F5DD73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FD31-1D21-4BFE-B333-E9885844AA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53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7498B6-1DB8-F316-7400-1F0060FF5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136C103-D8ED-2802-CD76-BB40727AF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FEB035-42DF-9D14-E221-1CF5D32A1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70F-11D3-4A09-806F-604018827792}" type="datetimeFigureOut">
              <a:rPr lang="fr-FR" smtClean="0"/>
              <a:t>12/03/2024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DC0FBE-AF48-9036-EF57-04177AF71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70B7C1-75B4-816E-58D2-6CA74D84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FD31-1D21-4BFE-B333-E9885844AA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91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45767E8-A391-02EB-4ED6-AB6838B1D5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195FDC5-21F9-A26C-82C1-F932E6D2D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64BBF6-786C-A24F-1B7C-05DB80274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70F-11D3-4A09-806F-604018827792}" type="datetimeFigureOut">
              <a:rPr lang="fr-FR" smtClean="0"/>
              <a:t>12/03/2024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F8F8DE-FBDB-F755-0C82-14E40B015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CE3257-7A6C-A850-B1FC-D4988081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FD31-1D21-4BFE-B333-E9885844AA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99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E35F24-C75E-ABFF-EFE4-A99CA89B1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F006F7-FDD1-47E5-3910-350426D47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B240BC-5E8B-F377-FC18-2C1CB7A8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70F-11D3-4A09-806F-604018827792}" type="datetimeFigureOut">
              <a:rPr lang="fr-FR" smtClean="0"/>
              <a:t>12/03/2024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3A9EE3-054F-E5D0-7ED4-25B295C42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7CA891-4E94-EBE0-80F3-8439CBBB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FD31-1D21-4BFE-B333-E9885844AA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92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4EC3AE-41F4-9576-F57C-12904FB0E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172EC7-9191-E558-A46B-F618F7FF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090535-ED33-8259-B113-9FEDF06A8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70F-11D3-4A09-806F-604018827792}" type="datetimeFigureOut">
              <a:rPr lang="fr-FR" smtClean="0"/>
              <a:t>12/03/2024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3FAA57-B836-D801-1C68-F6BBBE786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160225-4FC6-186F-8507-20EC42561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FD31-1D21-4BFE-B333-E9885844AA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485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665E45-C24F-C750-43A8-6D1E1BB60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97F21B-FDA2-3645-1A29-4E474508F6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90A10F7-A540-7707-882F-FA6B379FE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D056DB-3811-9804-40D7-8C61C81DD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70F-11D3-4A09-806F-604018827792}" type="datetimeFigureOut">
              <a:rPr lang="fr-FR" smtClean="0"/>
              <a:t>12/03/2024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606CCD-BC70-27A7-B215-3422EF5AB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ECB2EB-6D3B-A8AC-7D45-3D1EE096F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FD31-1D21-4BFE-B333-E9885844AA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649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E68DBC-3ADC-96E0-802C-5DAA24DEC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987992-8693-8F55-66CA-B2A640D85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33E9A40-D65A-FCFB-9B3A-7D2C2B534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5DEDD9-8FB6-EDD8-8C3C-6D02BFD1EB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0D7998F-D16B-FFDA-7724-C2E540BCBC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8E90416-823C-9DFC-7715-7259E9680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70F-11D3-4A09-806F-604018827792}" type="datetimeFigureOut">
              <a:rPr lang="fr-FR" smtClean="0"/>
              <a:t>12/03/2024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A6685ED-1176-761B-CC71-1A8C19F69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375264D-2B2B-7469-7954-2EAC2B22C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FD31-1D21-4BFE-B333-E9885844AA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64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E3582F-B3B7-9714-52A7-168AC4046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E72A209-120E-9EAA-0E0E-487BAE0EE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70F-11D3-4A09-806F-604018827792}" type="datetimeFigureOut">
              <a:rPr lang="fr-FR" smtClean="0"/>
              <a:t>12/03/2024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1413E43-2AE8-83DE-8A59-C8DEE8358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F62B348-FF41-FDCC-1388-7467A53DE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FD31-1D21-4BFE-B333-E9885844AA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03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E5B84FB-3F02-5B3B-71D5-B98C3EAA4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70F-11D3-4A09-806F-604018827792}" type="datetimeFigureOut">
              <a:rPr lang="fr-FR" smtClean="0"/>
              <a:t>12/03/2024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02533B7-73BC-26E3-ED62-C4583A477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D9C732-090F-047D-D9EF-2DD43A5A1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FD31-1D21-4BFE-B333-E9885844AA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082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2B2CE6-D06B-0236-A6FC-EF468DFE6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21D2F-4FCB-A96F-33CB-A281C6675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25C8996-4B7C-8693-D89B-26D93506C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CA8401E-A7A8-A3B0-0487-D904A203A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70F-11D3-4A09-806F-604018827792}" type="datetimeFigureOut">
              <a:rPr lang="fr-FR" smtClean="0"/>
              <a:t>12/03/2024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B56575-C1BB-56EA-62FE-4E078100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C5F473-F8FA-3719-33EF-6FC5BE87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FD31-1D21-4BFE-B333-E9885844AA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584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17AF0B-E4A9-3066-BED2-8F238CE3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A98A556-FBB8-9EDD-E212-5301F81DC7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0D90148-ED70-E0E2-B927-C74534010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A4A70DD-7870-E055-4725-63C76F521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70F-11D3-4A09-806F-604018827792}" type="datetimeFigureOut">
              <a:rPr lang="fr-FR" smtClean="0"/>
              <a:t>12/03/2024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00569C-BDB9-FBFE-02E7-E77213833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4A097B9-6C42-6EBE-4F95-4F934E96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FD31-1D21-4BFE-B333-E9885844AA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6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47AE1A8-DD5E-DBFC-D813-806AB0089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9AB4B5-1078-A581-0592-C6FEAF8E6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27E035-0FB4-BA79-B7C0-3A55851770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1D70F-11D3-4A09-806F-604018827792}" type="datetimeFigureOut">
              <a:rPr lang="fr-FR" smtClean="0"/>
              <a:t>12/03/2024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23BD94-03D2-8E60-674D-FD1F8145B4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B14C25-6578-2A15-B15D-6ADD9A1D7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DFD31-1D21-4BFE-B333-E9885844AA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31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Microsoft_Visio_2003-2010_Drawing.vsd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Microsoft_Visio_2003-2010_Drawing1.vsd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Microsoft_Visio_2003-2010_Drawing2.vsd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Microsoft_Visio_2003-2010_Drawing3.vsd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heses.hal.science/tel-00011035" TargetMode="External"/><Relationship Id="rId2" Type="http://schemas.openxmlformats.org/officeDocument/2006/relationships/hyperlink" Target="https://theses.hal.science/tel-00515821/document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enicslabs.com/academic-courses/digital-integrated-circuits-english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hyperlink" Target="https://www.lirmm.fr/~nouet/homepage/pdf_files/process2009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FC2FD0-FBA6-AF37-6CBC-9478A58E6D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Flôt</a:t>
            </a:r>
            <a:r>
              <a:rPr lang="fr-FR" dirty="0"/>
              <a:t> technologique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99400D1-D4CB-F80D-6351-7A71CE5854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384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E9BCF2-124F-26DF-F62E-3AEDCC77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Résine photo sensible (</a:t>
            </a:r>
            <a:r>
              <a:rPr lang="fr-FR" dirty="0" err="1"/>
              <a:t>photoresit</a:t>
            </a:r>
            <a:r>
              <a:rPr lang="fr-FR" dirty="0"/>
              <a:t>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1FD0BC-FA60-C9F7-77F5-99E0D2593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résine photosensible est un polymère organique sensible à la lumière. Il se ramollit lorsqu'il est exposé à la lumière. </a:t>
            </a:r>
            <a:br>
              <a:rPr lang="fr-FR" dirty="0"/>
            </a:br>
            <a:r>
              <a:rPr lang="fr-FR" dirty="0"/>
              <a:t>On réalise un masquage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D620806-660B-CDCA-8CDA-9BA79C585D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713072"/>
              </p:ext>
            </p:extLst>
          </p:nvPr>
        </p:nvGraphicFramePr>
        <p:xfrm>
          <a:off x="1829938" y="3837295"/>
          <a:ext cx="8153400" cy="136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419080" imgH="906120" progId="Visio.Drawing.6">
                  <p:embed/>
                </p:oleObj>
              </mc:Choice>
              <mc:Fallback>
                <p:oleObj name="VISIO" r:id="rId2" imgW="5419080" imgH="906120" progId="Visio.Drawing.6">
                  <p:embed/>
                  <p:pic>
                    <p:nvPicPr>
                      <p:cNvPr id="19458" name="Object 4">
                        <a:extLst>
                          <a:ext uri="{FF2B5EF4-FFF2-40B4-BE49-F238E27FC236}">
                            <a16:creationId xmlns:a16="http://schemas.microsoft.com/office/drawing/2014/main" id="{E7A5B26C-3A85-20CF-9929-F50AE2647E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9938" y="3837295"/>
                        <a:ext cx="8153400" cy="136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7202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408D01-95FF-7A53-2A1E-491F50CD3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Photolitographie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0A0172-D4E0-5725-6588-27B0027D9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Procédé par lequel un motif est transféré d’un masque à la surface d’une plaquette.</a:t>
            </a:r>
          </a:p>
          <a:p>
            <a:r>
              <a:rPr lang="fr-FR" dirty="0"/>
              <a:t>Exposition de la résine photosensible à travers le masque pour former le puis N.</a:t>
            </a:r>
          </a:p>
          <a:p>
            <a:r>
              <a:rPr lang="fr-FR" dirty="0"/>
              <a:t>Enlever la résine photosensible exposée.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735BE540-F04A-B970-6609-332023BF0D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071866"/>
              </p:ext>
            </p:extLst>
          </p:nvPr>
        </p:nvGraphicFramePr>
        <p:xfrm>
          <a:off x="2395538" y="4838700"/>
          <a:ext cx="8153400" cy="136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419080" imgH="906120" progId="Visio.Drawing.11">
                  <p:embed/>
                </p:oleObj>
              </mc:Choice>
              <mc:Fallback>
                <p:oleObj name="Visio" r:id="rId2" imgW="5419080" imgH="906120" progId="Visio.Drawing.11">
                  <p:embed/>
                  <p:pic>
                    <p:nvPicPr>
                      <p:cNvPr id="20482" name="Object 4">
                        <a:extLst>
                          <a:ext uri="{FF2B5EF4-FFF2-40B4-BE49-F238E27FC236}">
                            <a16:creationId xmlns:a16="http://schemas.microsoft.com/office/drawing/2014/main" id="{25EB18FA-397E-43F0-8402-3DEEB84BB1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5538" y="4838700"/>
                        <a:ext cx="8153400" cy="136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FD0A24AA-5E79-CCD6-9907-F4B3C855C3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318887"/>
              </p:ext>
            </p:extLst>
          </p:nvPr>
        </p:nvGraphicFramePr>
        <p:xfrm>
          <a:off x="2853531" y="3620072"/>
          <a:ext cx="6484938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4884120" imgH="732600" progId="Visio.Drawing.6">
                  <p:embed/>
                </p:oleObj>
              </mc:Choice>
              <mc:Fallback>
                <p:oleObj name="VISIO" r:id="rId4" imgW="4884120" imgH="732600" progId="Visio.Drawing.6">
                  <p:embed/>
                  <p:pic>
                    <p:nvPicPr>
                      <p:cNvPr id="20483" name="Object 5">
                        <a:extLst>
                          <a:ext uri="{FF2B5EF4-FFF2-40B4-BE49-F238E27FC236}">
                            <a16:creationId xmlns:a16="http://schemas.microsoft.com/office/drawing/2014/main" id="{D10D4D04-0D0D-0B34-3A62-535ECBBD33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3531" y="3620072"/>
                        <a:ext cx="6484938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2157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40C11F-8C1D-C573-1AA6-0F5EC5BEB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E457CE3-7576-E592-6064-00BC11995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438" y="1825625"/>
            <a:ext cx="6603123" cy="4351338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7016C19-E90D-F849-2173-3EF568A79B06}"/>
              </a:ext>
            </a:extLst>
          </p:cNvPr>
          <p:cNvSpPr txBox="1"/>
          <p:nvPr/>
        </p:nvSpPr>
        <p:spPr>
          <a:xfrm>
            <a:off x="1093076" y="598873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http://www.optique-ingenieur.org/fr/cours/OPI_fr_M09_C01/co/Contenu_05.html</a:t>
            </a:r>
          </a:p>
        </p:txBody>
      </p:sp>
    </p:spTree>
    <p:extLst>
      <p:ext uri="{BB962C8B-B14F-4D97-AF65-F5344CB8AC3E}">
        <p14:creationId xmlns:p14="http://schemas.microsoft.com/office/powerpoint/2010/main" val="1283974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83DB23-B368-253E-2DCF-5D807C3DA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752CA34-516E-B8F1-B80D-784A95178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652" y="1857870"/>
            <a:ext cx="7668695" cy="4286848"/>
          </a:xfrm>
        </p:spPr>
      </p:pic>
    </p:spTree>
    <p:extLst>
      <p:ext uri="{BB962C8B-B14F-4D97-AF65-F5344CB8AC3E}">
        <p14:creationId xmlns:p14="http://schemas.microsoft.com/office/powerpoint/2010/main" val="950398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83CAC5-0737-1288-C85B-294359E6B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Gravure (</a:t>
            </a:r>
            <a:r>
              <a:rPr lang="fr-FR" dirty="0" err="1"/>
              <a:t>etch</a:t>
            </a:r>
            <a:r>
              <a:rPr lang="fr-FR" dirty="0"/>
              <a:t>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41589E-95AA-F880-944D-1C3B8B376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Gravure de l'oxyde avec de l'acide fluorhydrique (HF)</a:t>
            </a:r>
          </a:p>
          <a:p>
            <a:r>
              <a:rPr lang="fr-FR" dirty="0"/>
              <a:t>L'oxyde attaque uniquement la zone qui a été exposée</a:t>
            </a:r>
          </a:p>
        </p:txBody>
      </p:sp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B012C069-0EB5-3265-0FCF-DCDDD412F6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447776"/>
              </p:ext>
            </p:extLst>
          </p:nvPr>
        </p:nvGraphicFramePr>
        <p:xfrm>
          <a:off x="2019300" y="3319462"/>
          <a:ext cx="8153400" cy="136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419080" imgH="906120" progId="Visio.Drawing.6">
                  <p:embed/>
                </p:oleObj>
              </mc:Choice>
              <mc:Fallback>
                <p:oleObj name="VISIO" r:id="rId2" imgW="5419080" imgH="906120" progId="Visio.Drawing.6">
                  <p:embed/>
                  <p:pic>
                    <p:nvPicPr>
                      <p:cNvPr id="21506" name="Object 6">
                        <a:extLst>
                          <a:ext uri="{FF2B5EF4-FFF2-40B4-BE49-F238E27FC236}">
                            <a16:creationId xmlns:a16="http://schemas.microsoft.com/office/drawing/2014/main" id="{CD4DEA0F-6B29-BE02-487F-4BAED46CC7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00" y="3319462"/>
                        <a:ext cx="8153400" cy="136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6224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EF8B8E-9A53-3482-C131-72F8BD388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Nettoyage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2E6221-3539-32C6-1283-05E5FDFF9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Enlever le reste de la résine photosensible.</a:t>
            </a:r>
            <a:br>
              <a:rPr lang="fr-FR" dirty="0"/>
            </a:br>
            <a:r>
              <a:rPr lang="fr-FR" dirty="0"/>
              <a:t>Il faut utiliser un mélange d'acides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02463E5-9EC1-1D99-9E93-405F68EA00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77618"/>
              </p:ext>
            </p:extLst>
          </p:nvPr>
        </p:nvGraphicFramePr>
        <p:xfrm>
          <a:off x="1857232" y="3588840"/>
          <a:ext cx="8077200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419080" imgH="732600" progId="Visio.Drawing.6">
                  <p:embed/>
                </p:oleObj>
              </mc:Choice>
              <mc:Fallback>
                <p:oleObj name="VISIO" r:id="rId2" imgW="5419080" imgH="732600" progId="Visio.Drawing.6">
                  <p:embed/>
                  <p:pic>
                    <p:nvPicPr>
                      <p:cNvPr id="22530" name="Object 4">
                        <a:extLst>
                          <a:ext uri="{FF2B5EF4-FFF2-40B4-BE49-F238E27FC236}">
                            <a16:creationId xmlns:a16="http://schemas.microsoft.com/office/drawing/2014/main" id="{8CD7E586-E19F-59C3-090E-1EAFBC0FC3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232" y="3588840"/>
                        <a:ext cx="8077200" cy="109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0645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A5F4F7-2A99-C635-B773-86B1572A1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Création du puit ( couche </a:t>
            </a:r>
            <a:r>
              <a:rPr lang="fr-FR" dirty="0" err="1"/>
              <a:t>entérée</a:t>
            </a:r>
            <a:r>
              <a:rPr lang="fr-FR" dirty="0"/>
              <a:t>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90F657-5CB7-27A9-148D-4B57752C3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puits N est formé par diffusion ou implantation ionique</a:t>
            </a:r>
          </a:p>
          <a:p>
            <a:pPr marL="0" indent="0">
              <a:buNone/>
            </a:pPr>
            <a:r>
              <a:rPr lang="fr-FR" dirty="0"/>
              <a:t>1: Diffusion : Placer la plaquette dans un four contenant de l'arsenic gazeux. Chauffer jusqu'à ce que les atomes d'arsenic se diffusent dans le matériau.</a:t>
            </a:r>
            <a:br>
              <a:rPr lang="fr-FR" dirty="0"/>
            </a:br>
            <a:endParaRPr lang="fr-FR" dirty="0"/>
          </a:p>
          <a:p>
            <a:r>
              <a:rPr lang="fr-FR" dirty="0"/>
              <a:t>Implantation ionique : On place la plaquette sous un faisceau d'ions (accélération).Les ions sont bloqués par SiO2 mais ils pénètrent en profondeur dans la zone exposé.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244A4E0-596C-74E4-C8F8-3179FCC3B7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846581"/>
              </p:ext>
            </p:extLst>
          </p:nvPr>
        </p:nvGraphicFramePr>
        <p:xfrm>
          <a:off x="1911826" y="5310997"/>
          <a:ext cx="815340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419080" imgH="732600" progId="Visio.Drawing.6">
                  <p:embed/>
                </p:oleObj>
              </mc:Choice>
              <mc:Fallback>
                <p:oleObj name="VISIO" r:id="rId2" imgW="5419080" imgH="732600" progId="Visio.Drawing.6">
                  <p:embed/>
                  <p:pic>
                    <p:nvPicPr>
                      <p:cNvPr id="23554" name="Object 4">
                        <a:extLst>
                          <a:ext uri="{FF2B5EF4-FFF2-40B4-BE49-F238E27FC236}">
                            <a16:creationId xmlns:a16="http://schemas.microsoft.com/office/drawing/2014/main" id="{8CC0876D-5E3F-5161-0549-0C3172DAE8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826" y="5310997"/>
                        <a:ext cx="8153400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6803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26A823-86CA-3882-EF06-2B0CF72D9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Suppression de l’oxide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5DA84A-D234-8CCE-9A20-AEE44DC83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4491314-BB5D-50A7-DC30-8B706EA47A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001481"/>
              </p:ext>
            </p:extLst>
          </p:nvPr>
        </p:nvGraphicFramePr>
        <p:xfrm>
          <a:off x="2362200" y="3040856"/>
          <a:ext cx="81534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419080" imgH="637920" progId="Visio.Drawing.6">
                  <p:embed/>
                </p:oleObj>
              </mc:Choice>
              <mc:Fallback>
                <p:oleObj name="VISIO" r:id="rId2" imgW="5419080" imgH="637920" progId="Visio.Drawing.6">
                  <p:embed/>
                  <p:pic>
                    <p:nvPicPr>
                      <p:cNvPr id="24578" name="Object 4">
                        <a:extLst>
                          <a:ext uri="{FF2B5EF4-FFF2-40B4-BE49-F238E27FC236}">
                            <a16:creationId xmlns:a16="http://schemas.microsoft.com/office/drawing/2014/main" id="{CD621373-5064-6D39-990B-5C7AC8855D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040856"/>
                        <a:ext cx="8153400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2098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159BC0-A933-89F8-720D-7621E4DF8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Dépôt de la couche de </a:t>
            </a:r>
            <a:r>
              <a:rPr lang="fr-FR" dirty="0" err="1"/>
              <a:t>polysilicium</a:t>
            </a:r>
            <a:r>
              <a:rPr lang="fr-FR" dirty="0"/>
              <a:t> (oxide de grille)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75A4B7-D09F-1F97-3A83-388179ECA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Dépôt d'une très fine couche d'oxyde de grille &lt; 20 Å (6-7 couches atomiques)</a:t>
            </a:r>
          </a:p>
          <a:p>
            <a:r>
              <a:rPr lang="fr-FR" dirty="0"/>
              <a:t>Dépôt chimique en phase vapeur (CVD) de la couche de silicium. Placer la plaquette dans un four avec du gaz silane (SiH4)</a:t>
            </a:r>
            <a:br>
              <a:rPr lang="fr-FR" dirty="0"/>
            </a:br>
            <a:r>
              <a:rPr lang="fr-FR" dirty="0"/>
              <a:t>Il se forme de nombreux petits cristaux appelés </a:t>
            </a:r>
            <a:r>
              <a:rPr lang="fr-FR" dirty="0" err="1"/>
              <a:t>polysilicium</a:t>
            </a:r>
            <a:br>
              <a:rPr lang="fr-FR" dirty="0"/>
            </a:br>
            <a:r>
              <a:rPr lang="fr-FR" dirty="0"/>
              <a:t>Fortement dopé pour être un bon conducteur</a:t>
            </a:r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5F199DDA-626D-59C8-3D47-21C1ACC446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518656"/>
              </p:ext>
            </p:extLst>
          </p:nvPr>
        </p:nvGraphicFramePr>
        <p:xfrm>
          <a:off x="2428732" y="4673314"/>
          <a:ext cx="8153400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410141" imgH="809625" progId="Visio.Drawing.11">
                  <p:embed/>
                </p:oleObj>
              </mc:Choice>
              <mc:Fallback>
                <p:oleObj name="Visio" r:id="rId2" imgW="5410141" imgH="809625" progId="Visio.Drawing.11">
                  <p:embed/>
                  <p:pic>
                    <p:nvPicPr>
                      <p:cNvPr id="25602" name="Object 5">
                        <a:extLst>
                          <a:ext uri="{FF2B5EF4-FFF2-40B4-BE49-F238E27FC236}">
                            <a16:creationId xmlns:a16="http://schemas.microsoft.com/office/drawing/2014/main" id="{1EFFD5D9-BF2C-C687-3AA0-F600DE19FA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732" y="4673314"/>
                        <a:ext cx="8153400" cy="123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2468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69D380-7914-FBD6-E2FB-AEBFD6BB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Zone de grille</a:t>
            </a:r>
          </a:p>
        </p:txBody>
      </p:sp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294B6729-A1BB-27CE-A1A5-FEB021C6B4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133130"/>
              </p:ext>
            </p:extLst>
          </p:nvPr>
        </p:nvGraphicFramePr>
        <p:xfrm>
          <a:off x="1928885" y="2699984"/>
          <a:ext cx="8229600" cy="178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485406" imgH="1189714" progId="Visio.Drawing.11">
                  <p:embed/>
                </p:oleObj>
              </mc:Choice>
              <mc:Fallback>
                <p:oleObj name="Visio" r:id="rId2" imgW="5485406" imgH="1189714" progId="Visio.Drawing.11">
                  <p:embed/>
                  <p:pic>
                    <p:nvPicPr>
                      <p:cNvPr id="26626" name="Object 6">
                        <a:extLst>
                          <a:ext uri="{FF2B5EF4-FFF2-40B4-BE49-F238E27FC236}">
                            <a16:creationId xmlns:a16="http://schemas.microsoft.com/office/drawing/2014/main" id="{C8584816-C6CD-2A71-79A9-0A1EF278BD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85" y="2699984"/>
                        <a:ext cx="8229600" cy="178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>
            <a:extLst>
              <a:ext uri="{FF2B5EF4-FFF2-40B4-BE49-F238E27FC236}">
                <a16:creationId xmlns:a16="http://schemas.microsoft.com/office/drawing/2014/main" id="{FE3B8DE6-3F00-2231-CCF5-0CD73C514D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477971"/>
              </p:ext>
            </p:extLst>
          </p:nvPr>
        </p:nvGraphicFramePr>
        <p:xfrm>
          <a:off x="2157485" y="4881209"/>
          <a:ext cx="8153400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5431735" imgH="818487" progId="Visio.Drawing.11">
                  <p:embed/>
                </p:oleObj>
              </mc:Choice>
              <mc:Fallback>
                <p:oleObj name="Visio" r:id="rId4" imgW="5431735" imgH="818487" progId="Visio.Drawing.11">
                  <p:embed/>
                  <p:pic>
                    <p:nvPicPr>
                      <p:cNvPr id="26627" name="Object 7">
                        <a:extLst>
                          <a:ext uri="{FF2B5EF4-FFF2-40B4-BE49-F238E27FC236}">
                            <a16:creationId xmlns:a16="http://schemas.microsoft.com/office/drawing/2014/main" id="{E946A83F-36F0-08AB-9CDC-FB557C337A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85" y="4881209"/>
                        <a:ext cx="8153400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96ABBE85-DAD6-C883-732D-220798DE16F2}"/>
              </a:ext>
            </a:extLst>
          </p:cNvPr>
          <p:cNvSpPr txBox="1"/>
          <p:nvPr/>
        </p:nvSpPr>
        <p:spPr>
          <a:xfrm>
            <a:off x="1297676" y="2010670"/>
            <a:ext cx="564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On utilise un procédé de lithographie pour réaliser la grille</a:t>
            </a:r>
          </a:p>
        </p:txBody>
      </p:sp>
    </p:spTree>
    <p:extLst>
      <p:ext uri="{BB962C8B-B14F-4D97-AF65-F5344CB8AC3E}">
        <p14:creationId xmlns:p14="http://schemas.microsoft.com/office/powerpoint/2010/main" val="3155751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9DE0CA-4EA7-C086-774C-B281F183F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C87FF7AD-622C-EB10-39E9-83691798A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93" y="1825625"/>
            <a:ext cx="9780214" cy="4351338"/>
          </a:xfrm>
        </p:spPr>
      </p:pic>
    </p:spTree>
    <p:extLst>
      <p:ext uri="{BB962C8B-B14F-4D97-AF65-F5344CB8AC3E}">
        <p14:creationId xmlns:p14="http://schemas.microsoft.com/office/powerpoint/2010/main" val="852153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FC8234-0847-D4E2-800B-E6EFC0AAC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Procédé d’auto alignement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1C35CA-3B20-9ECC-FC2A-DB9173AC7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314"/>
            <a:ext cx="10515600" cy="4351338"/>
          </a:xfrm>
        </p:spPr>
        <p:txBody>
          <a:bodyPr/>
          <a:lstStyle/>
          <a:p>
            <a:r>
              <a:rPr lang="fr-FR" dirty="0"/>
              <a:t>Utiliser l'oxyde et le masquage pour exposer les endroits où les dopants n+ doivent être diffusés ou </a:t>
            </a:r>
            <a:r>
              <a:rPr lang="fr-FR" dirty="0" err="1"/>
              <a:t>implantés.La</a:t>
            </a:r>
            <a:r>
              <a:rPr lang="fr-FR" dirty="0"/>
              <a:t> diffusion N forme la source </a:t>
            </a:r>
            <a:r>
              <a:rPr lang="fr-FR" dirty="0" err="1"/>
              <a:t>nMOS</a:t>
            </a:r>
            <a:r>
              <a:rPr lang="fr-FR" dirty="0"/>
              <a:t>, le drain et le contact du puits n.</a:t>
            </a:r>
          </a:p>
          <a:p>
            <a:r>
              <a:rPr lang="fr-FR" dirty="0"/>
              <a:t>Ainsi la grille est utilisée en tant que masque pour le dopage de la </a:t>
            </a:r>
            <a:r>
              <a:rPr lang="fr-FR" dirty="0" err="1"/>
              <a:t>sourceet</a:t>
            </a:r>
            <a:r>
              <a:rPr lang="fr-FR" dirty="0"/>
              <a:t> du drain qui l’entoure. Avec cette technique, la grille chevauche toujours les </a:t>
            </a:r>
            <a:r>
              <a:rPr lang="fr-FR" dirty="0" err="1"/>
              <a:t>brds</a:t>
            </a:r>
            <a:r>
              <a:rPr lang="fr-FR" dirty="0"/>
              <a:t> de S et de D ,ce qui est </a:t>
            </a:r>
            <a:r>
              <a:rPr lang="fr-FR" dirty="0" err="1"/>
              <a:t>indipensable</a:t>
            </a:r>
            <a:r>
              <a:rPr lang="fr-FR" dirty="0"/>
              <a:t> pour un bon fonctionnement du </a:t>
            </a:r>
            <a:r>
              <a:rPr lang="fr-FR" dirty="0" err="1"/>
              <a:t>transistoer</a:t>
            </a:r>
            <a:r>
              <a:rPr lang="fr-FR" dirty="0"/>
              <a:t>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24B630C-55CE-31BE-3C08-FE606FFAD6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884619"/>
              </p:ext>
            </p:extLst>
          </p:nvPr>
        </p:nvGraphicFramePr>
        <p:xfrm>
          <a:off x="2354985" y="4688873"/>
          <a:ext cx="8153400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418814" imgH="875637" progId="Visio.Drawing.11">
                  <p:embed/>
                </p:oleObj>
              </mc:Choice>
              <mc:Fallback>
                <p:oleObj name="Visio" r:id="rId2" imgW="5418814" imgH="875637" progId="Visio.Drawing.11">
                  <p:embed/>
                  <p:pic>
                    <p:nvPicPr>
                      <p:cNvPr id="27650" name="Object 4">
                        <a:extLst>
                          <a:ext uri="{FF2B5EF4-FFF2-40B4-BE49-F238E27FC236}">
                            <a16:creationId xmlns:a16="http://schemas.microsoft.com/office/drawing/2014/main" id="{0DD5481C-FA3D-65DE-495C-C4081B891A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985" y="4688873"/>
                        <a:ext cx="8153400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5460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8E85FB-2D20-2521-211C-329B5898A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Diffusion des zones N (1/3)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3EBC26-515A-F653-E927-C6334C1BD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Modifier l'oxyde et former des régions n+</a:t>
            </a:r>
          </a:p>
          <a:p>
            <a:r>
              <a:rPr lang="fr-FR" dirty="0"/>
              <a:t>Processus auto-aligné où la grille bloque la diffusion.</a:t>
            </a:r>
          </a:p>
          <a:p>
            <a:r>
              <a:rPr lang="fr-FR" dirty="0"/>
              <a:t>Le </a:t>
            </a:r>
            <a:r>
              <a:rPr lang="fr-FR" dirty="0" err="1"/>
              <a:t>polysilicium</a:t>
            </a:r>
            <a:r>
              <a:rPr lang="fr-FR" dirty="0"/>
              <a:t> est meilleur que le métal pour les portes auto-alignées car il ne fond pas lors du traitement ultérieur.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AA1466B5-A987-1144-3906-128844899A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951375"/>
              </p:ext>
            </p:extLst>
          </p:nvPr>
        </p:nvGraphicFramePr>
        <p:xfrm>
          <a:off x="2209800" y="5171489"/>
          <a:ext cx="8077200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418814" imgH="875637" progId="Visio.Drawing.11">
                  <p:embed/>
                </p:oleObj>
              </mc:Choice>
              <mc:Fallback>
                <p:oleObj name="Visio" r:id="rId2" imgW="5418814" imgH="875637" progId="Visio.Drawing.11">
                  <p:embed/>
                  <p:pic>
                    <p:nvPicPr>
                      <p:cNvPr id="28674" name="Object 4">
                        <a:extLst>
                          <a:ext uri="{FF2B5EF4-FFF2-40B4-BE49-F238E27FC236}">
                            <a16:creationId xmlns:a16="http://schemas.microsoft.com/office/drawing/2014/main" id="{93C26DB1-4306-BE3F-0AA4-7CC0527438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171489"/>
                        <a:ext cx="8077200" cy="130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70488CE4-96C1-E99D-6BCA-8E768DF7EC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271060"/>
              </p:ext>
            </p:extLst>
          </p:nvPr>
        </p:nvGraphicFramePr>
        <p:xfrm>
          <a:off x="1981200" y="3772901"/>
          <a:ext cx="82296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5487891" imgH="596845" progId="Visio.Drawing.11">
                  <p:embed/>
                </p:oleObj>
              </mc:Choice>
              <mc:Fallback>
                <p:oleObj name="Visio" r:id="rId4" imgW="5487891" imgH="596845" progId="Visio.Drawing.11">
                  <p:embed/>
                  <p:pic>
                    <p:nvPicPr>
                      <p:cNvPr id="28675" name="Object 5">
                        <a:extLst>
                          <a:ext uri="{FF2B5EF4-FFF2-40B4-BE49-F238E27FC236}">
                            <a16:creationId xmlns:a16="http://schemas.microsoft.com/office/drawing/2014/main" id="{C24D4752-43A9-3966-D4A7-0EE552616B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772901"/>
                        <a:ext cx="822960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0511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2488AA-A21E-7337-73A6-6216C4C6F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Diffusion des zones N (2/3)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E38EDA-F304-1329-1033-BE8D39935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Historiquement, les dopants étaient diffusés.</a:t>
            </a:r>
            <a:br>
              <a:rPr lang="fr-FR" dirty="0"/>
            </a:br>
            <a:r>
              <a:rPr lang="fr-FR" dirty="0"/>
              <a:t>Aujourd'hui, c'est généralement l'implantation ionique qui est utilisée.</a:t>
            </a:r>
            <a:br>
              <a:rPr lang="fr-FR" dirty="0"/>
            </a:br>
            <a:r>
              <a:rPr lang="fr-FR" dirty="0"/>
              <a:t>Mais les régions sont encore appelées "diffusion".</a:t>
            </a:r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15CEC303-9A71-57F0-A1F6-6F963E1BB0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531684"/>
              </p:ext>
            </p:extLst>
          </p:nvPr>
        </p:nvGraphicFramePr>
        <p:xfrm>
          <a:off x="2444087" y="3784932"/>
          <a:ext cx="8153400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418814" imgH="875637" progId="Visio.Drawing.11">
                  <p:embed/>
                </p:oleObj>
              </mc:Choice>
              <mc:Fallback>
                <p:oleObj name="Visio" r:id="rId2" imgW="5418814" imgH="875637" progId="Visio.Drawing.11">
                  <p:embed/>
                  <p:pic>
                    <p:nvPicPr>
                      <p:cNvPr id="29698" name="Object 5">
                        <a:extLst>
                          <a:ext uri="{FF2B5EF4-FFF2-40B4-BE49-F238E27FC236}">
                            <a16:creationId xmlns:a16="http://schemas.microsoft.com/office/drawing/2014/main" id="{517E64CD-1678-A484-F6ED-30BFA53ADA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087" y="3784932"/>
                        <a:ext cx="8153400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805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5378B3-8F1A-C781-F402-5C4E5634C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Diffusion des zones N (3/3)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D70591-82BA-BCD8-8E2A-803C50941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79A6A5B9-85CA-6118-E056-244CD3C161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239916"/>
              </p:ext>
            </p:extLst>
          </p:nvPr>
        </p:nvGraphicFramePr>
        <p:xfrm>
          <a:off x="2348552" y="3677029"/>
          <a:ext cx="8153400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418814" imgH="818487" progId="Visio.Drawing.11">
                  <p:embed/>
                </p:oleObj>
              </mc:Choice>
              <mc:Fallback>
                <p:oleObj name="Visio" r:id="rId2" imgW="5418814" imgH="818487" progId="Visio.Drawing.11">
                  <p:embed/>
                  <p:pic>
                    <p:nvPicPr>
                      <p:cNvPr id="30722" name="Object 5">
                        <a:extLst>
                          <a:ext uri="{FF2B5EF4-FFF2-40B4-BE49-F238E27FC236}">
                            <a16:creationId xmlns:a16="http://schemas.microsoft.com/office/drawing/2014/main" id="{FBC9A9D1-2EFE-00F3-BF19-FC42472880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8552" y="3677029"/>
                        <a:ext cx="8153400" cy="123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0615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9696A7-6544-E164-5615-3C772401D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Diffusion 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A15DBB-C4B1-170C-ED24-50AD5CC4E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5DB487CF-A6CE-9171-D31F-ADCA13B451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263088"/>
              </p:ext>
            </p:extLst>
          </p:nvPr>
        </p:nvGraphicFramePr>
        <p:xfrm>
          <a:off x="1773072" y="3317543"/>
          <a:ext cx="82296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487891" imgH="619705" progId="Visio.Drawing.11">
                  <p:embed/>
                </p:oleObj>
              </mc:Choice>
              <mc:Fallback>
                <p:oleObj name="Visio" r:id="rId2" imgW="5487891" imgH="619705" progId="Visio.Drawing.11">
                  <p:embed/>
                  <p:pic>
                    <p:nvPicPr>
                      <p:cNvPr id="31746" name="Object 4">
                        <a:extLst>
                          <a:ext uri="{FF2B5EF4-FFF2-40B4-BE49-F238E27FC236}">
                            <a16:creationId xmlns:a16="http://schemas.microsoft.com/office/drawing/2014/main" id="{99B0C6E0-6BDE-08BB-5DFB-1803304604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072" y="3317543"/>
                        <a:ext cx="8229600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55417841-A935-2178-AAE5-E3ECB753EC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1360"/>
              </p:ext>
            </p:extLst>
          </p:nvPr>
        </p:nvGraphicFramePr>
        <p:xfrm>
          <a:off x="1925472" y="4809793"/>
          <a:ext cx="8153400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5418814" imgH="818487" progId="Visio.Drawing.11">
                  <p:embed/>
                </p:oleObj>
              </mc:Choice>
              <mc:Fallback>
                <p:oleObj name="Visio" r:id="rId4" imgW="5418814" imgH="818487" progId="Visio.Drawing.11">
                  <p:embed/>
                  <p:pic>
                    <p:nvPicPr>
                      <p:cNvPr id="31747" name="Object 5">
                        <a:extLst>
                          <a:ext uri="{FF2B5EF4-FFF2-40B4-BE49-F238E27FC236}">
                            <a16:creationId xmlns:a16="http://schemas.microsoft.com/office/drawing/2014/main" id="{4AD2AE19-8DB5-68FE-3533-1569A586ED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472" y="4809793"/>
                        <a:ext cx="8153400" cy="123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CE0829B0-CB04-418A-6A4E-26428CCEDBE1}"/>
              </a:ext>
            </a:extLst>
          </p:cNvPr>
          <p:cNvSpPr txBox="1"/>
          <p:nvPr/>
        </p:nvSpPr>
        <p:spPr>
          <a:xfrm>
            <a:off x="1473958" y="2019869"/>
            <a:ext cx="9912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Une série d'étapes similaires permet de former des régions de diffusion p+ pour la source et le drain du </a:t>
            </a:r>
          </a:p>
          <a:p>
            <a:r>
              <a:rPr lang="fr-FR" dirty="0" err="1"/>
              <a:t>pMOS</a:t>
            </a:r>
            <a:r>
              <a:rPr lang="fr-FR" dirty="0"/>
              <a:t> et le contact avec le substrat.</a:t>
            </a:r>
          </a:p>
        </p:txBody>
      </p:sp>
    </p:spTree>
    <p:extLst>
      <p:ext uri="{BB962C8B-B14F-4D97-AF65-F5344CB8AC3E}">
        <p14:creationId xmlns:p14="http://schemas.microsoft.com/office/powerpoint/2010/main" val="2190143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18F145-8B51-83AE-87F2-B66CFD044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Contacts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FB901C-84DE-E508-53FB-EBE15A9B8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Il faut maintenant interconnecter les composants.</a:t>
            </a:r>
          </a:p>
          <a:p>
            <a:r>
              <a:rPr lang="fr-FR" dirty="0"/>
              <a:t>Recouvrir la puce d'un oxyde de champ épais puis graver l'oxyde aux endroits où des coupures de contact sont nécessaires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6B03A5E5-A49E-9452-4870-43A14754DC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943435"/>
              </p:ext>
            </p:extLst>
          </p:nvPr>
        </p:nvGraphicFramePr>
        <p:xfrm>
          <a:off x="1981200" y="4665663"/>
          <a:ext cx="8153400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468013" imgH="875637" progId="Visio.Drawing.11">
                  <p:embed/>
                </p:oleObj>
              </mc:Choice>
              <mc:Fallback>
                <p:oleObj name="Visio" r:id="rId2" imgW="5468013" imgH="875637" progId="Visio.Drawing.11">
                  <p:embed/>
                  <p:pic>
                    <p:nvPicPr>
                      <p:cNvPr id="32770" name="Object 4">
                        <a:extLst>
                          <a:ext uri="{FF2B5EF4-FFF2-40B4-BE49-F238E27FC236}">
                            <a16:creationId xmlns:a16="http://schemas.microsoft.com/office/drawing/2014/main" id="{96C3549C-68E5-D0F9-B8FD-BDCADFB418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665663"/>
                        <a:ext cx="8153400" cy="130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996B3D20-C405-61B0-814D-1C9C4521D6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645523"/>
              </p:ext>
            </p:extLst>
          </p:nvPr>
        </p:nvGraphicFramePr>
        <p:xfrm>
          <a:off x="1752600" y="3571875"/>
          <a:ext cx="800100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5370840" imgH="514440" progId="Visio.Drawing.11">
                  <p:embed/>
                </p:oleObj>
              </mc:Choice>
              <mc:Fallback>
                <p:oleObj name="Visio" r:id="rId4" imgW="5370840" imgH="514440" progId="Visio.Drawing.11">
                  <p:embed/>
                  <p:pic>
                    <p:nvPicPr>
                      <p:cNvPr id="32771" name="Object 5">
                        <a:extLst>
                          <a:ext uri="{FF2B5EF4-FFF2-40B4-BE49-F238E27FC236}">
                            <a16:creationId xmlns:a16="http://schemas.microsoft.com/office/drawing/2014/main" id="{10C7D547-8DF0-67CF-5D2B-B39D20EE55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571875"/>
                        <a:ext cx="8001000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9685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754E98-E583-D70A-7AFF-7C03C545D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Metallisation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63E583-299F-44CE-DD03-598DE212A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Pulvérisation d'aluminium sur l'ensemble de la plaquette.</a:t>
            </a:r>
            <a:br>
              <a:rPr lang="fr-FR" dirty="0"/>
            </a:br>
            <a:r>
              <a:rPr lang="fr-FR" dirty="0"/>
              <a:t>Pattern pour enlever l'excès de métal.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77E5BBA9-96D1-7199-4280-CDF452A968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003998"/>
              </p:ext>
            </p:extLst>
          </p:nvPr>
        </p:nvGraphicFramePr>
        <p:xfrm>
          <a:off x="2181225" y="4960937"/>
          <a:ext cx="8153400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468013" imgH="905952" progId="Visio.Drawing.11">
                  <p:embed/>
                </p:oleObj>
              </mc:Choice>
              <mc:Fallback>
                <p:oleObj name="Visio" r:id="rId2" imgW="5468013" imgH="905952" progId="Visio.Drawing.11">
                  <p:embed/>
                  <p:pic>
                    <p:nvPicPr>
                      <p:cNvPr id="33794" name="Object 4">
                        <a:extLst>
                          <a:ext uri="{FF2B5EF4-FFF2-40B4-BE49-F238E27FC236}">
                            <a16:creationId xmlns:a16="http://schemas.microsoft.com/office/drawing/2014/main" id="{721BCBB7-4FA8-99E3-9908-EDF6CB6777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225" y="4960937"/>
                        <a:ext cx="8153400" cy="135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F6B02363-B979-F6F3-7E52-3D6ECCFF75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935380"/>
              </p:ext>
            </p:extLst>
          </p:nvPr>
        </p:nvGraphicFramePr>
        <p:xfrm>
          <a:off x="1952625" y="2662238"/>
          <a:ext cx="79248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5306040" imgH="1761480" progId="Visio.Drawing.11">
                  <p:embed/>
                </p:oleObj>
              </mc:Choice>
              <mc:Fallback>
                <p:oleObj name="Visio" r:id="rId4" imgW="5306040" imgH="1761480" progId="Visio.Drawing.11">
                  <p:embed/>
                  <p:pic>
                    <p:nvPicPr>
                      <p:cNvPr id="33795" name="Object 5">
                        <a:extLst>
                          <a:ext uri="{FF2B5EF4-FFF2-40B4-BE49-F238E27FC236}">
                            <a16:creationId xmlns:a16="http://schemas.microsoft.com/office/drawing/2014/main" id="{EBF0C721-6C8E-A199-1871-68F667E13B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2662238"/>
                        <a:ext cx="79248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8335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977777-4678-FBA2-B294-657A5051F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Structure parasite (</a:t>
            </a:r>
            <a:r>
              <a:rPr lang="fr-FR" dirty="0" err="1"/>
              <a:t>latchup</a:t>
            </a:r>
            <a:r>
              <a:rPr lang="fr-FR" dirty="0"/>
              <a:t>)  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566E58A3-376C-C222-C26F-2D35D97921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58" y="2373680"/>
            <a:ext cx="6569393" cy="300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A868A68-D2DB-C857-9BA8-FDB13CBDB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941" y="3429000"/>
            <a:ext cx="1629002" cy="181952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C74CDCD-2346-4352-6D39-91DBD8EF2C2A}"/>
              </a:ext>
            </a:extLst>
          </p:cNvPr>
          <p:cNvSpPr txBox="1"/>
          <p:nvPr/>
        </p:nvSpPr>
        <p:spPr>
          <a:xfrm>
            <a:off x="9067436" y="5248529"/>
            <a:ext cx="2623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Formation de la structure </a:t>
            </a:r>
            <a:br>
              <a:rPr lang="fr-FR" dirty="0"/>
            </a:br>
            <a:r>
              <a:rPr lang="fr-FR" dirty="0"/>
              <a:t>«  thyristor parasite ».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4F98B9D-69FF-3E8C-9787-996E90AEF802}"/>
              </a:ext>
            </a:extLst>
          </p:cNvPr>
          <p:cNvSpPr txBox="1"/>
          <p:nvPr/>
        </p:nvSpPr>
        <p:spPr>
          <a:xfrm>
            <a:off x="1332029" y="1669115"/>
            <a:ext cx="94403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Création d’un chemin faible impédance entre l’alimentation et la masse.</a:t>
            </a:r>
            <a:br>
              <a:rPr lang="fr-FR" dirty="0"/>
            </a:br>
            <a:r>
              <a:rPr lang="fr-FR" dirty="0"/>
              <a:t>L ’apparition d’un courant important (court circuit) va détruire le circuit,</a:t>
            </a:r>
            <a:br>
              <a:rPr lang="fr-FR" dirty="0"/>
            </a:br>
            <a:r>
              <a:rPr lang="fr-FR" dirty="0"/>
              <a:t>Si les conditions sont réunies, il peut aussi perturbé le bon fonctionnement d’une partie du circuit.</a:t>
            </a:r>
          </a:p>
        </p:txBody>
      </p:sp>
    </p:spTree>
    <p:extLst>
      <p:ext uri="{BB962C8B-B14F-4D97-AF65-F5344CB8AC3E}">
        <p14:creationId xmlns:p14="http://schemas.microsoft.com/office/powerpoint/2010/main" val="3932276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C2B37E-C0F5-926A-2211-9A747DCB8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Isolation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8FDF33-A08E-9321-7102-5C3583FB6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r-FR" dirty="0"/>
              <a:t>par jonction</a:t>
            </a:r>
          </a:p>
          <a:p>
            <a:pPr>
              <a:buFontTx/>
              <a:buChar char="-"/>
            </a:pPr>
            <a:r>
              <a:rPr lang="fr-FR" dirty="0"/>
              <a:t>Avec un diélectrique (isolant : oxide de silicium)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dirty="0">
                <a:hlinkClick r:id="rId2"/>
              </a:rPr>
              <a:t>https://theses.hal.science/tel-00515821/document</a:t>
            </a: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dirty="0">
                <a:hlinkClick r:id="rId3"/>
              </a:rPr>
              <a:t>https://theses.hal.science/tel-00011035</a:t>
            </a: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6240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D49141-E010-22CA-CDAA-AA9491A5C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Anneau de garde (</a:t>
            </a:r>
            <a:r>
              <a:rPr lang="fr-FR" dirty="0" err="1"/>
              <a:t>guard</a:t>
            </a:r>
            <a:r>
              <a:rPr lang="fr-FR" dirty="0"/>
              <a:t> ring)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E53D36-A26A-1B16-4046-D0289914B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risque de </a:t>
            </a:r>
            <a:r>
              <a:rPr lang="fr-FR" dirty="0" err="1"/>
              <a:t>latchup</a:t>
            </a:r>
            <a:r>
              <a:rPr lang="fr-FR" dirty="0"/>
              <a:t> est plus élevé lorsque les diodes de diffusion vers le substrat peuvent devenir polarisées (passante).</a:t>
            </a:r>
          </a:p>
          <a:p>
            <a:r>
              <a:rPr lang="fr-FR" dirty="0"/>
              <a:t>Pour limiter l’apparition du </a:t>
            </a:r>
            <a:r>
              <a:rPr lang="fr-FR" dirty="0" err="1"/>
              <a:t>latchup</a:t>
            </a:r>
            <a:r>
              <a:rPr lang="fr-FR" dirty="0"/>
              <a:t>, il faut entourer la région sensible d'un anneau de garde pour collecter les charges injectées.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DACDF13-9BD8-45FB-07AD-42C60A3DD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884" y="3757859"/>
            <a:ext cx="69342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188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39DE8A-91C1-15AD-4428-E641DAFD5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961F389-E01C-0CFC-B847-DE21FC434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347" y="1825625"/>
            <a:ext cx="8239305" cy="4351338"/>
          </a:xfrm>
        </p:spPr>
      </p:pic>
    </p:spTree>
    <p:extLst>
      <p:ext uri="{BB962C8B-B14F-4D97-AF65-F5344CB8AC3E}">
        <p14:creationId xmlns:p14="http://schemas.microsoft.com/office/powerpoint/2010/main" val="3670698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80F2A-FF95-A62A-7C46-426738F69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Détail des masques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FC0F8F-E9A2-C763-F72B-B06FAF940A5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270686" y="193941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5613" indent="-4556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566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98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fr-FR" dirty="0"/>
              <a:t>Six masques</a:t>
            </a:r>
          </a:p>
          <a:p>
            <a:pPr lvl="1" eaLnBrk="1" hangingPunct="1"/>
            <a:r>
              <a:rPr lang="en-US" altLang="fr-FR" dirty="0"/>
              <a:t>n-well</a:t>
            </a:r>
          </a:p>
          <a:p>
            <a:pPr lvl="1" eaLnBrk="1" hangingPunct="1"/>
            <a:r>
              <a:rPr lang="en-US" altLang="fr-FR" dirty="0"/>
              <a:t>Polysilicon</a:t>
            </a:r>
          </a:p>
          <a:p>
            <a:pPr lvl="1" eaLnBrk="1" hangingPunct="1"/>
            <a:r>
              <a:rPr lang="en-US" altLang="fr-FR" dirty="0"/>
              <a:t>n+ diffusion</a:t>
            </a:r>
          </a:p>
          <a:p>
            <a:pPr lvl="1" eaLnBrk="1" hangingPunct="1"/>
            <a:r>
              <a:rPr lang="en-US" altLang="fr-FR" dirty="0"/>
              <a:t>p+ diffusion</a:t>
            </a:r>
          </a:p>
          <a:p>
            <a:pPr lvl="1" eaLnBrk="1" hangingPunct="1"/>
            <a:r>
              <a:rPr lang="en-US" altLang="fr-FR" dirty="0"/>
              <a:t>Contact</a:t>
            </a:r>
          </a:p>
          <a:p>
            <a:pPr lvl="1" eaLnBrk="1" hangingPunct="1"/>
            <a:r>
              <a:rPr lang="en-US" altLang="fr-FR" dirty="0"/>
              <a:t>Metal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EF4D338-56DC-893D-6892-C66693354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836" y="1359358"/>
            <a:ext cx="4837338" cy="5152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048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8CB3B3-3D28-C09E-00F3-DCD231BBC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Défauts (</a:t>
            </a:r>
            <a:r>
              <a:rPr lang="fr-FR" dirty="0" err="1"/>
              <a:t>manufacturing</a:t>
            </a:r>
            <a:r>
              <a:rPr lang="fr-FR" dirty="0"/>
              <a:t>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706389-174D-FACE-D95C-609E4BA4C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4" descr="1510-defects">
            <a:extLst>
              <a:ext uri="{FF2B5EF4-FFF2-40B4-BE49-F238E27FC236}">
                <a16:creationId xmlns:a16="http://schemas.microsoft.com/office/drawing/2014/main" id="{8E0EC6F6-670D-A939-E440-EBDB5FECF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32" y="1690688"/>
            <a:ext cx="7769225" cy="461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1268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0FBECD-9053-A6E2-4CE1-B5DE1DB9A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Variation du process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875C75-EBF8-CE25-8540-16693FD03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https://enicslabs.com/academic-courses/digital-integrated-circuits-english/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0854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BD2511-6598-5C14-DD1C-FD472CA09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65EF85-7366-5904-444E-B4BCFF2DD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>
                <a:hlinkClick r:id="rId2"/>
              </a:rPr>
              <a:t>https://www.lirmm.fr/~nouet/homepage/pdf_files/process2009.pdf</a:t>
            </a:r>
            <a:endParaRPr lang="fr-FR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5B3E75B-E271-5060-8921-E1BB2C615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284" y="0"/>
            <a:ext cx="5833432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80937A9-FD38-299A-7B50-FFFE7BF35CA1}"/>
              </a:ext>
            </a:extLst>
          </p:cNvPr>
          <p:cNvSpPr txBox="1"/>
          <p:nvPr/>
        </p:nvSpPr>
        <p:spPr>
          <a:xfrm>
            <a:off x="131284" y="431954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https://easytp.cnam.fr/alexandre/index_fichiers/support/cinm.pdf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F6F3CC8-A040-080F-6AFF-BE5F53AF118D}"/>
              </a:ext>
            </a:extLst>
          </p:cNvPr>
          <p:cNvSpPr txBox="1"/>
          <p:nvPr/>
        </p:nvSpPr>
        <p:spPr>
          <a:xfrm>
            <a:off x="420413" y="299217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https://www.enseignement.polytechnique.fr/profs/physique/Francois.Anceau/Phy568/Amphis/cours2.pdf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BB2C19E-0515-2657-C60C-8CF63D28869A}"/>
              </a:ext>
            </a:extLst>
          </p:cNvPr>
          <p:cNvSpPr txBox="1"/>
          <p:nvPr/>
        </p:nvSpPr>
        <p:spPr>
          <a:xfrm>
            <a:off x="373021" y="53110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https://cel.hal.science/cel-00092965/file/technologie.pdf</a:t>
            </a:r>
          </a:p>
        </p:txBody>
      </p:sp>
    </p:spTree>
    <p:extLst>
      <p:ext uri="{BB962C8B-B14F-4D97-AF65-F5344CB8AC3E}">
        <p14:creationId xmlns:p14="http://schemas.microsoft.com/office/powerpoint/2010/main" val="2836584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D9CBB-F3CE-B74E-D8E1-72C10E8EE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Metallisation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40F50C8-CEF5-39C2-ACF8-5CFA43745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452" y="1825625"/>
            <a:ext cx="7043096" cy="4351338"/>
          </a:xfrm>
        </p:spPr>
      </p:pic>
    </p:spTree>
    <p:extLst>
      <p:ext uri="{BB962C8B-B14F-4D97-AF65-F5344CB8AC3E}">
        <p14:creationId xmlns:p14="http://schemas.microsoft.com/office/powerpoint/2010/main" val="3696737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5B5C2C-7036-8BCA-CEE3-C04963E7F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CFE4150-2E9D-936C-D35E-C0823DE18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917" y="1825625"/>
            <a:ext cx="3586166" cy="4351338"/>
          </a:xfrm>
        </p:spPr>
      </p:pic>
    </p:spTree>
    <p:extLst>
      <p:ext uri="{BB962C8B-B14F-4D97-AF65-F5344CB8AC3E}">
        <p14:creationId xmlns:p14="http://schemas.microsoft.com/office/powerpoint/2010/main" val="3790281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4AD8FE-A48C-09E0-CD99-A8BA3286E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E67918B-6C24-9315-31B4-43B931DE0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57" y="2334186"/>
            <a:ext cx="7773485" cy="3334215"/>
          </a:xfrm>
        </p:spPr>
      </p:pic>
    </p:spTree>
    <p:extLst>
      <p:ext uri="{BB962C8B-B14F-4D97-AF65-F5344CB8AC3E}">
        <p14:creationId xmlns:p14="http://schemas.microsoft.com/office/powerpoint/2010/main" val="406227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9C4614-4822-D039-7457-2403DEF95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Inverseur logique : vue en coupe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168D29-26DE-CBAC-8564-AC764E3D0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8C733D6-9665-B7CD-3F9D-84ED53EC4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147" y="2718595"/>
            <a:ext cx="8162925" cy="2676525"/>
          </a:xfrm>
          <a:prstGeom prst="rect">
            <a:avLst/>
          </a:prstGeom>
        </p:spPr>
      </p:pic>
      <p:pic>
        <p:nvPicPr>
          <p:cNvPr id="92" name="Image 91">
            <a:extLst>
              <a:ext uri="{FF2B5EF4-FFF2-40B4-BE49-F238E27FC236}">
                <a16:creationId xmlns:a16="http://schemas.microsoft.com/office/drawing/2014/main" id="{AEE1148A-0DFD-3AB4-9DE4-373463A50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784" y="3429000"/>
            <a:ext cx="1679635" cy="2208411"/>
          </a:xfrm>
          <a:prstGeom prst="rect">
            <a:avLst/>
          </a:prstGeom>
        </p:spPr>
      </p:pic>
      <p:pic>
        <p:nvPicPr>
          <p:cNvPr id="93" name="Image 92">
            <a:extLst>
              <a:ext uri="{FF2B5EF4-FFF2-40B4-BE49-F238E27FC236}">
                <a16:creationId xmlns:a16="http://schemas.microsoft.com/office/drawing/2014/main" id="{EF078CF5-B359-682D-7FF4-DAE9C24A94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75" y="2608398"/>
            <a:ext cx="1920917" cy="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15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92BE72-16AA-D26B-3D96-04DC7284D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Connexion du bulk et du substrat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852E2C5-BAE3-E21E-245F-348598BEB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865" y="843339"/>
            <a:ext cx="8086725" cy="29718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94FD673-F66C-7C74-BBF9-C5625B9B4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313" y="3251914"/>
            <a:ext cx="8526163" cy="376452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59CDAFD-3C14-EDC4-3232-4F2A81004009}"/>
              </a:ext>
            </a:extLst>
          </p:cNvPr>
          <p:cNvSpPr txBox="1"/>
          <p:nvPr/>
        </p:nvSpPr>
        <p:spPr>
          <a:xfrm>
            <a:off x="10144897" y="4695568"/>
            <a:ext cx="1519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Vue de dessus</a:t>
            </a:r>
          </a:p>
        </p:txBody>
      </p:sp>
    </p:spTree>
    <p:extLst>
      <p:ext uri="{BB962C8B-B14F-4D97-AF65-F5344CB8AC3E}">
        <p14:creationId xmlns:p14="http://schemas.microsoft.com/office/powerpoint/2010/main" val="3760319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C7039E-8CC2-645E-1629-30D917DAA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Oxidation</a:t>
            </a:r>
            <a:r>
              <a:rPr lang="fr-FR" dirty="0"/>
              <a:t> : à la surface du wafer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C68874-74DC-20D7-92C5-C6266A7A7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On va faire croitre une couche de dioxyde de silicium ( </a:t>
            </a:r>
            <a:r>
              <a:rPr lang="fr-FR" dirty="0" err="1"/>
              <a:t>Oxygéne</a:t>
            </a:r>
            <a:r>
              <a:rPr lang="fr-FR" dirty="0"/>
              <a:t> + forte température.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7192BA21-316D-5250-2C9F-251DFFA8C2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293994"/>
              </p:ext>
            </p:extLst>
          </p:nvPr>
        </p:nvGraphicFramePr>
        <p:xfrm>
          <a:off x="1802642" y="3429000"/>
          <a:ext cx="815340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419080" imgH="731880" progId="Visio.Drawing.6">
                  <p:embed/>
                </p:oleObj>
              </mc:Choice>
              <mc:Fallback>
                <p:oleObj name="VISIO" r:id="rId2" imgW="5419080" imgH="731880" progId="Visio.Drawing.6">
                  <p:embed/>
                  <p:pic>
                    <p:nvPicPr>
                      <p:cNvPr id="18434" name="Object 4">
                        <a:extLst>
                          <a:ext uri="{FF2B5EF4-FFF2-40B4-BE49-F238E27FC236}">
                            <a16:creationId xmlns:a16="http://schemas.microsoft.com/office/drawing/2014/main" id="{62F141A6-1B89-798D-7BC4-17C2F7C497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2642" y="3429000"/>
                        <a:ext cx="8153400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81611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841</Words>
  <Application>Microsoft Office PowerPoint</Application>
  <PresentationFormat>Grand écran</PresentationFormat>
  <Paragraphs>76</Paragraphs>
  <Slides>33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Thème Office</vt:lpstr>
      <vt:lpstr>Visio 2000 Drawing</vt:lpstr>
      <vt:lpstr>Dessin Microsoft Visio 2003-2010</vt:lpstr>
      <vt:lpstr>Microsoft Visio Drawing</vt:lpstr>
      <vt:lpstr>Flôt technologique</vt:lpstr>
      <vt:lpstr>Présentation PowerPoint</vt:lpstr>
      <vt:lpstr>Présentation PowerPoint</vt:lpstr>
      <vt:lpstr>Metallisation</vt:lpstr>
      <vt:lpstr>Présentation PowerPoint</vt:lpstr>
      <vt:lpstr>Présentation PowerPoint</vt:lpstr>
      <vt:lpstr>Inverseur logique : vue en coupe</vt:lpstr>
      <vt:lpstr>Connexion du bulk et du substrat</vt:lpstr>
      <vt:lpstr>Oxidation : à la surface du wafer</vt:lpstr>
      <vt:lpstr>Résine photo sensible (photoresit)</vt:lpstr>
      <vt:lpstr>Photolitographie</vt:lpstr>
      <vt:lpstr>Présentation PowerPoint</vt:lpstr>
      <vt:lpstr>Présentation PowerPoint</vt:lpstr>
      <vt:lpstr>Gravure (etch)</vt:lpstr>
      <vt:lpstr>Nettoyage</vt:lpstr>
      <vt:lpstr>Création du puit ( couche entérée)</vt:lpstr>
      <vt:lpstr>Suppression de l’oxide</vt:lpstr>
      <vt:lpstr>Dépôt de la couche de polysilicium (oxide de grille)</vt:lpstr>
      <vt:lpstr>Zone de grille</vt:lpstr>
      <vt:lpstr>Procédé d’auto alignement</vt:lpstr>
      <vt:lpstr>Diffusion des zones N (1/3)</vt:lpstr>
      <vt:lpstr>Diffusion des zones N (2/3)</vt:lpstr>
      <vt:lpstr>Diffusion des zones N (3/3)</vt:lpstr>
      <vt:lpstr>Diffusion P</vt:lpstr>
      <vt:lpstr>Contacts</vt:lpstr>
      <vt:lpstr>Metallisation</vt:lpstr>
      <vt:lpstr>Structure parasite (latchup)  </vt:lpstr>
      <vt:lpstr>Isolation</vt:lpstr>
      <vt:lpstr>Anneau de garde (guard ring)</vt:lpstr>
      <vt:lpstr>Détail des masques</vt:lpstr>
      <vt:lpstr>Défauts (manufacturing)</vt:lpstr>
      <vt:lpstr>Variation du process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Patrice Delpy</dc:creator>
  <cp:lastModifiedBy>Patrice Delpy</cp:lastModifiedBy>
  <cp:revision>16</cp:revision>
  <dcterms:created xsi:type="dcterms:W3CDTF">2024-03-12T19:00:09Z</dcterms:created>
  <dcterms:modified xsi:type="dcterms:W3CDTF">2024-03-12T22:01:08Z</dcterms:modified>
</cp:coreProperties>
</file>