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7" r:id="rId1"/>
  </p:sldMasterIdLst>
  <p:sldIdLst>
    <p:sldId id="256" r:id="rId2"/>
    <p:sldId id="276" r:id="rId3"/>
    <p:sldId id="257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5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7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793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007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9925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254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8563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146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435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81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94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94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086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92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082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38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13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818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56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  <p:sldLayoutId id="2147483870" r:id="rId13"/>
    <p:sldLayoutId id="2147483871" r:id="rId14"/>
    <p:sldLayoutId id="2147483872" r:id="rId15"/>
    <p:sldLayoutId id="21474838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u="sng" dirty="0" smtClean="0">
                <a:latin typeface="Cambria" panose="02040503050406030204" pitchFamily="18" charset="0"/>
              </a:rPr>
              <a:t>ASIC DESIGN FLOW  </a:t>
            </a:r>
            <a:r>
              <a:rPr lang="en-US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Cambria" panose="02040503050406030204" pitchFamily="18" charset="0"/>
              </a:rPr>
            </a:br>
            <a:endParaRPr lang="en-US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462461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   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+mj-lt"/>
              </a:rPr>
              <a:t> Su</a:t>
            </a:r>
            <a:r>
              <a:rPr lang="en-US" b="1" dirty="0" smtClean="0">
                <a:solidFill>
                  <a:schemeClr val="accent1"/>
                </a:solidFill>
                <a:latin typeface="+mj-lt"/>
              </a:rPr>
              <a:t>bmitted </a:t>
            </a:r>
            <a:r>
              <a:rPr lang="en-US" b="1" dirty="0">
                <a:solidFill>
                  <a:schemeClr val="accent1"/>
                </a:solidFill>
                <a:latin typeface="+mj-lt"/>
              </a:rPr>
              <a:t>T</a:t>
            </a:r>
            <a:r>
              <a:rPr lang="en-US" b="1" dirty="0" smtClean="0">
                <a:solidFill>
                  <a:schemeClr val="accent1"/>
                </a:solidFill>
                <a:latin typeface="+mj-lt"/>
              </a:rPr>
              <a:t>o:- 										Submitted By:- Manju K. Chattopadhyay								Purvi Medawala</a:t>
            </a:r>
          </a:p>
          <a:p>
            <a:r>
              <a:rPr lang="en-US" b="1" dirty="0">
                <a:solidFill>
                  <a:schemeClr val="accent1"/>
                </a:solidFill>
                <a:latin typeface="+mj-lt"/>
              </a:rPr>
              <a:t>	</a:t>
            </a:r>
            <a:r>
              <a:rPr lang="en-US" b="1" dirty="0" smtClean="0">
                <a:solidFill>
                  <a:schemeClr val="accent1"/>
                </a:solidFill>
                <a:latin typeface="+mj-lt"/>
              </a:rPr>
              <a:t>		</a:t>
            </a:r>
            <a:r>
              <a:rPr lang="en-US" b="1" dirty="0">
                <a:solidFill>
                  <a:schemeClr val="accent1"/>
                </a:solidFill>
                <a:latin typeface="+mj-lt"/>
              </a:rPr>
              <a:t>	14MTES11</a:t>
            </a:r>
            <a:r>
              <a:rPr lang="en-US" b="1" dirty="0"/>
              <a:t>	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42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PRE-LAYOUT TIMING ANALYSIS</a:t>
            </a:r>
            <a:endParaRPr lang="en-US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synthesized </a:t>
            </a:r>
            <a:r>
              <a:rPr lang="en-US" sz="2400" dirty="0"/>
              <a:t>database along with timing information from the </a:t>
            </a:r>
            <a:r>
              <a:rPr lang="en-US" sz="2400" dirty="0" smtClean="0"/>
              <a:t>synthesis </a:t>
            </a:r>
            <a:r>
              <a:rPr lang="en-US" sz="2400" dirty="0"/>
              <a:t>process </a:t>
            </a:r>
            <a:r>
              <a:rPr lang="en-US" sz="2400" dirty="0" smtClean="0"/>
              <a:t>used </a:t>
            </a:r>
            <a:r>
              <a:rPr lang="en-US" sz="2400" dirty="0"/>
              <a:t>to perform a Static Timing Analysis </a:t>
            </a:r>
            <a:endParaRPr lang="en-US" sz="2400" dirty="0" smtClean="0"/>
          </a:p>
          <a:p>
            <a:r>
              <a:rPr lang="en-US" sz="2400" dirty="0"/>
              <a:t>Tweaking (making small changes) has to be done to correct any timing issues</a:t>
            </a:r>
            <a:endParaRPr lang="en-US" sz="24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04012" y="2160589"/>
            <a:ext cx="4290737" cy="3218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37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u="sng" dirty="0" smtClean="0"/>
              <a:t>AUTOMATIC PLACE AND ROUTE (APR)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Layout is produced</a:t>
            </a:r>
          </a:p>
          <a:p>
            <a:r>
              <a:rPr lang="en-US" sz="2400" dirty="0"/>
              <a:t>synthesized database together with timing information from synthesis is used to place the logic </a:t>
            </a:r>
            <a:r>
              <a:rPr lang="en-US" sz="2400" dirty="0" smtClean="0"/>
              <a:t>gates</a:t>
            </a:r>
          </a:p>
          <a:p>
            <a:r>
              <a:rPr lang="en-US" sz="2400" dirty="0" smtClean="0"/>
              <a:t>Designs have timing critical path 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3917" y="2306511"/>
            <a:ext cx="3953436" cy="1293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56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BACK ANNOTATION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process </a:t>
            </a:r>
            <a:r>
              <a:rPr lang="en-US" sz="2400" dirty="0"/>
              <a:t>where extraction for RC parasitics are made from the layout. </a:t>
            </a:r>
            <a:endParaRPr lang="en-US" sz="2400" dirty="0" smtClean="0"/>
          </a:p>
          <a:p>
            <a:r>
              <a:rPr lang="en-US" sz="2400" dirty="0"/>
              <a:t>path delay is calculated from these RC </a:t>
            </a:r>
            <a:r>
              <a:rPr lang="en-US" sz="2400" dirty="0" smtClean="0"/>
              <a:t>parasitics</a:t>
            </a:r>
          </a:p>
          <a:p>
            <a:r>
              <a:rPr lang="en-US" sz="2400" dirty="0" smtClean="0"/>
              <a:t>Back </a:t>
            </a:r>
            <a:r>
              <a:rPr lang="en-US" sz="2400" dirty="0"/>
              <a:t>annotation is the step that bridges synthesis and physical layout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329" y="2405673"/>
            <a:ext cx="3697941" cy="120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28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POST-LAYOUT TIMING ANALYSIS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/>
              <a:t>allows real timing violations such as hold and setup to be </a:t>
            </a:r>
            <a:r>
              <a:rPr lang="en-US" sz="2400" dirty="0" smtClean="0"/>
              <a:t>detected</a:t>
            </a:r>
            <a:endParaRPr lang="en-US" sz="2400" dirty="0"/>
          </a:p>
          <a:p>
            <a:r>
              <a:rPr lang="en-US" sz="2400" dirty="0" smtClean="0"/>
              <a:t>net </a:t>
            </a:r>
            <a:r>
              <a:rPr lang="en-US" sz="2400" dirty="0"/>
              <a:t>interconnect delay information is fed into the timing analysis and any setup violation </a:t>
            </a:r>
            <a:r>
              <a:rPr lang="en-US" sz="2400" dirty="0" smtClean="0"/>
              <a:t>is </a:t>
            </a:r>
            <a:r>
              <a:rPr lang="en-US" sz="2400" dirty="0"/>
              <a:t>fixed </a:t>
            </a:r>
            <a:endParaRPr lang="en-US" sz="2400" dirty="0" smtClean="0"/>
          </a:p>
          <a:p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95975" y="2624931"/>
            <a:ext cx="2571750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95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596153"/>
            <a:ext cx="8596668" cy="1320800"/>
          </a:xfrm>
        </p:spPr>
        <p:txBody>
          <a:bodyPr/>
          <a:lstStyle/>
          <a:p>
            <a:pPr algn="ctr"/>
            <a:r>
              <a:rPr lang="en-US" b="1" u="sng" dirty="0" smtClean="0"/>
              <a:t>LOGIC VERIFICATION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endParaRPr lang="en-US" sz="2200" dirty="0" smtClean="0"/>
          </a:p>
          <a:p>
            <a:endParaRPr lang="en-US" sz="2200" dirty="0"/>
          </a:p>
          <a:p>
            <a:endParaRPr lang="en-US" sz="2200" dirty="0" smtClean="0"/>
          </a:p>
          <a:p>
            <a:r>
              <a:rPr lang="en-US" sz="2200" dirty="0" smtClean="0"/>
              <a:t>the final check to ensure the design is correct functionally after additional timing information from layout</a:t>
            </a:r>
          </a:p>
          <a:p>
            <a:r>
              <a:rPr lang="en-US" sz="2200" dirty="0" smtClean="0"/>
              <a:t>Design is re-simulated using test benches with timing information from layout </a:t>
            </a:r>
          </a:p>
          <a:p>
            <a:r>
              <a:rPr lang="en-US" sz="2200" dirty="0" smtClean="0"/>
              <a:t>If there are failures, fix it by moving back to step 2 or step 8</a:t>
            </a:r>
            <a:endParaRPr lang="en-US" sz="2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3375" y="1425668"/>
            <a:ext cx="5801450" cy="260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55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TAPEOUT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When design passes logical verification, its ready for fabrication</a:t>
            </a:r>
          </a:p>
          <a:p>
            <a:r>
              <a:rPr lang="en-US" sz="2400" dirty="0"/>
              <a:t>The </a:t>
            </a:r>
            <a:r>
              <a:rPr lang="en-US" sz="2400" dirty="0" smtClean="0"/>
              <a:t>tapeout </a:t>
            </a:r>
            <a:r>
              <a:rPr lang="en-US" sz="2400" dirty="0"/>
              <a:t>design is in the form of GDSII file, which will be accepted by the foundry</a:t>
            </a:r>
            <a:endParaRPr lang="en-US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01553" y="2474386"/>
            <a:ext cx="1971955" cy="2773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54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REFRENCES</a:t>
            </a:r>
            <a:endParaRPr lang="en-US" b="1" u="sng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Verilog Coding for Logic Synthesis, edited by Weng Fook Lee,  John Wiley and Sons, Inc.</a:t>
            </a:r>
          </a:p>
          <a:p>
            <a:r>
              <a:rPr lang="en-US" sz="2800" dirty="0" smtClean="0"/>
              <a:t>CMOS Digital Integrated Circuits , Analysis and Design by Sung-Mo Kang &amp; Yusuf Leblebici, TMH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16893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ANY QUESTIONS ????</a:t>
            </a:r>
            <a:endParaRPr lang="en-US" b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2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THANK YOU !</a:t>
            </a:r>
            <a:endParaRPr lang="en-US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1518521" y="4050836"/>
            <a:ext cx="7766936" cy="1096899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 </a:t>
            </a:r>
          </a:p>
          <a:p>
            <a:endParaRPr lang="en-US" sz="8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64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TABLE OF CONTENTS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680883"/>
            <a:ext cx="8596668" cy="4961964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Introduction</a:t>
            </a:r>
          </a:p>
          <a:p>
            <a:r>
              <a:rPr lang="en-US" sz="2200" dirty="0" smtClean="0"/>
              <a:t>ASIC Design Flow</a:t>
            </a:r>
          </a:p>
          <a:p>
            <a:r>
              <a:rPr lang="en-US" sz="2200" dirty="0" smtClean="0"/>
              <a:t>Specification</a:t>
            </a:r>
          </a:p>
          <a:p>
            <a:r>
              <a:rPr lang="en-US" sz="2200" dirty="0" smtClean="0"/>
              <a:t>RTL Coding</a:t>
            </a:r>
          </a:p>
          <a:p>
            <a:r>
              <a:rPr lang="en-US" sz="2200" dirty="0" smtClean="0"/>
              <a:t>Test Bench &amp; Simulation</a:t>
            </a:r>
          </a:p>
          <a:p>
            <a:r>
              <a:rPr lang="en-US" sz="2200" dirty="0" smtClean="0"/>
              <a:t>Synthesis</a:t>
            </a:r>
          </a:p>
          <a:p>
            <a:r>
              <a:rPr lang="en-US" sz="2200" dirty="0" smtClean="0"/>
              <a:t>Pre-layout Timing Analysis</a:t>
            </a:r>
          </a:p>
          <a:p>
            <a:r>
              <a:rPr lang="en-US" sz="2200" dirty="0" smtClean="0"/>
              <a:t>APR</a:t>
            </a:r>
          </a:p>
          <a:p>
            <a:r>
              <a:rPr lang="en-US" sz="2200" dirty="0" smtClean="0"/>
              <a:t>Back Annotation</a:t>
            </a:r>
          </a:p>
          <a:p>
            <a:r>
              <a:rPr lang="en-US" sz="2200" dirty="0" smtClean="0"/>
              <a:t>Post-layout Timing Analysis</a:t>
            </a:r>
          </a:p>
          <a:p>
            <a:r>
              <a:rPr lang="en-US" sz="2200" dirty="0" smtClean="0"/>
              <a:t>Logic Verification</a:t>
            </a:r>
          </a:p>
          <a:p>
            <a:r>
              <a:rPr lang="en-US" sz="2200" dirty="0" smtClean="0"/>
              <a:t>Tapeout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38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Cambria" panose="02040503050406030204" pitchFamily="18" charset="0"/>
              </a:rPr>
              <a:t>   </a:t>
            </a:r>
            <a:r>
              <a:rPr lang="en-US" sz="4400" b="1" u="sng" dirty="0" smtClean="0">
                <a:latin typeface="Cambria" panose="02040503050406030204" pitchFamily="18" charset="0"/>
              </a:rPr>
              <a:t>What is ASIC ?</a:t>
            </a:r>
            <a:endParaRPr lang="en-US" sz="4400" b="1" u="sng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>
                <a:solidFill>
                  <a:schemeClr val="accent1"/>
                </a:solidFill>
              </a:rPr>
              <a:t>A</a:t>
            </a:r>
            <a:r>
              <a:rPr lang="en-US" sz="2400" dirty="0" smtClean="0"/>
              <a:t>pplication </a:t>
            </a:r>
            <a:r>
              <a:rPr lang="en-US" sz="2800" b="1" dirty="0" smtClean="0">
                <a:solidFill>
                  <a:schemeClr val="accent1"/>
                </a:solidFill>
              </a:rPr>
              <a:t>S</a:t>
            </a:r>
            <a:r>
              <a:rPr lang="en-US" sz="2400" dirty="0" smtClean="0"/>
              <a:t>pecific </a:t>
            </a:r>
            <a:r>
              <a:rPr lang="en-US" sz="2800" b="1" dirty="0" smtClean="0">
                <a:solidFill>
                  <a:schemeClr val="accent1"/>
                </a:solidFill>
              </a:rPr>
              <a:t>I</a:t>
            </a:r>
            <a:r>
              <a:rPr lang="en-US" sz="2400" dirty="0" smtClean="0"/>
              <a:t>ntegrated </a:t>
            </a:r>
            <a:r>
              <a:rPr lang="en-US" sz="2800" b="1" dirty="0" smtClean="0">
                <a:solidFill>
                  <a:schemeClr val="accent1"/>
                </a:solidFill>
              </a:rPr>
              <a:t>C</a:t>
            </a:r>
            <a:r>
              <a:rPr lang="en-US" sz="2400" dirty="0" smtClean="0"/>
              <a:t>ircuit</a:t>
            </a:r>
          </a:p>
          <a:p>
            <a:r>
              <a:rPr lang="en-US" sz="2400" dirty="0" smtClean="0"/>
              <a:t>Build by connecting existing circuit blocks in new ways</a:t>
            </a:r>
          </a:p>
          <a:p>
            <a:r>
              <a:rPr lang="en-US" sz="2400" dirty="0" smtClean="0"/>
              <a:t>Hig</a:t>
            </a:r>
            <a:r>
              <a:rPr lang="en-US" sz="2400" dirty="0" smtClean="0"/>
              <a:t>h speed, Lesser area &amp; power consumption, more time to market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9525" y="2324804"/>
            <a:ext cx="4184650" cy="355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41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ASIC DESIGN FLOW</a:t>
            </a:r>
            <a:endParaRPr lang="en-US" b="1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2318" y="1496918"/>
            <a:ext cx="7812741" cy="5199017"/>
          </a:xfrm>
        </p:spPr>
      </p:pic>
    </p:spTree>
    <p:extLst>
      <p:ext uri="{BB962C8B-B14F-4D97-AF65-F5344CB8AC3E}">
        <p14:creationId xmlns:p14="http://schemas.microsoft.com/office/powerpoint/2010/main" val="92186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	</a:t>
            </a:r>
            <a:r>
              <a:rPr lang="en-US" b="1" u="sng" dirty="0" smtClean="0"/>
              <a:t>SPECIFICATION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77334" y="1600201"/>
            <a:ext cx="8596668" cy="444116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 smtClean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Features and functionalities of ASIC are defined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Chip planning is performed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Architecture and microarchitecture are derived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611" y="1930400"/>
            <a:ext cx="5311589" cy="119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8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57" y="394447"/>
            <a:ext cx="8596668" cy="1320800"/>
          </a:xfrm>
        </p:spPr>
        <p:txBody>
          <a:bodyPr/>
          <a:lstStyle/>
          <a:p>
            <a:pPr algn="ctr"/>
            <a:r>
              <a:rPr lang="en-US" b="1" u="sng" dirty="0" smtClean="0"/>
              <a:t>RTL CODING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r>
              <a:rPr lang="en-US" sz="2400" dirty="0" smtClean="0"/>
              <a:t>Microarchitecture converted into synthesizable RTL code containing logic functionalities</a:t>
            </a:r>
          </a:p>
          <a:p>
            <a:r>
              <a:rPr lang="en-US" sz="2400" dirty="0" smtClean="0"/>
              <a:t>Graphical Tools like Summit Design’s or Mentor Graphics are used</a:t>
            </a:r>
          </a:p>
          <a:p>
            <a:r>
              <a:rPr lang="en-US" sz="2400" dirty="0" smtClean="0"/>
              <a:t>Sometimes code is written manually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481" y="1715247"/>
            <a:ext cx="5015753" cy="1005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9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RTL CODING cont..</a:t>
            </a:r>
            <a:endParaRPr lang="en-US" b="1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5" y="1779833"/>
            <a:ext cx="8197724" cy="469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01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TEST BENCH AND SIMULATION</a:t>
            </a:r>
            <a:endParaRPr lang="en-US" b="1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701490" cy="388077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Test bench created to simulate RTL code using HDL simulators</a:t>
            </a:r>
          </a:p>
          <a:p>
            <a:r>
              <a:rPr lang="en-US" sz="2400" dirty="0" smtClean="0"/>
              <a:t>Cadence’s Verilog XL, Mentor Graphic’s Modelsim are used</a:t>
            </a:r>
          </a:p>
          <a:p>
            <a:r>
              <a:rPr lang="en-US" sz="2400" dirty="0" smtClean="0"/>
              <a:t>Finally logically correct RTL code obtained</a:t>
            </a:r>
          </a:p>
          <a:p>
            <a:endParaRPr lang="en-US" sz="2800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88706" y="2380129"/>
            <a:ext cx="3789460" cy="317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1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SYNTHESIS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400" dirty="0" smtClean="0"/>
              <a:t>RTL code converted into optimized logic gate level representation</a:t>
            </a:r>
          </a:p>
          <a:p>
            <a:r>
              <a:rPr lang="en-US" sz="2400" dirty="0" smtClean="0"/>
              <a:t>Synthesis tools like Synopsys’s Design Compiler &amp; Cadence’s Ambit used</a:t>
            </a:r>
          </a:p>
          <a:p>
            <a:r>
              <a:rPr lang="en-US" sz="2400" dirty="0" smtClean="0"/>
              <a:t>“technology library” file &amp; “constraints file” used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566" y="1930400"/>
            <a:ext cx="5298140" cy="122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2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1960</TotalTime>
  <Words>424</Words>
  <Application>Microsoft Office PowerPoint</Application>
  <PresentationFormat>Widescreen</PresentationFormat>
  <Paragraphs>91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</vt:lpstr>
      <vt:lpstr>Trebuchet MS</vt:lpstr>
      <vt:lpstr>Wingdings</vt:lpstr>
      <vt:lpstr>Wingdings 3</vt:lpstr>
      <vt:lpstr>Facet</vt:lpstr>
      <vt:lpstr>ASIC DESIGN FLOW   </vt:lpstr>
      <vt:lpstr>TABLE OF CONTENTS</vt:lpstr>
      <vt:lpstr>   What is ASIC ?</vt:lpstr>
      <vt:lpstr>ASIC DESIGN FLOW</vt:lpstr>
      <vt:lpstr> SPECIFICATION</vt:lpstr>
      <vt:lpstr>RTL CODING</vt:lpstr>
      <vt:lpstr>RTL CODING cont..</vt:lpstr>
      <vt:lpstr>TEST BENCH AND SIMULATION</vt:lpstr>
      <vt:lpstr>SYNTHESIS</vt:lpstr>
      <vt:lpstr>PRE-LAYOUT TIMING ANALYSIS</vt:lpstr>
      <vt:lpstr>AUTOMATIC PLACE AND ROUTE (APR)</vt:lpstr>
      <vt:lpstr>BACK ANNOTATION</vt:lpstr>
      <vt:lpstr>POST-LAYOUT TIMING ANALYSIS</vt:lpstr>
      <vt:lpstr>LOGIC VERIFICATION</vt:lpstr>
      <vt:lpstr>TAPEOUT</vt:lpstr>
      <vt:lpstr>REFRENCES</vt:lpstr>
      <vt:lpstr>ANY QUESTIONS ????</vt:lpstr>
      <vt:lpstr>THANK YOU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ASIC DESIGN FLOW</dc:title>
  <dc:creator>Windows User</dc:creator>
  <cp:lastModifiedBy>Windows User</cp:lastModifiedBy>
  <cp:revision>36</cp:revision>
  <dcterms:created xsi:type="dcterms:W3CDTF">2015-04-03T10:14:40Z</dcterms:created>
  <dcterms:modified xsi:type="dcterms:W3CDTF">2015-04-07T21:28:20Z</dcterms:modified>
</cp:coreProperties>
</file>