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</p:sldMasterIdLst>
  <p:notesMasterIdLst>
    <p:notesMasterId r:id="rId96"/>
  </p:notesMasterIdLst>
  <p:sldIdLst>
    <p:sldId id="256" r:id="rId8"/>
    <p:sldId id="366" r:id="rId9"/>
    <p:sldId id="313" r:id="rId10"/>
    <p:sldId id="452" r:id="rId11"/>
    <p:sldId id="451" r:id="rId12"/>
    <p:sldId id="321" r:id="rId13"/>
    <p:sldId id="314" r:id="rId14"/>
    <p:sldId id="322" r:id="rId15"/>
    <p:sldId id="315" r:id="rId16"/>
    <p:sldId id="316" r:id="rId17"/>
    <p:sldId id="318" r:id="rId18"/>
    <p:sldId id="335" r:id="rId19"/>
    <p:sldId id="332" r:id="rId20"/>
    <p:sldId id="333" r:id="rId21"/>
    <p:sldId id="320" r:id="rId22"/>
    <p:sldId id="341" r:id="rId23"/>
    <p:sldId id="343" r:id="rId24"/>
    <p:sldId id="463" r:id="rId25"/>
    <p:sldId id="323" r:id="rId26"/>
    <p:sldId id="324" r:id="rId27"/>
    <p:sldId id="437" r:id="rId28"/>
    <p:sldId id="448" r:id="rId29"/>
    <p:sldId id="458" r:id="rId30"/>
    <p:sldId id="336" r:id="rId31"/>
    <p:sldId id="443" r:id="rId32"/>
    <p:sldId id="445" r:id="rId33"/>
    <p:sldId id="446" r:id="rId34"/>
    <p:sldId id="439" r:id="rId35"/>
    <p:sldId id="441" r:id="rId36"/>
    <p:sldId id="442" r:id="rId37"/>
    <p:sldId id="293" r:id="rId38"/>
    <p:sldId id="461" r:id="rId39"/>
    <p:sldId id="285" r:id="rId40"/>
    <p:sldId id="300" r:id="rId41"/>
    <p:sldId id="306" r:id="rId42"/>
    <p:sldId id="375" r:id="rId43"/>
    <p:sldId id="310" r:id="rId44"/>
    <p:sldId id="376" r:id="rId45"/>
    <p:sldId id="431" r:id="rId46"/>
    <p:sldId id="462" r:id="rId47"/>
    <p:sldId id="347" r:id="rId48"/>
    <p:sldId id="345" r:id="rId49"/>
    <p:sldId id="454" r:id="rId50"/>
    <p:sldId id="460" r:id="rId51"/>
    <p:sldId id="456" r:id="rId52"/>
    <p:sldId id="457" r:id="rId53"/>
    <p:sldId id="383" r:id="rId54"/>
    <p:sldId id="449" r:id="rId55"/>
    <p:sldId id="450" r:id="rId56"/>
    <p:sldId id="364" r:id="rId57"/>
    <p:sldId id="387" r:id="rId58"/>
    <p:sldId id="433" r:id="rId59"/>
    <p:sldId id="434" r:id="rId60"/>
    <p:sldId id="417" r:id="rId61"/>
    <p:sldId id="425" r:id="rId62"/>
    <p:sldId id="428" r:id="rId63"/>
    <p:sldId id="429" r:id="rId64"/>
    <p:sldId id="418" r:id="rId65"/>
    <p:sldId id="419" r:id="rId66"/>
    <p:sldId id="421" r:id="rId67"/>
    <p:sldId id="423" r:id="rId68"/>
    <p:sldId id="424" r:id="rId69"/>
    <p:sldId id="420" r:id="rId70"/>
    <p:sldId id="427" r:id="rId71"/>
    <p:sldId id="422" r:id="rId72"/>
    <p:sldId id="406" r:id="rId73"/>
    <p:sldId id="394" r:id="rId74"/>
    <p:sldId id="395" r:id="rId75"/>
    <p:sldId id="396" r:id="rId76"/>
    <p:sldId id="408" r:id="rId77"/>
    <p:sldId id="407" r:id="rId78"/>
    <p:sldId id="410" r:id="rId79"/>
    <p:sldId id="465" r:id="rId80"/>
    <p:sldId id="467" r:id="rId81"/>
    <p:sldId id="464" r:id="rId82"/>
    <p:sldId id="468" r:id="rId83"/>
    <p:sldId id="469" r:id="rId84"/>
    <p:sldId id="470" r:id="rId85"/>
    <p:sldId id="471" r:id="rId86"/>
    <p:sldId id="411" r:id="rId87"/>
    <p:sldId id="390" r:id="rId88"/>
    <p:sldId id="391" r:id="rId89"/>
    <p:sldId id="392" r:id="rId90"/>
    <p:sldId id="393" r:id="rId91"/>
    <p:sldId id="414" r:id="rId92"/>
    <p:sldId id="416" r:id="rId93"/>
    <p:sldId id="435" r:id="rId94"/>
    <p:sldId id="377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FCB"/>
    <a:srgbClr val="848484"/>
    <a:srgbClr val="54B948"/>
    <a:srgbClr val="2C5985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8705" autoAdjust="0"/>
  </p:normalViewPr>
  <p:slideViewPr>
    <p:cSldViewPr snapToGrid="0">
      <p:cViewPr>
        <p:scale>
          <a:sx n="125" d="100"/>
          <a:sy n="125" d="100"/>
        </p:scale>
        <p:origin x="-31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971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08636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F30A39E-A9F4-4D13-8BE5-F911DE28BE1E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13E5CD5-848D-438C-A0B9-9C2BB37B5341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0B29-0563-4D8C-BD7D-843AA8CD98CC}" type="datetime1">
              <a:rPr lang="en-US" smtClean="0"/>
              <a:t>7/25/2018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" y="-297"/>
            <a:ext cx="12190007" cy="685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480060" y="2908636"/>
            <a:ext cx="1123188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358E-54AB-4FB2-8523-C05E99ECE2C1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23106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EC19504-DC1E-4201-AE6B-38A46F88909C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F945F7B-36F8-41ED-9E94-8419EAD638C5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E3BB-5A24-4D57-8F3E-39830AA76066}" type="datetime1">
              <a:rPr lang="en-US" smtClean="0"/>
              <a:t>7/25/2018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88037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18B31-DA76-4E85-9BC3-3ED7F2F37B6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10D9-3D4F-4189-92B8-5D86BC36F87F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24E5-D20F-499B-A006-B28C4324B520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1C2EF-B0DA-4121-9811-184E33B58253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" y="-297"/>
            <a:ext cx="12190007" cy="685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344480" y="78535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www.onsemi.com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 userDrawn="1">
            <p:ph type="title"/>
          </p:nvPr>
        </p:nvSpPr>
        <p:spPr>
          <a:xfrm>
            <a:off x="480060" y="2908636"/>
            <a:ext cx="1123188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729B-B268-46BE-9EF2-AF931EAD96E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73750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CB8FFE-F1DE-414B-8B3E-79206CDE8AD6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" y="6172200"/>
            <a:ext cx="12188980" cy="685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80" cy="6858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9D4EA4B-D18D-4097-90E4-05140BE6FF1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50" r:id="rId3"/>
    <p:sldLayoutId id="2147483652" r:id="rId4"/>
    <p:sldLayoutId id="2147483656" r:id="rId5"/>
    <p:sldLayoutId id="214748364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BF746AF9-3B5C-40BC-B466-C1988E9212F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60" r:id="rId3"/>
    <p:sldLayoutId id="2147483661" r:id="rId4"/>
    <p:sldLayoutId id="2147483662" r:id="rId5"/>
    <p:sldLayoutId id="214748366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1C115AF2-EBDD-4AD0-BF5D-4A4A84DFE11E}" type="datetime1">
              <a:rPr lang="en-US" smtClean="0"/>
              <a:t>7/25/2018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66" r:id="rId3"/>
    <p:sldLayoutId id="2147483667" r:id="rId4"/>
    <p:sldLayoutId id="2147483668" r:id="rId5"/>
    <p:sldLayoutId id="214748366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4848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m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dirty="0" smtClean="0"/>
              <a:t>Design for </a:t>
            </a:r>
            <a:r>
              <a:rPr lang="fr-FR" sz="6600" dirty="0" err="1" smtClean="0"/>
              <a:t>Testability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Scan - ATPG </a:t>
            </a:r>
            <a:endParaRPr lang="fr-FR" dirty="0" smtClean="0"/>
          </a:p>
          <a:p>
            <a:r>
              <a:rPr lang="fr-FR" dirty="0" smtClean="0"/>
              <a:t>Patrice </a:t>
            </a:r>
            <a:r>
              <a:rPr lang="fr-FR" dirty="0" err="1" smtClean="0"/>
              <a:t>Delpy</a:t>
            </a:r>
            <a:r>
              <a:rPr lang="fr-FR" dirty="0" smtClean="0"/>
              <a:t> – 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 </a:t>
            </a:r>
            <a:r>
              <a:rPr lang="fr-FR" dirty="0" smtClean="0"/>
              <a:t>illustrations</a:t>
            </a:r>
            <a:endParaRPr lang="en-US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09" y="2152991"/>
            <a:ext cx="2505425" cy="18004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lum bright="1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24" y="2124667"/>
            <a:ext cx="2254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SITE7XS1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 bwMode="auto">
          <a:xfrm>
            <a:off x="558346" y="2253145"/>
            <a:ext cx="2356048" cy="13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3" y="2253145"/>
            <a:ext cx="2486372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Importance </a:t>
            </a:r>
            <a:r>
              <a:rPr lang="fr-FR" dirty="0"/>
              <a:t>of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Yield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chip </a:t>
            </a:r>
            <a:r>
              <a:rPr lang="fr-FR" dirty="0" err="1" smtClean="0"/>
              <a:t>is</a:t>
            </a:r>
            <a:r>
              <a:rPr lang="fr-FR" dirty="0" smtClean="0"/>
              <a:t> &lt; 100%  , no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perfect</a:t>
            </a:r>
            <a:r>
              <a:rPr lang="fr-FR" dirty="0" smtClean="0"/>
              <a:t> 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role of testing is to detect whether something went wrong </a:t>
            </a:r>
          </a:p>
          <a:p>
            <a:r>
              <a:rPr lang="en-US" dirty="0" smtClean="0"/>
              <a:t>Effectiveness </a:t>
            </a:r>
            <a:r>
              <a:rPr lang="en-US" dirty="0"/>
              <a:t>of testing is most important for quality products </a:t>
            </a:r>
          </a:p>
          <a:p>
            <a:endParaRPr lang="en-US" dirty="0" smtClean="0"/>
          </a:p>
          <a:p>
            <a:r>
              <a:rPr lang="en-US" dirty="0" smtClean="0"/>
              <a:t>Today, test cost as more 60%  </a:t>
            </a:r>
            <a:r>
              <a:rPr lang="en-US" dirty="0"/>
              <a:t>of the total manufacturing </a:t>
            </a:r>
            <a:r>
              <a:rPr lang="en-US" dirty="0" smtClean="0"/>
              <a:t>cost</a:t>
            </a:r>
            <a:endParaRPr lang="en-US" dirty="0"/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36" y="4260167"/>
            <a:ext cx="5944430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Motivation </a:t>
            </a:r>
            <a:r>
              <a:rPr lang="fr-FR" dirty="0" smtClean="0"/>
              <a:t>of </a:t>
            </a:r>
            <a:r>
              <a:rPr lang="fr-FR" dirty="0" err="1" smtClean="0"/>
              <a:t>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9598" y="5462017"/>
            <a:ext cx="5458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Intel bug </a:t>
            </a:r>
            <a:r>
              <a:rPr lang="fr-FR" dirty="0" smtClean="0">
                <a:solidFill>
                  <a:schemeClr val="accent1"/>
                </a:solidFill>
              </a:rPr>
              <a:t>(1994): 1M </a:t>
            </a:r>
            <a:r>
              <a:rPr lang="fr-FR" dirty="0" err="1" smtClean="0">
                <a:solidFill>
                  <a:schemeClr val="accent1"/>
                </a:solidFill>
              </a:rPr>
              <a:t>units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shipped</a:t>
            </a:r>
            <a:r>
              <a:rPr lang="fr-FR" dirty="0" smtClean="0">
                <a:solidFill>
                  <a:schemeClr val="accent1"/>
                </a:solidFill>
              </a:rPr>
              <a:t>, </a:t>
            </a:r>
            <a:r>
              <a:rPr lang="fr-FR" dirty="0" err="1" smtClean="0">
                <a:solidFill>
                  <a:schemeClr val="accent1"/>
                </a:solidFill>
              </a:rPr>
              <a:t>recall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cost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$450M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26" y="1575131"/>
            <a:ext cx="6219795" cy="35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88533" y="775430"/>
            <a:ext cx="5438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Identify a defective component as soon as </a:t>
            </a:r>
            <a:r>
              <a:rPr lang="en-US" dirty="0" smtClean="0">
                <a:solidFill>
                  <a:schemeClr val="accent1"/>
                </a:solidFill>
              </a:rPr>
              <a:t>possible,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before </a:t>
            </a:r>
            <a:r>
              <a:rPr lang="en-US" dirty="0" smtClean="0">
                <a:solidFill>
                  <a:schemeClr val="accent1"/>
                </a:solidFill>
              </a:rPr>
              <a:t>it is distributed, assembly in board and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integrated in system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If </a:t>
            </a:r>
            <a:r>
              <a:rPr lang="en-US" dirty="0" smtClean="0">
                <a:solidFill>
                  <a:schemeClr val="accent1"/>
                </a:solidFill>
              </a:rPr>
              <a:t>it’s doesn’t detected, </a:t>
            </a: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 smtClean="0">
                <a:solidFill>
                  <a:schemeClr val="accent1"/>
                </a:solidFill>
              </a:rPr>
              <a:t>costs and </a:t>
            </a:r>
            <a:r>
              <a:rPr lang="en-US" dirty="0" smtClean="0">
                <a:solidFill>
                  <a:schemeClr val="accent1"/>
                </a:solidFill>
              </a:rPr>
              <a:t>penalty are very 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importants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3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Quality and economy are two major benefits of </a:t>
            </a:r>
            <a:r>
              <a:rPr lang="en-US" dirty="0" smtClean="0"/>
              <a:t>testing, these </a:t>
            </a:r>
            <a:r>
              <a:rPr lang="en-US" dirty="0"/>
              <a:t>two attributes are greatly dependent and can not be defined without the other 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Quality </a:t>
            </a:r>
            <a:r>
              <a:rPr lang="en-US" dirty="0"/>
              <a:t>means satisfying the user’s needs at a minimum cost 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to </a:t>
            </a:r>
            <a:r>
              <a:rPr lang="en-US" dirty="0"/>
              <a:t>weed out all bad </a:t>
            </a:r>
            <a:r>
              <a:rPr lang="en-US" dirty="0" smtClean="0"/>
              <a:t>products </a:t>
            </a:r>
            <a:r>
              <a:rPr lang="en-US" dirty="0"/>
              <a:t>before </a:t>
            </a:r>
            <a:r>
              <a:rPr lang="en-US" dirty="0" err="1" smtClean="0"/>
              <a:t>delevery</a:t>
            </a:r>
            <a:r>
              <a:rPr lang="en-US" dirty="0" smtClean="0"/>
              <a:t> to customers 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Understanding the </a:t>
            </a:r>
            <a:r>
              <a:rPr lang="en-US" b="1" dirty="0">
                <a:solidFill>
                  <a:schemeClr val="tx2"/>
                </a:solidFill>
              </a:rPr>
              <a:t>principles of manufacturing and test is essential for </a:t>
            </a:r>
            <a:r>
              <a:rPr lang="en-US" b="1" dirty="0" smtClean="0">
                <a:solidFill>
                  <a:schemeClr val="tx2"/>
                </a:solidFill>
              </a:rPr>
              <a:t>design a quality product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FR" dirty="0" err="1" smtClean="0"/>
              <a:t>esters</a:t>
            </a:r>
            <a:r>
              <a:rPr lang="fr-FR" dirty="0" smtClean="0"/>
              <a:t> (ATE)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Time </a:t>
            </a:r>
            <a:r>
              <a:rPr lang="fr-FR" dirty="0" err="1" smtClean="0"/>
              <a:t>is</a:t>
            </a:r>
            <a:r>
              <a:rPr lang="fr-FR" dirty="0" smtClean="0"/>
              <a:t> money</a:t>
            </a:r>
          </a:p>
          <a:p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err="1" smtClean="0"/>
              <a:t>Minimize</a:t>
            </a:r>
            <a:r>
              <a:rPr lang="fr-FR" dirty="0" smtClean="0"/>
              <a:t> time on tester</a:t>
            </a:r>
          </a:p>
          <a:p>
            <a:pPr marL="457200" indent="-457200">
              <a:buFontTx/>
              <a:buChar char="-"/>
            </a:pPr>
            <a:r>
              <a:rPr lang="fr-FR" dirty="0" err="1" smtClean="0"/>
              <a:t>Careful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of test, </a:t>
            </a:r>
            <a:r>
              <a:rPr lang="en-US" dirty="0"/>
              <a:t>choose the most appropriate tests</a:t>
            </a:r>
            <a:endParaRPr lang="fr-FR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Testability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3" y="1241384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important concept are </a:t>
            </a:r>
            <a:r>
              <a:rPr lang="fr-FR" dirty="0" err="1" smtClean="0"/>
              <a:t>higlhy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woth</a:t>
            </a:r>
            <a:r>
              <a:rPr lang="fr-FR" dirty="0" smtClean="0"/>
              <a:t> </a:t>
            </a:r>
            <a:r>
              <a:rPr lang="fr-FR" dirty="0" err="1" smtClean="0"/>
              <a:t>testability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en-US" dirty="0"/>
              <a:t>• </a:t>
            </a:r>
            <a:r>
              <a:rPr lang="fr-FR" dirty="0" err="1" smtClean="0"/>
              <a:t>Controllability</a:t>
            </a:r>
            <a:r>
              <a:rPr lang="fr-FR" dirty="0" smtClean="0"/>
              <a:t> : </a:t>
            </a:r>
            <a:r>
              <a:rPr lang="en-US" dirty="0"/>
              <a:t>ease of observing a node by watching external output pins of the chip</a:t>
            </a:r>
            <a:endParaRPr lang="fr-FR" dirty="0" smtClean="0"/>
          </a:p>
          <a:p>
            <a:endParaRPr lang="fr-FR" dirty="0" smtClean="0"/>
          </a:p>
          <a:p>
            <a:r>
              <a:rPr lang="en-US" dirty="0"/>
              <a:t>• </a:t>
            </a:r>
            <a:r>
              <a:rPr lang="fr-FR" dirty="0" err="1" smtClean="0"/>
              <a:t>Observability</a:t>
            </a:r>
            <a:r>
              <a:rPr lang="fr-FR" dirty="0" smtClean="0"/>
              <a:t> : </a:t>
            </a:r>
            <a:r>
              <a:rPr lang="en-US" dirty="0"/>
              <a:t>ease of forcing a node to 0 or 1 by driving input pins of the </a:t>
            </a:r>
            <a:r>
              <a:rPr lang="en-US" dirty="0" smtClean="0"/>
              <a:t>chip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7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Focus to digital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Aim</a:t>
            </a:r>
            <a:r>
              <a:rPr lang="fr-FR" dirty="0" smtClean="0"/>
              <a:t>: observe and control </a:t>
            </a:r>
            <a:r>
              <a:rPr lang="fr-FR" dirty="0" err="1" smtClean="0"/>
              <a:t>logic</a:t>
            </a:r>
            <a:r>
              <a:rPr lang="fr-FR" dirty="0" smtClean="0"/>
              <a:t> </a:t>
            </a:r>
            <a:r>
              <a:rPr lang="fr-FR" dirty="0" err="1" smtClean="0"/>
              <a:t>stucture</a:t>
            </a:r>
            <a:endParaRPr lang="fr-FR" dirty="0" smtClean="0"/>
          </a:p>
          <a:p>
            <a:endParaRPr lang="fr-FR" dirty="0"/>
          </a:p>
          <a:p>
            <a:r>
              <a:rPr lang="en-US" dirty="0">
                <a:solidFill>
                  <a:schemeClr val="accent6"/>
                </a:solidFill>
              </a:rPr>
              <a:t>Combinational logic is usually easy to observe and control 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It’s difficult </a:t>
            </a:r>
            <a:r>
              <a:rPr lang="en-US" dirty="0"/>
              <a:t>to test sequential circuit behave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fr-FR" dirty="0" err="1" smtClean="0"/>
              <a:t>Idea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en-US" dirty="0" smtClean="0"/>
              <a:t>Modify sequential </a:t>
            </a:r>
            <a:r>
              <a:rPr lang="en-US" dirty="0" err="1" smtClean="0"/>
              <a:t>circuitery</a:t>
            </a:r>
            <a:r>
              <a:rPr lang="en-US" dirty="0" smtClean="0"/>
              <a:t> of the design </a:t>
            </a:r>
            <a:endParaRPr lang="en-US" dirty="0"/>
          </a:p>
          <a:p>
            <a:endParaRPr lang="fr-FR" dirty="0" smtClean="0"/>
          </a:p>
          <a:p>
            <a:r>
              <a:rPr lang="fr-FR" dirty="0" smtClean="0"/>
              <a:t>This technique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scan design and </a:t>
            </a:r>
            <a:r>
              <a:rPr lang="fr-FR" dirty="0" err="1" smtClean="0"/>
              <a:t>is</a:t>
            </a:r>
            <a:r>
              <a:rPr lang="fr-FR" dirty="0" smtClean="0"/>
              <a:t> a part of the </a:t>
            </a:r>
            <a:r>
              <a:rPr lang="fr-FR" b="1" dirty="0" smtClean="0"/>
              <a:t>DFT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DFT </a:t>
            </a:r>
            <a:r>
              <a:rPr lang="fr-FR" dirty="0" err="1" smtClean="0"/>
              <a:t>implementation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41" y="1241425"/>
            <a:ext cx="6154744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1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ctr"/>
            <a:r>
              <a:rPr lang="fr-FR" sz="5400" dirty="0" err="1" smtClean="0"/>
              <a:t>Fault</a:t>
            </a:r>
            <a:r>
              <a:rPr lang="fr-FR" sz="5400" dirty="0" smtClean="0"/>
              <a:t> </a:t>
            </a:r>
            <a:r>
              <a:rPr lang="fr-FR" sz="5400" dirty="0" err="1" smtClean="0"/>
              <a:t>models</a:t>
            </a:r>
            <a:endParaRPr lang="fr-FR" sz="5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3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Terminology</a:t>
            </a:r>
            <a:r>
              <a:rPr lang="en-US" dirty="0" smtClean="0"/>
              <a:t>: Defect</a:t>
            </a:r>
            <a:r>
              <a:rPr lang="en-US" dirty="0"/>
              <a:t>, Fault, and </a:t>
            </a:r>
            <a:r>
              <a:rPr lang="en-US" dirty="0" smtClean="0"/>
              <a:t>Error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Defect :</a:t>
            </a:r>
            <a:r>
              <a:rPr lang="en-US" b="1" dirty="0" smtClean="0"/>
              <a:t> </a:t>
            </a:r>
          </a:p>
          <a:p>
            <a:r>
              <a:rPr lang="en-US" dirty="0" smtClean="0"/>
              <a:t>- A </a:t>
            </a:r>
            <a:r>
              <a:rPr lang="en-US" dirty="0"/>
              <a:t>defect is the unintended difference between the implemented hardware and its intended design  </a:t>
            </a:r>
            <a:endParaRPr lang="en-US" dirty="0" smtClean="0"/>
          </a:p>
          <a:p>
            <a:r>
              <a:rPr lang="en-US" dirty="0" smtClean="0"/>
              <a:t>Fault :</a:t>
            </a:r>
          </a:p>
          <a:p>
            <a:r>
              <a:rPr lang="en-US" dirty="0" smtClean="0"/>
              <a:t>- A </a:t>
            </a:r>
            <a:r>
              <a:rPr lang="en-US" dirty="0"/>
              <a:t>representation of a defect at the abstracted function level  </a:t>
            </a:r>
            <a:endParaRPr lang="en-US" dirty="0" smtClean="0"/>
          </a:p>
          <a:p>
            <a:r>
              <a:rPr lang="en-US" b="1" u="sng" dirty="0" smtClean="0"/>
              <a:t>Error :</a:t>
            </a:r>
            <a:r>
              <a:rPr lang="en-US" b="1" dirty="0" smtClean="0"/>
              <a:t> </a:t>
            </a:r>
            <a:r>
              <a:rPr lang="en-US" dirty="0"/>
              <a:t> </a:t>
            </a:r>
            <a:endParaRPr lang="en-US" dirty="0" smtClean="0"/>
          </a:p>
          <a:p>
            <a:r>
              <a:rPr lang="en-US" dirty="0" smtClean="0"/>
              <a:t>- A </a:t>
            </a:r>
            <a:r>
              <a:rPr lang="en-US" dirty="0"/>
              <a:t>wrong output signal produced by a defective </a:t>
            </a:r>
            <a:r>
              <a:rPr lang="en-US" dirty="0" smtClean="0"/>
              <a:t>system 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error is caused by a Fault or a design error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Defect </a:t>
            </a:r>
            <a:r>
              <a:rPr lang="en-US" dirty="0"/>
              <a:t>--&gt; Fault ---&gt; Error ---&gt;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5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Inroduction</a:t>
            </a:r>
            <a:r>
              <a:rPr lang="fr-F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this </a:t>
            </a:r>
            <a:r>
              <a:rPr lang="en-US" dirty="0" smtClean="0"/>
              <a:t>document  </a:t>
            </a:r>
            <a:r>
              <a:rPr lang="en-US" dirty="0"/>
              <a:t>is to present the role of the test in the development cycle of a product.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General </a:t>
            </a:r>
            <a:r>
              <a:rPr lang="fr-FR" dirty="0" smtClean="0"/>
              <a:t>concept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Implementation</a:t>
            </a:r>
            <a:r>
              <a:rPr lang="fr-FR" dirty="0" smtClean="0"/>
              <a:t> </a:t>
            </a:r>
            <a:r>
              <a:rPr lang="fr-FR" dirty="0" smtClean="0"/>
              <a:t>in digital flow </a:t>
            </a:r>
            <a:r>
              <a:rPr lang="fr-FR" dirty="0" err="1" smtClean="0"/>
              <a:t>with</a:t>
            </a:r>
            <a:r>
              <a:rPr lang="fr-FR" dirty="0" smtClean="0"/>
              <a:t> ATPG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Terminology: Defect, Fault, and Error </a:t>
            </a:r>
            <a:r>
              <a:rPr lang="en-US" dirty="0" smtClean="0"/>
              <a:t>(2)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85" y="2774066"/>
            <a:ext cx="8811855" cy="12860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72" y="1582210"/>
            <a:ext cx="5258563" cy="9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72359"/>
            <a:ext cx="10515600" cy="4720363"/>
          </a:xfrm>
        </p:spPr>
        <p:txBody>
          <a:bodyPr>
            <a:normAutofit/>
          </a:bodyPr>
          <a:lstStyle/>
          <a:p>
            <a:r>
              <a:rPr lang="en-US" altLang="en-US" dirty="0"/>
              <a:t>Fault models considered in this </a:t>
            </a:r>
            <a:r>
              <a:rPr lang="en-US" altLang="en-US" dirty="0" smtClean="0"/>
              <a:t>document: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Stuck-at </a:t>
            </a:r>
            <a:r>
              <a:rPr lang="en-US" altLang="en-US" dirty="0" smtClean="0"/>
              <a:t>fault (gate level)</a:t>
            </a:r>
            <a:endParaRPr lang="en-US" altLang="en-US" dirty="0"/>
          </a:p>
          <a:p>
            <a:pPr lvl="1"/>
            <a:r>
              <a:rPr lang="en-US" altLang="en-US" dirty="0"/>
              <a:t>Bridging fault</a:t>
            </a:r>
          </a:p>
          <a:p>
            <a:pPr lvl="1"/>
            <a:r>
              <a:rPr lang="en-US" altLang="en-US" dirty="0"/>
              <a:t>Path-delay </a:t>
            </a:r>
            <a:r>
              <a:rPr lang="en-US" altLang="en-US" dirty="0" smtClean="0"/>
              <a:t>/ Transition </a:t>
            </a:r>
            <a:r>
              <a:rPr lang="en-US" altLang="en-US" dirty="0"/>
              <a:t>fault</a:t>
            </a:r>
          </a:p>
          <a:p>
            <a:pPr lvl="1"/>
            <a:r>
              <a:rPr lang="en-US" altLang="en-US" dirty="0" smtClean="0"/>
              <a:t>IDDQ fault</a:t>
            </a:r>
          </a:p>
          <a:p>
            <a:pPr lvl="1"/>
            <a:endParaRPr lang="fr-FR" altLang="en-US" dirty="0"/>
          </a:p>
          <a:p>
            <a:r>
              <a:rPr lang="en-US" dirty="0"/>
              <a:t>A delay or transition fault alters the signal propagation delay</a:t>
            </a:r>
          </a:p>
          <a:p>
            <a:r>
              <a:rPr lang="en-US" dirty="0"/>
              <a:t>along the faulty line </a:t>
            </a:r>
            <a:r>
              <a:rPr lang="en-US" dirty="0" smtClean="0"/>
              <a:t>As </a:t>
            </a:r>
            <a:r>
              <a:rPr lang="en-US" dirty="0"/>
              <a:t>a result, signals can arrive at the outputs of</a:t>
            </a:r>
          </a:p>
          <a:p>
            <a:r>
              <a:rPr lang="en-US" dirty="0"/>
              <a:t>the circuit before or after the time expected.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736197" y="1625775"/>
            <a:ext cx="3560525" cy="1588532"/>
            <a:chOff x="3140347" y="3964424"/>
            <a:chExt cx="4915555" cy="2055376"/>
          </a:xfrm>
        </p:grpSpPr>
        <p:sp>
          <p:nvSpPr>
            <p:cNvPr id="7" name="Isosceles Triangle 6"/>
            <p:cNvSpPr>
              <a:spLocks noChangeAspect="1"/>
            </p:cNvSpPr>
            <p:nvPr/>
          </p:nvSpPr>
          <p:spPr>
            <a:xfrm>
              <a:off x="3810000" y="4038600"/>
              <a:ext cx="2209800" cy="1981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>
              <a:spLocks noChangeAspect="1"/>
            </p:cNvSpPr>
            <p:nvPr/>
          </p:nvSpPr>
          <p:spPr>
            <a:xfrm>
              <a:off x="4533900" y="4047417"/>
              <a:ext cx="762000" cy="68580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>
              <a:spLocks noChangeAspect="1"/>
            </p:cNvSpPr>
            <p:nvPr/>
          </p:nvSpPr>
          <p:spPr>
            <a:xfrm>
              <a:off x="4677156" y="4063244"/>
              <a:ext cx="475488" cy="407561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505200" y="4038600"/>
              <a:ext cx="0" cy="198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2667001" y="4544212"/>
              <a:ext cx="1371600" cy="42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Faults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715000" y="5442466"/>
              <a:ext cx="10668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81800" y="5257799"/>
              <a:ext cx="1049697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Stuckat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029200" y="4149090"/>
              <a:ext cx="1752600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81800" y="4844534"/>
              <a:ext cx="1274102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Transition</a:t>
              </a:r>
              <a:endParaRPr lang="en-US" sz="1400" dirty="0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4800600" y="4038600"/>
              <a:ext cx="228600" cy="228424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Elbow Connector 16"/>
            <p:cNvCxnSpPr/>
            <p:nvPr/>
          </p:nvCxnSpPr>
          <p:spPr>
            <a:xfrm rot="10800000">
              <a:off x="5257800" y="4572000"/>
              <a:ext cx="1524000" cy="457200"/>
            </a:xfrm>
            <a:prstGeom prst="bentConnector3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0800000">
              <a:off x="5135880" y="4364477"/>
              <a:ext cx="1645920" cy="283727"/>
            </a:xfrm>
            <a:prstGeom prst="bentConnector3">
              <a:avLst>
                <a:gd name="adj1" fmla="val 26157"/>
              </a:avLst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81800" y="4431268"/>
              <a:ext cx="792718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IDDQ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1803" y="3964424"/>
              <a:ext cx="989680" cy="398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Bridge </a:t>
              </a:r>
              <a:endParaRPr lang="en-US" sz="1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81423" y="3329031"/>
            <a:ext cx="215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Most </a:t>
            </a:r>
            <a:r>
              <a:rPr lang="fr-FR" dirty="0" err="1" smtClean="0"/>
              <a:t>frequent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5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model : </a:t>
            </a:r>
            <a:r>
              <a:rPr lang="fr-FR" dirty="0" err="1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Inputs and outputs can either be “stuck-at” a high (</a:t>
            </a:r>
            <a:r>
              <a:rPr lang="en-US" altLang="en-US" dirty="0" err="1"/>
              <a:t>Vdd</a:t>
            </a:r>
            <a:r>
              <a:rPr lang="en-US" altLang="en-US" dirty="0"/>
              <a:t>) or low (Ground)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65219"/>
              </p:ext>
            </p:extLst>
          </p:nvPr>
        </p:nvGraphicFramePr>
        <p:xfrm>
          <a:off x="6516688" y="2754313"/>
          <a:ext cx="3379787" cy="3127248"/>
        </p:xfrm>
        <a:graphic>
          <a:graphicData uri="http://schemas.openxmlformats.org/drawingml/2006/table">
            <a:tbl>
              <a:tblPr/>
              <a:tblGrid>
                <a:gridCol w="766762"/>
                <a:gridCol w="495300"/>
                <a:gridCol w="419100"/>
                <a:gridCol w="514350"/>
                <a:gridCol w="1184275"/>
              </a:tblGrid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Pattern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SA1 (#2)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SA1 (#4)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SA1 (#6)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SA1 (#2)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SA0 (#3)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SA0 (#1)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SA1 (#4)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SA1 (#6)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A: SA0 (#1)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B: SA0 (#3)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Y: SA0 (#5)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45826"/>
              </p:ext>
            </p:extLst>
          </p:nvPr>
        </p:nvGraphicFramePr>
        <p:xfrm>
          <a:off x="1450340" y="3123883"/>
          <a:ext cx="4191000" cy="2751583"/>
        </p:xfrm>
        <a:graphic>
          <a:graphicData uri="http://schemas.openxmlformats.org/drawingml/2006/table">
            <a:tbl>
              <a:tblPr/>
              <a:tblGrid>
                <a:gridCol w="942975"/>
                <a:gridCol w="3248025"/>
              </a:tblGrid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Fault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A is (shorted to Gnd):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A is (shorted to Vdd):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B is (shorted to Gnd):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B is 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Vdd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Output Y is (shorted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Gnd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#6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Output Y is (shorted to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Vdd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79888" y="1867853"/>
            <a:ext cx="2038350" cy="690562"/>
            <a:chOff x="1076" y="2430"/>
            <a:chExt cx="1284" cy="435"/>
          </a:xfrm>
        </p:grpSpPr>
        <p:sp>
          <p:nvSpPr>
            <p:cNvPr id="12" name="Line 72"/>
            <p:cNvSpPr>
              <a:spLocks noChangeShapeType="1"/>
            </p:cNvSpPr>
            <p:nvPr/>
          </p:nvSpPr>
          <p:spPr bwMode="auto">
            <a:xfrm>
              <a:off x="1080" y="2544"/>
              <a:ext cx="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3"/>
            <p:cNvSpPr>
              <a:spLocks noChangeShapeType="1"/>
            </p:cNvSpPr>
            <p:nvPr/>
          </p:nvSpPr>
          <p:spPr bwMode="auto">
            <a:xfrm>
              <a:off x="1076" y="2768"/>
              <a:ext cx="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4"/>
            <p:cNvSpPr>
              <a:spLocks noChangeShapeType="1"/>
            </p:cNvSpPr>
            <p:nvPr/>
          </p:nvSpPr>
          <p:spPr bwMode="auto">
            <a:xfrm>
              <a:off x="1480" y="243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>
              <a:off x="1480" y="2864"/>
              <a:ext cx="3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6"/>
            <p:cNvSpPr>
              <a:spLocks noChangeShapeType="1"/>
            </p:cNvSpPr>
            <p:nvPr/>
          </p:nvSpPr>
          <p:spPr bwMode="auto">
            <a:xfrm>
              <a:off x="1484" y="2432"/>
              <a:ext cx="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77"/>
            <p:cNvSpPr>
              <a:spLocks noChangeArrowheads="1"/>
            </p:cNvSpPr>
            <p:nvPr/>
          </p:nvSpPr>
          <p:spPr bwMode="auto">
            <a:xfrm>
              <a:off x="1557" y="2430"/>
              <a:ext cx="447" cy="43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8"/>
            <p:cNvSpPr>
              <a:spLocks noChangeArrowheads="1"/>
            </p:cNvSpPr>
            <p:nvPr/>
          </p:nvSpPr>
          <p:spPr bwMode="auto">
            <a:xfrm>
              <a:off x="1485" y="2439"/>
              <a:ext cx="291" cy="4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auto">
            <a:xfrm>
              <a:off x="2009" y="2649"/>
              <a:ext cx="3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3632200" y="1886903"/>
            <a:ext cx="4635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B</a:t>
            </a:r>
          </a:p>
        </p:txBody>
      </p:sp>
      <p:sp>
        <p:nvSpPr>
          <p:cNvPr id="11" name="Rectangle 81"/>
          <p:cNvSpPr>
            <a:spLocks noChangeArrowheads="1"/>
          </p:cNvSpPr>
          <p:nvPr/>
        </p:nvSpPr>
        <p:spPr bwMode="auto">
          <a:xfrm>
            <a:off x="6334125" y="1807528"/>
            <a:ext cx="4635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50253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6" name="Group 7"/>
          <p:cNvGrpSpPr/>
          <p:nvPr/>
        </p:nvGrpSpPr>
        <p:grpSpPr>
          <a:xfrm>
            <a:off x="4429470" y="1641352"/>
            <a:ext cx="3255608" cy="3284759"/>
            <a:chOff x="2333092" y="1755325"/>
            <a:chExt cx="3255608" cy="3284759"/>
          </a:xfrm>
        </p:grpSpPr>
        <p:sp>
          <p:nvSpPr>
            <p:cNvPr id="7" name="Oval 8"/>
            <p:cNvSpPr/>
            <p:nvPr/>
          </p:nvSpPr>
          <p:spPr>
            <a:xfrm>
              <a:off x="3491967" y="2886515"/>
              <a:ext cx="2096733" cy="2152648"/>
            </a:xfrm>
            <a:prstGeom prst="ellipse">
              <a:avLst/>
            </a:prstGeom>
            <a:solidFill>
              <a:srgbClr val="00B050">
                <a:alpha val="58000"/>
              </a:srgbClr>
            </a:solidFill>
            <a:ln w="9525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0" tIns="45720" rIns="144000" bIns="108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de-DE" sz="1200" b="1" kern="0" dirty="0">
                <a:solidFill>
                  <a:schemeClr val="tx1"/>
                </a:solidFill>
                <a:latin typeface="Tahoma"/>
                <a:ea typeface="ＭＳ Ｐゴシック" pitchFamily="-112" charset="-128"/>
              </a:endParaRPr>
            </a:p>
            <a:p>
              <a:pPr algn="ctr"/>
              <a:endParaRPr lang="en-US" sz="1200" b="1" kern="0" dirty="0">
                <a:solidFill>
                  <a:schemeClr val="tx1"/>
                </a:solidFill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2847883" y="1755325"/>
              <a:ext cx="2096733" cy="21526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9804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108000" rIns="0" bIns="7200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de-DE" sz="1200" b="1" kern="0" dirty="0" smtClean="0">
                <a:latin typeface="Tahoma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4443897" y="3864897"/>
              <a:ext cx="11265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r>
                <a:rPr lang="en-US" sz="1200" b="1" dirty="0" smtClean="0"/>
                <a:t>Bridge</a:t>
              </a:r>
              <a:br>
                <a:rPr lang="en-US" sz="1200" b="1" dirty="0" smtClean="0"/>
              </a:br>
              <a:r>
                <a:rPr lang="en-US" sz="1200" b="1" dirty="0" smtClean="0"/>
                <a:t/>
              </a:r>
              <a:br>
                <a:rPr lang="en-US" sz="1200" b="1" dirty="0" smtClean="0"/>
              </a:br>
              <a:endParaRPr lang="en-US" sz="1200" b="1" baseline="-25000" noProof="1" smtClean="0"/>
            </a:p>
            <a:p>
              <a:pPr algn="ctr"/>
              <a:r>
                <a:rPr lang="en-US" sz="800" b="1" dirty="0" smtClean="0"/>
                <a:t/>
              </a:r>
              <a:br>
                <a:rPr lang="en-US" sz="800" b="1" dirty="0" smtClean="0"/>
              </a:br>
              <a:endParaRPr lang="en-US" sz="12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3217413" y="2086525"/>
              <a:ext cx="1392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r>
                <a:rPr lang="de-DE" sz="1200" b="1" dirty="0" smtClean="0"/>
                <a:t/>
              </a:r>
              <a:br>
                <a:rPr lang="de-DE" sz="1200" b="1" dirty="0" smtClean="0"/>
              </a:br>
              <a:r>
                <a:rPr lang="de-DE" sz="1200" b="1" dirty="0" err="1" smtClean="0"/>
                <a:t>opens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or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shorts</a:t>
              </a:r>
              <a:endParaRPr lang="de-DE" sz="1200" b="1" baseline="-25000" noProof="1" smtClean="0"/>
            </a:p>
            <a:p>
              <a:pPr algn="ctr"/>
              <a:endParaRPr lang="en-US" sz="8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11" name="Oval 13"/>
            <p:cNvSpPr/>
            <p:nvPr/>
          </p:nvSpPr>
          <p:spPr>
            <a:xfrm>
              <a:off x="2347769" y="2887436"/>
              <a:ext cx="2096733" cy="2152648"/>
            </a:xfrm>
            <a:prstGeom prst="ellipse">
              <a:avLst/>
            </a:prstGeom>
            <a:solidFill>
              <a:schemeClr val="accent4">
                <a:alpha val="49804"/>
              </a:schemeClr>
            </a:solidFill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0" tIns="45720" rIns="144000" bIns="108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de-DE" sz="1200" b="1" kern="0" dirty="0" smtClean="0">
                <a:latin typeface="Tahoma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2333092" y="3864897"/>
              <a:ext cx="13374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r>
                <a:rPr lang="en-US" sz="1200" b="1" dirty="0" smtClean="0"/>
                <a:t>stuck on</a:t>
              </a:r>
            </a:p>
            <a:p>
              <a:pPr algn="ctr"/>
              <a:r>
                <a:rPr lang="en-US" sz="1200" b="1" dirty="0" smtClean="0"/>
                <a:t>Stuck open</a:t>
              </a:r>
              <a:br>
                <a:rPr lang="en-US" sz="1200" b="1" dirty="0" smtClean="0"/>
              </a:br>
              <a:endParaRPr lang="en-US" sz="800" b="1" dirty="0"/>
            </a:p>
            <a:p>
              <a:pPr algn="ctr"/>
              <a:endParaRPr lang="en-US" sz="1200" b="1" dirty="0" smtClean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401734" y="1972552"/>
            <a:ext cx="1029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 speed</a:t>
            </a:r>
          </a:p>
          <a:p>
            <a:r>
              <a:rPr lang="fr-FR" dirty="0" err="1" smtClean="0"/>
              <a:t>defects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760835" y="2034106"/>
            <a:ext cx="131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Functionnal</a:t>
            </a:r>
            <a:endParaRPr lang="fr-FR" dirty="0" smtClean="0"/>
          </a:p>
          <a:p>
            <a:r>
              <a:rPr lang="fr-FR" dirty="0" err="1" smtClean="0"/>
              <a:t>defects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760835" y="4602945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IDDQ</a:t>
            </a:r>
          </a:p>
          <a:p>
            <a:r>
              <a:rPr lang="fr-FR" dirty="0" err="1" smtClean="0"/>
              <a:t>defects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Stuck</a:t>
            </a:r>
            <a:r>
              <a:rPr lang="fr-FR" dirty="0" smtClean="0"/>
              <a:t> </a:t>
            </a:r>
            <a:r>
              <a:rPr lang="fr-FR" dirty="0" smtClean="0"/>
              <a:t>at </a:t>
            </a:r>
            <a:r>
              <a:rPr lang="fr-FR" dirty="0" err="1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Permanent or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fr-FR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short</a:t>
            </a:r>
            <a:r>
              <a:rPr lang="en-US" dirty="0"/>
              <a:t> is formed by connecting points not intended to be connected</a:t>
            </a:r>
            <a:r>
              <a:rPr lang="en-US" dirty="0" smtClean="0"/>
              <a:t>; </a:t>
            </a:r>
            <a:r>
              <a:rPr lang="fr-FR" dirty="0"/>
              <a:t>signal </a:t>
            </a:r>
            <a:r>
              <a:rPr lang="fr-FR" dirty="0" err="1"/>
              <a:t>stuck</a:t>
            </a:r>
            <a:r>
              <a:rPr lang="fr-FR" dirty="0"/>
              <a:t> to VDD or GND</a:t>
            </a:r>
          </a:p>
          <a:p>
            <a:r>
              <a:rPr lang="en-US" dirty="0" smtClean="0"/>
              <a:t>a </a:t>
            </a:r>
            <a:r>
              <a:rPr lang="en-US" b="1" dirty="0"/>
              <a:t>open</a:t>
            </a:r>
            <a:r>
              <a:rPr lang="en-US" dirty="0"/>
              <a:t> results from the breaking of a connection</a:t>
            </a:r>
            <a:r>
              <a:rPr lang="en-US" dirty="0" smtClean="0"/>
              <a:t>.</a:t>
            </a:r>
          </a:p>
          <a:p>
            <a:endParaRPr lang="fr-FR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Bridging</a:t>
            </a:r>
            <a:r>
              <a:rPr lang="fr-FR" dirty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bridging fault model tests for resistive shorts </a:t>
            </a:r>
            <a:r>
              <a:rPr lang="en-US" dirty="0" smtClean="0"/>
              <a:t>between </a:t>
            </a:r>
            <a:r>
              <a:rPr lang="en-US" dirty="0"/>
              <a:t>two normally unconnected </a:t>
            </a:r>
            <a:r>
              <a:rPr lang="en-US" dirty="0" smtClean="0"/>
              <a:t>in wires, which </a:t>
            </a:r>
            <a:r>
              <a:rPr lang="en-US" dirty="0"/>
              <a:t>could be caused by a piece of metal from the sputtering process</a:t>
            </a:r>
          </a:p>
          <a:p>
            <a:endParaRPr lang="fr-FR" dirty="0" smtClean="0"/>
          </a:p>
          <a:p>
            <a:r>
              <a:rPr lang="en-US" dirty="0"/>
              <a:t>Bridging faults can be </a:t>
            </a:r>
            <a:r>
              <a:rPr lang="en-US" dirty="0" smtClean="0"/>
              <a:t>intra-layer and inter-layer 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7" y="3519972"/>
            <a:ext cx="4812382" cy="22399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67" y="4042472"/>
            <a:ext cx="5126933" cy="11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Bridging</a:t>
            </a:r>
            <a:r>
              <a:rPr lang="fr-FR" dirty="0"/>
              <a:t>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(2) : </a:t>
            </a:r>
            <a:r>
              <a:rPr lang="fr-FR" dirty="0" err="1" smtClean="0"/>
              <a:t>interconnect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29030"/>
            <a:ext cx="10515600" cy="4663692"/>
          </a:xfrm>
        </p:spPr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or more adjacent </a:t>
            </a:r>
            <a:r>
              <a:rPr lang="fr-FR" dirty="0" err="1" smtClean="0"/>
              <a:t>wire</a:t>
            </a:r>
            <a:r>
              <a:rPr lang="fr-FR" dirty="0" smtClean="0"/>
              <a:t> are </a:t>
            </a:r>
            <a:r>
              <a:rPr lang="fr-FR" dirty="0" err="1" smtClean="0"/>
              <a:t>shorter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0" y="1898493"/>
            <a:ext cx="23812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6725" y="2990473"/>
            <a:ext cx="181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High </a:t>
            </a:r>
            <a:r>
              <a:rPr lang="fr-FR" dirty="0" err="1" smtClean="0">
                <a:solidFill>
                  <a:schemeClr val="accent1"/>
                </a:solidFill>
              </a:rPr>
              <a:t>probability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of </a:t>
            </a:r>
            <a:r>
              <a:rPr lang="fr-FR" dirty="0" err="1" smtClean="0">
                <a:solidFill>
                  <a:schemeClr val="accent1"/>
                </a:solidFill>
              </a:rPr>
              <a:t>bridging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faults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2700" y="2646205"/>
            <a:ext cx="32385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77925" y="3722530"/>
            <a:ext cx="34290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1299" y="1790700"/>
            <a:ext cx="54102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EDA </a:t>
            </a:r>
            <a:r>
              <a:rPr lang="fr-FR" dirty="0" err="1" smtClean="0">
                <a:solidFill>
                  <a:schemeClr val="accent1"/>
                </a:solidFill>
              </a:rPr>
              <a:t>tool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extract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capacitive coupling based bridge </a:t>
            </a:r>
            <a:r>
              <a:rPr lang="en-US" dirty="0" smtClean="0">
                <a:solidFill>
                  <a:schemeClr val="accent1"/>
                </a:solidFill>
              </a:rPr>
              <a:t>pairs from physical design (</a:t>
            </a:r>
            <a:r>
              <a:rPr lang="en-US" dirty="0" err="1" smtClean="0">
                <a:solidFill>
                  <a:schemeClr val="accent1"/>
                </a:solidFill>
              </a:rPr>
              <a:t>frindge</a:t>
            </a:r>
            <a:r>
              <a:rPr lang="en-US" dirty="0" smtClean="0">
                <a:solidFill>
                  <a:schemeClr val="accent1"/>
                </a:solidFill>
              </a:rPr>
              <a:t> capacitance)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Higher</a:t>
            </a:r>
            <a:r>
              <a:rPr lang="fr-FR" dirty="0" smtClean="0">
                <a:solidFill>
                  <a:schemeClr val="accent1"/>
                </a:solidFill>
              </a:rPr>
              <a:t> capacitance </a:t>
            </a:r>
            <a:r>
              <a:rPr lang="fr-FR" dirty="0" err="1" smtClean="0">
                <a:solidFill>
                  <a:schemeClr val="accent1"/>
                </a:solidFill>
              </a:rPr>
              <a:t>indicating</a:t>
            </a:r>
            <a:r>
              <a:rPr lang="fr-FR" dirty="0" smtClean="0">
                <a:solidFill>
                  <a:schemeClr val="accent1"/>
                </a:solidFill>
              </a:rPr>
              <a:t> the </a:t>
            </a:r>
            <a:r>
              <a:rPr lang="fr-FR" dirty="0" err="1" smtClean="0">
                <a:solidFill>
                  <a:schemeClr val="accent1"/>
                </a:solidFill>
              </a:rPr>
              <a:t>higher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probability</a:t>
            </a:r>
            <a:r>
              <a:rPr lang="fr-FR" dirty="0" smtClean="0">
                <a:solidFill>
                  <a:schemeClr val="accent1"/>
                </a:solidFill>
              </a:rPr>
              <a:t> of bridge </a:t>
            </a:r>
            <a:r>
              <a:rPr lang="fr-FR" dirty="0" err="1" smtClean="0">
                <a:solidFill>
                  <a:schemeClr val="accent1"/>
                </a:solidFill>
              </a:rPr>
              <a:t>occurence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Onsemi</a:t>
            </a:r>
            <a:r>
              <a:rPr lang="fr-FR" dirty="0" smtClean="0">
                <a:solidFill>
                  <a:schemeClr val="accent1"/>
                </a:solidFill>
              </a:rPr>
              <a:t>  script </a:t>
            </a:r>
            <a:r>
              <a:rPr lang="fr-FR" dirty="0" err="1" smtClean="0">
                <a:solidFill>
                  <a:schemeClr val="accent1"/>
                </a:solidFill>
              </a:rPr>
              <a:t>analyze</a:t>
            </a:r>
            <a:r>
              <a:rPr lang="fr-FR" dirty="0" smtClean="0">
                <a:solidFill>
                  <a:schemeClr val="accent1"/>
                </a:solidFill>
              </a:rPr>
              <a:t> output </a:t>
            </a:r>
            <a:r>
              <a:rPr lang="fr-FR" dirty="0" err="1" smtClean="0">
                <a:solidFill>
                  <a:schemeClr val="accent1"/>
                </a:solidFill>
              </a:rPr>
              <a:t>database</a:t>
            </a:r>
            <a:r>
              <a:rPr lang="fr-FR" dirty="0" smtClean="0">
                <a:solidFill>
                  <a:schemeClr val="accent1"/>
                </a:solidFill>
              </a:rPr>
              <a:t> to </a:t>
            </a:r>
            <a:r>
              <a:rPr lang="fr-FR" dirty="0" err="1" smtClean="0">
                <a:solidFill>
                  <a:schemeClr val="accent1"/>
                </a:solidFill>
              </a:rPr>
              <a:t>identifiy</a:t>
            </a:r>
            <a:r>
              <a:rPr lang="fr-FR" dirty="0" smtClean="0">
                <a:solidFill>
                  <a:schemeClr val="accent1"/>
                </a:solidFill>
              </a:rPr>
              <a:t> the </a:t>
            </a:r>
            <a:r>
              <a:rPr lang="fr-FR" dirty="0" err="1" smtClean="0">
                <a:solidFill>
                  <a:schemeClr val="accent1"/>
                </a:solidFill>
              </a:rPr>
              <a:t>potential</a:t>
            </a:r>
            <a:r>
              <a:rPr lang="fr-FR" dirty="0" smtClean="0">
                <a:solidFill>
                  <a:schemeClr val="accent1"/>
                </a:solidFill>
              </a:rPr>
              <a:t> bridge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designer can filter the results to select or ignore nodes that are </a:t>
            </a:r>
            <a:r>
              <a:rPr lang="en-US" dirty="0" err="1" smtClean="0">
                <a:solidFill>
                  <a:schemeClr val="accent1"/>
                </a:solidFill>
              </a:rPr>
              <a:t>suceptible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to </a:t>
            </a:r>
            <a:r>
              <a:rPr lang="en-US" dirty="0" smtClean="0">
                <a:solidFill>
                  <a:schemeClr val="accent1"/>
                </a:solidFill>
              </a:rPr>
              <a:t>create 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smtClean="0">
                <a:solidFill>
                  <a:schemeClr val="accent1"/>
                </a:solidFill>
              </a:rPr>
              <a:t>bridge.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The new </a:t>
            </a:r>
            <a:r>
              <a:rPr lang="fr-FR" dirty="0" err="1" smtClean="0">
                <a:solidFill>
                  <a:schemeClr val="accent1"/>
                </a:solidFill>
              </a:rPr>
              <a:t>netlist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is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given</a:t>
            </a:r>
            <a:r>
              <a:rPr lang="fr-FR" dirty="0" smtClean="0">
                <a:solidFill>
                  <a:schemeClr val="accent1"/>
                </a:solidFill>
              </a:rPr>
              <a:t> to ATPG </a:t>
            </a:r>
            <a:r>
              <a:rPr lang="fr-FR" dirty="0" err="1" smtClean="0">
                <a:solidFill>
                  <a:schemeClr val="accent1"/>
                </a:solidFill>
              </a:rPr>
              <a:t>tool</a:t>
            </a:r>
            <a:r>
              <a:rPr lang="fr-FR" dirty="0" smtClean="0">
                <a:solidFill>
                  <a:schemeClr val="accent1"/>
                </a:solidFill>
              </a:rPr>
              <a:t> to </a:t>
            </a:r>
            <a:r>
              <a:rPr lang="fr-FR" dirty="0" err="1" smtClean="0">
                <a:solidFill>
                  <a:schemeClr val="accent1"/>
                </a:solidFill>
              </a:rPr>
              <a:t>generate</a:t>
            </a:r>
            <a:r>
              <a:rPr lang="fr-FR" dirty="0" smtClean="0">
                <a:solidFill>
                  <a:schemeClr val="accent1"/>
                </a:solidFill>
              </a:rPr>
              <a:t> the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bridge </a:t>
            </a:r>
            <a:r>
              <a:rPr lang="fr-FR" dirty="0" err="1" smtClean="0">
                <a:solidFill>
                  <a:schemeClr val="accent1"/>
                </a:solidFill>
              </a:rPr>
              <a:t>detection</a:t>
            </a:r>
            <a:r>
              <a:rPr lang="fr-FR" dirty="0" smtClean="0">
                <a:solidFill>
                  <a:schemeClr val="accent1"/>
                </a:solidFill>
              </a:rPr>
              <a:t> patterns </a:t>
            </a:r>
            <a:r>
              <a:rPr lang="fr-FR" dirty="0" err="1" smtClean="0">
                <a:solidFill>
                  <a:schemeClr val="accent1"/>
                </a:solidFill>
              </a:rPr>
              <a:t>used</a:t>
            </a:r>
            <a:r>
              <a:rPr lang="fr-FR" dirty="0" smtClean="0">
                <a:solidFill>
                  <a:schemeClr val="accent1"/>
                </a:solidFill>
              </a:rPr>
              <a:t> by ATE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88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Bridging</a:t>
            </a:r>
            <a:r>
              <a:rPr lang="fr-FR" dirty="0" smtClean="0"/>
              <a:t>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(3) </a:t>
            </a:r>
            <a:r>
              <a:rPr lang="fr-FR" dirty="0"/>
              <a:t>: </a:t>
            </a:r>
            <a:r>
              <a:rPr lang="fr-FR" dirty="0" err="1" smtClean="0"/>
              <a:t>layout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Detects</a:t>
            </a:r>
            <a:r>
              <a:rPr lang="fr-FR" dirty="0" smtClean="0"/>
              <a:t> </a:t>
            </a:r>
            <a:r>
              <a:rPr lang="fr-FR" dirty="0" err="1" smtClean="0"/>
              <a:t>bridging</a:t>
            </a:r>
            <a:r>
              <a:rPr lang="fr-FR" dirty="0" smtClean="0"/>
              <a:t> pair nets:</a:t>
            </a:r>
          </a:p>
          <a:p>
            <a:r>
              <a:rPr lang="en-US" dirty="0"/>
              <a:t>examining the physical database for parallel or close proximity wires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0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Transistion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07085"/>
            <a:ext cx="10515600" cy="4685637"/>
          </a:xfrm>
        </p:spPr>
        <p:txBody>
          <a:bodyPr/>
          <a:lstStyle/>
          <a:p>
            <a:r>
              <a:rPr lang="fr-FR" dirty="0"/>
              <a:t>Certain </a:t>
            </a:r>
            <a:r>
              <a:rPr lang="fr-FR" dirty="0" err="1"/>
              <a:t>manufacturing</a:t>
            </a:r>
            <a:r>
              <a:rPr lang="fr-FR" dirty="0"/>
              <a:t> </a:t>
            </a:r>
            <a:r>
              <a:rPr lang="fr-FR" dirty="0" err="1"/>
              <a:t>defects</a:t>
            </a:r>
            <a:r>
              <a:rPr lang="fr-FR" dirty="0"/>
              <a:t> do not change the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but </a:t>
            </a:r>
            <a:r>
              <a:rPr lang="fr-FR" dirty="0" err="1"/>
              <a:t>can</a:t>
            </a:r>
            <a:r>
              <a:rPr lang="fr-FR" dirty="0"/>
              <a:t> cause timing </a:t>
            </a:r>
            <a:r>
              <a:rPr lang="fr-FR" dirty="0" smtClean="0"/>
              <a:t>issues,</a:t>
            </a:r>
            <a:endParaRPr lang="fr-FR" dirty="0"/>
          </a:p>
          <a:p>
            <a:r>
              <a:rPr lang="fr-FR" dirty="0" smtClean="0"/>
              <a:t>Delay </a:t>
            </a:r>
            <a:r>
              <a:rPr lang="fr-FR" dirty="0" err="1"/>
              <a:t>transistion</a:t>
            </a:r>
            <a:r>
              <a:rPr lang="fr-FR" dirty="0"/>
              <a:t>: </a:t>
            </a:r>
            <a:r>
              <a:rPr lang="fr-FR" dirty="0" err="1"/>
              <a:t>increase</a:t>
            </a:r>
            <a:r>
              <a:rPr lang="fr-FR" dirty="0"/>
              <a:t> the input to output </a:t>
            </a:r>
            <a:r>
              <a:rPr lang="fr-FR" dirty="0" err="1"/>
              <a:t>delay</a:t>
            </a:r>
            <a:r>
              <a:rPr lang="fr-FR" dirty="0"/>
              <a:t> of one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gate</a:t>
            </a:r>
            <a:r>
              <a:rPr lang="fr-FR" dirty="0"/>
              <a:t> (slow to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/>
              <a:t>or to </a:t>
            </a:r>
            <a:r>
              <a:rPr lang="fr-FR" dirty="0" err="1"/>
              <a:t>fall</a:t>
            </a:r>
            <a:r>
              <a:rPr lang="fr-FR" dirty="0"/>
              <a:t>)</a:t>
            </a:r>
          </a:p>
          <a:p>
            <a:r>
              <a:rPr lang="fr-FR" dirty="0" smtClean="0"/>
              <a:t>Delay </a:t>
            </a:r>
            <a:r>
              <a:rPr lang="fr-FR" dirty="0" err="1"/>
              <a:t>path</a:t>
            </a:r>
            <a:r>
              <a:rPr lang="fr-FR" dirty="0"/>
              <a:t> : propagation </a:t>
            </a:r>
            <a:r>
              <a:rPr lang="fr-FR" dirty="0" err="1"/>
              <a:t>delay</a:t>
            </a:r>
            <a:r>
              <a:rPr lang="fr-FR" dirty="0"/>
              <a:t> of the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exceeds</a:t>
            </a:r>
            <a:r>
              <a:rPr lang="fr-FR" dirty="0"/>
              <a:t> the </a:t>
            </a:r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interval</a:t>
            </a:r>
            <a:endParaRPr lang="fr-FR" dirty="0"/>
          </a:p>
          <a:p>
            <a:r>
              <a:rPr lang="fr-FR" dirty="0"/>
              <a:t>(timing violation)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70" y="3769655"/>
            <a:ext cx="6607168" cy="18100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2310" y="5715093"/>
            <a:ext cx="18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bridges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02488" y="5715093"/>
            <a:ext cx="170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opens</a:t>
            </a:r>
            <a:endParaRPr lang="fr-FR" dirty="0"/>
          </a:p>
        </p:txBody>
      </p:sp>
      <p:pic>
        <p:nvPicPr>
          <p:cNvPr id="9" name="Espace réservé du contenu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29" y="3892335"/>
            <a:ext cx="3305198" cy="16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2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IDDQ </a:t>
            </a:r>
            <a:r>
              <a:rPr lang="fr-FR" dirty="0" err="1" smtClean="0"/>
              <a:t>faults</a:t>
            </a:r>
            <a:r>
              <a:rPr lang="fr-FR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66543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in quiescent state (not </a:t>
            </a:r>
            <a:r>
              <a:rPr lang="fr-FR" dirty="0" err="1" smtClean="0"/>
              <a:t>switching</a:t>
            </a:r>
            <a:r>
              <a:rPr lang="fr-FR" dirty="0" smtClean="0"/>
              <a:t> and inputs are </a:t>
            </a:r>
            <a:r>
              <a:rPr lang="fr-FR" dirty="0" err="1" smtClean="0"/>
              <a:t>statics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Leakage</a:t>
            </a:r>
            <a:r>
              <a:rPr lang="fr-FR" dirty="0" smtClean="0"/>
              <a:t> and </a:t>
            </a:r>
            <a:r>
              <a:rPr lang="fr-FR" dirty="0" err="1" smtClean="0"/>
              <a:t>bias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value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10uA</a:t>
            </a:r>
            <a:endParaRPr lang="fr-FR" dirty="0"/>
          </a:p>
          <a:p>
            <a:endParaRPr lang="fr-FR" dirty="0" smtClean="0"/>
          </a:p>
          <a:p>
            <a:r>
              <a:rPr lang="fr-FR" dirty="0" err="1"/>
              <a:t>Advantage</a:t>
            </a:r>
            <a:r>
              <a:rPr lang="fr-FR" dirty="0"/>
              <a:t>:</a:t>
            </a:r>
            <a:endParaRPr lang="fr-FR" dirty="0" smtClean="0"/>
          </a:p>
          <a:p>
            <a:r>
              <a:rPr lang="fr-FR" dirty="0" smtClean="0"/>
              <a:t>- IDDQ test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detect</a:t>
            </a:r>
            <a:r>
              <a:rPr lang="fr-FR" dirty="0" smtClean="0"/>
              <a:t> (catch) bridge </a:t>
            </a:r>
            <a:r>
              <a:rPr lang="fr-FR" dirty="0" err="1" smtClean="0"/>
              <a:t>that</a:t>
            </a:r>
            <a:r>
              <a:rPr lang="fr-FR" dirty="0" smtClean="0"/>
              <a:t> are not </a:t>
            </a:r>
            <a:r>
              <a:rPr lang="fr-FR" dirty="0" err="1" smtClean="0"/>
              <a:t>detectable</a:t>
            </a:r>
            <a:r>
              <a:rPr lang="fr-FR" dirty="0" smtClean="0"/>
              <a:t> or </a:t>
            </a:r>
            <a:r>
              <a:rPr lang="fr-FR" dirty="0" err="1" smtClean="0"/>
              <a:t>other</a:t>
            </a:r>
            <a:endParaRPr lang="fr-FR" dirty="0" smtClean="0"/>
          </a:p>
          <a:p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not </a:t>
            </a:r>
            <a:r>
              <a:rPr lang="fr-FR" dirty="0" err="1" smtClean="0"/>
              <a:t>found</a:t>
            </a:r>
            <a:r>
              <a:rPr lang="fr-FR" dirty="0" smtClean="0"/>
              <a:t> by </a:t>
            </a:r>
            <a:r>
              <a:rPr lang="fr-FR" dirty="0" err="1" smtClean="0"/>
              <a:t>saf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Inconvenience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Compared</a:t>
            </a:r>
            <a:r>
              <a:rPr lang="fr-FR" dirty="0" smtClean="0"/>
              <a:t> to scan </a:t>
            </a:r>
            <a:r>
              <a:rPr lang="fr-FR" dirty="0" err="1" smtClean="0"/>
              <a:t>chain</a:t>
            </a:r>
            <a:r>
              <a:rPr lang="fr-FR" dirty="0" smtClean="0"/>
              <a:t> test, </a:t>
            </a:r>
            <a:r>
              <a:rPr lang="fr-FR" dirty="0" err="1" smtClean="0"/>
              <a:t>Iddq</a:t>
            </a:r>
            <a:r>
              <a:rPr lang="fr-FR" dirty="0" smtClean="0"/>
              <a:t> test </a:t>
            </a:r>
            <a:r>
              <a:rPr lang="fr-FR" dirty="0" err="1" smtClean="0"/>
              <a:t>is</a:t>
            </a:r>
            <a:r>
              <a:rPr lang="fr-FR" dirty="0" smtClean="0"/>
              <a:t> time </a:t>
            </a:r>
            <a:r>
              <a:rPr lang="fr-FR" dirty="0" err="1" smtClean="0"/>
              <a:t>consuming</a:t>
            </a:r>
            <a:r>
              <a:rPr lang="fr-FR" dirty="0" smtClean="0"/>
              <a:t> (slow)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Leakage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closer</a:t>
            </a:r>
            <a:r>
              <a:rPr lang="fr-FR" dirty="0" smtClean="0"/>
              <a:t> to quiescent </a:t>
            </a:r>
            <a:r>
              <a:rPr lang="fr-FR" dirty="0" err="1" smtClean="0"/>
              <a:t>current</a:t>
            </a:r>
            <a:r>
              <a:rPr lang="fr-FR" dirty="0" smtClean="0"/>
              <a:t> for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submicron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4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Murphy’s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If you don’t test it, it won’t work!” (Guaranteed)</a:t>
            </a:r>
            <a:endParaRPr lang="fr-FR" sz="4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IDDQ </a:t>
            </a:r>
            <a:r>
              <a:rPr lang="fr-FR" dirty="0" err="1"/>
              <a:t>faults</a:t>
            </a:r>
            <a:r>
              <a:rPr lang="fr-FR" dirty="0"/>
              <a:t> </a:t>
            </a:r>
            <a:r>
              <a:rPr lang="fr-FR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Normal IDDQ: 1nA</a:t>
            </a:r>
          </a:p>
          <a:p>
            <a:r>
              <a:rPr lang="fr-FR" dirty="0" err="1" smtClean="0"/>
              <a:t>Abnormal</a:t>
            </a:r>
            <a:r>
              <a:rPr lang="fr-FR" dirty="0" smtClean="0"/>
              <a:t> : &gt; 10µA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33592" y="1735771"/>
            <a:ext cx="5063904" cy="3218339"/>
            <a:chOff x="2217123" y="1895475"/>
            <a:chExt cx="5063904" cy="3218339"/>
          </a:xfrm>
        </p:grpSpPr>
        <p:sp>
          <p:nvSpPr>
            <p:cNvPr id="6" name="Rectangle 5"/>
            <p:cNvSpPr/>
            <p:nvPr/>
          </p:nvSpPr>
          <p:spPr>
            <a:xfrm>
              <a:off x="3467100" y="2794000"/>
              <a:ext cx="2438400" cy="1435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928720" y="3511550"/>
              <a:ext cx="8509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10500" y="3536950"/>
              <a:ext cx="8509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83477" y="3183007"/>
              <a:ext cx="1491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 smtClean="0"/>
                <a:t>circuit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4170" y="2957552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outputs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17123" y="2942381"/>
              <a:ext cx="786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inputs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686300" y="2286000"/>
              <a:ext cx="0" cy="5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05350" y="4238625"/>
              <a:ext cx="0" cy="5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02222" y="1895475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VDD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02222" y="4744482"/>
              <a:ext cx="569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VSS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4686300" y="2476500"/>
              <a:ext cx="85725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574774" y="2476500"/>
              <a:ext cx="109538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95966" y="22860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IDD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8931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r>
              <a:rPr lang="fr-FR" dirty="0" smtClean="0"/>
              <a:t> = </a:t>
            </a:r>
            <a:r>
              <a:rPr lang="fr-FR" dirty="0" err="1" smtClean="0"/>
              <a:t>percentage</a:t>
            </a:r>
            <a:r>
              <a:rPr lang="fr-FR" dirty="0" smtClean="0"/>
              <a:t> of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detected</a:t>
            </a:r>
            <a:r>
              <a:rPr lang="fr-FR" dirty="0" smtClean="0"/>
              <a:t> by set of test </a:t>
            </a:r>
            <a:r>
              <a:rPr lang="fr-FR" dirty="0" err="1" smtClean="0"/>
              <a:t>vectors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For a </a:t>
            </a:r>
            <a:r>
              <a:rPr lang="fr-FR" dirty="0" err="1" smtClean="0"/>
              <a:t>given</a:t>
            </a:r>
            <a:r>
              <a:rPr lang="fr-FR" dirty="0" smtClean="0"/>
              <a:t> set of input test </a:t>
            </a:r>
            <a:r>
              <a:rPr lang="fr-FR" dirty="0" err="1" smtClean="0"/>
              <a:t>pattens</a:t>
            </a:r>
            <a:endParaRPr lang="fr-FR" dirty="0" smtClean="0"/>
          </a:p>
          <a:p>
            <a:r>
              <a:rPr lang="fr-FR" dirty="0" smtClean="0"/>
              <a:t>At least one </a:t>
            </a:r>
            <a:r>
              <a:rPr lang="fr-FR" dirty="0" err="1" smtClean="0"/>
              <a:t>mismatch</a:t>
            </a:r>
            <a:r>
              <a:rPr lang="fr-FR" dirty="0" smtClean="0"/>
              <a:t> -&gt;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detected</a:t>
            </a:r>
            <a:endParaRPr lang="fr-FR" dirty="0" smtClean="0"/>
          </a:p>
          <a:p>
            <a:r>
              <a:rPr lang="fr-FR" dirty="0" smtClean="0"/>
              <a:t>No </a:t>
            </a:r>
            <a:r>
              <a:rPr lang="fr-FR" dirty="0" err="1" smtClean="0"/>
              <a:t>mismatches</a:t>
            </a:r>
            <a:r>
              <a:rPr lang="fr-FR" dirty="0" smtClean="0"/>
              <a:t> -&gt;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detected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39768" y="1822409"/>
            <a:ext cx="36235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C59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4B94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4848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rgbClr val="92D050"/>
                </a:solidFill>
              </a:rPr>
              <a:t>D = detected faults</a:t>
            </a:r>
          </a:p>
          <a:p>
            <a:endParaRPr lang="fr-FR" smtClean="0"/>
          </a:p>
          <a:p>
            <a:r>
              <a:rPr lang="fr-FR" smtClean="0">
                <a:solidFill>
                  <a:srgbClr val="FFC000"/>
                </a:solidFill>
              </a:rPr>
              <a:t>U = undetected faults</a:t>
            </a:r>
          </a:p>
          <a:p>
            <a:endParaRPr lang="fr-FR" smtClean="0"/>
          </a:p>
          <a:p>
            <a:r>
              <a:rPr lang="fr-FR" smtClean="0">
                <a:solidFill>
                  <a:srgbClr val="0070C0"/>
                </a:solidFill>
              </a:rPr>
              <a:t>T=Total faults </a:t>
            </a:r>
            <a:r>
              <a:rPr lang="fr-FR" smtClean="0"/>
              <a:t>= </a:t>
            </a:r>
            <a:r>
              <a:rPr lang="fr-FR" smtClean="0">
                <a:solidFill>
                  <a:srgbClr val="92D050"/>
                </a:solidFill>
              </a:rPr>
              <a:t>D</a:t>
            </a:r>
            <a:r>
              <a:rPr lang="fr-FR" smtClean="0"/>
              <a:t> + </a:t>
            </a:r>
            <a:r>
              <a:rPr lang="fr-FR" smtClean="0">
                <a:solidFill>
                  <a:srgbClr val="FFC000"/>
                </a:solidFill>
              </a:rPr>
              <a:t>U</a:t>
            </a:r>
            <a:r>
              <a:rPr lang="fr-FR" smtClean="0"/>
              <a:t> </a:t>
            </a:r>
          </a:p>
          <a:p>
            <a:endParaRPr lang="fr-FR" smtClean="0"/>
          </a:p>
          <a:p>
            <a:r>
              <a:rPr lang="fr-FR" smtClean="0">
                <a:solidFill>
                  <a:schemeClr val="accent6">
                    <a:lumMod val="50000"/>
                  </a:schemeClr>
                </a:solidFill>
              </a:rPr>
              <a:t>Fault coverage </a:t>
            </a:r>
            <a:r>
              <a:rPr lang="fr-FR" smtClean="0"/>
              <a:t>= </a:t>
            </a:r>
            <a:r>
              <a:rPr lang="fr-FR" smtClean="0">
                <a:solidFill>
                  <a:srgbClr val="92D050"/>
                </a:solidFill>
              </a:rPr>
              <a:t>D</a:t>
            </a:r>
            <a:r>
              <a:rPr lang="fr-FR" smtClean="0"/>
              <a:t> / </a:t>
            </a:r>
            <a:r>
              <a:rPr lang="fr-FR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26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sz="4800" dirty="0" smtClean="0"/>
          </a:p>
          <a:p>
            <a:pPr algn="ctr"/>
            <a:r>
              <a:rPr lang="fr-FR" sz="4800" dirty="0" smtClean="0"/>
              <a:t>DFT - SCAN CHAIN</a:t>
            </a:r>
            <a:endParaRPr lang="fr-FR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74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r-FR" dirty="0"/>
              <a:t>Scan </a:t>
            </a:r>
            <a:r>
              <a:rPr lang="fr-FR" dirty="0" err="1"/>
              <a:t>path</a:t>
            </a:r>
            <a:r>
              <a:rPr lang="fr-FR" dirty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99160"/>
            <a:ext cx="10515600" cy="505968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Scan is the most popular DFT technique:</a:t>
            </a:r>
          </a:p>
          <a:p>
            <a:r>
              <a:rPr lang="en-US" sz="4400" dirty="0" smtClean="0"/>
              <a:t> - Rule-based design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- Automated </a:t>
            </a:r>
            <a:r>
              <a:rPr lang="en-US" sz="4400" dirty="0"/>
              <a:t>DFT hardware insertion</a:t>
            </a:r>
          </a:p>
          <a:p>
            <a:r>
              <a:rPr lang="en-US" sz="4400" dirty="0" smtClean="0"/>
              <a:t> - Combinational </a:t>
            </a:r>
            <a:r>
              <a:rPr lang="en-US" sz="4400" dirty="0"/>
              <a:t>ATPG</a:t>
            </a:r>
          </a:p>
          <a:p>
            <a:endParaRPr lang="en-US" sz="4400" dirty="0"/>
          </a:p>
          <a:p>
            <a:r>
              <a:rPr lang="en-US" sz="4400" u="sng" dirty="0"/>
              <a:t>Advantages:</a:t>
            </a:r>
          </a:p>
          <a:p>
            <a:r>
              <a:rPr lang="en-US" sz="4400" dirty="0" smtClean="0"/>
              <a:t>Design </a:t>
            </a:r>
            <a:r>
              <a:rPr lang="en-US" sz="4400" dirty="0"/>
              <a:t>automation</a:t>
            </a:r>
          </a:p>
          <a:p>
            <a:r>
              <a:rPr lang="en-US" sz="4400" dirty="0" smtClean="0"/>
              <a:t>High </a:t>
            </a:r>
            <a:r>
              <a:rPr lang="en-US" sz="4400" dirty="0"/>
              <a:t>fault coverage; helpful in diagnosis</a:t>
            </a:r>
          </a:p>
          <a:p>
            <a:r>
              <a:rPr lang="en-US" sz="4400" dirty="0" smtClean="0"/>
              <a:t>Hierarchical </a:t>
            </a:r>
            <a:r>
              <a:rPr lang="en-US" sz="4400" dirty="0"/>
              <a:t>– scan-testable modules are easily </a:t>
            </a:r>
          </a:p>
          <a:p>
            <a:r>
              <a:rPr lang="en-US" sz="4400" dirty="0"/>
              <a:t>combined into large scan-testable systems</a:t>
            </a:r>
          </a:p>
          <a:p>
            <a:endParaRPr lang="fr-FR" sz="4400" dirty="0"/>
          </a:p>
          <a:p>
            <a:r>
              <a:rPr lang="fr-FR" sz="4400" u="sng" dirty="0" err="1" smtClean="0"/>
              <a:t>Disadvantages</a:t>
            </a:r>
            <a:r>
              <a:rPr lang="fr-FR" sz="4400" dirty="0" smtClean="0"/>
              <a:t>:</a:t>
            </a:r>
          </a:p>
          <a:p>
            <a:r>
              <a:rPr lang="fr-FR" sz="4400" dirty="0" smtClean="0"/>
              <a:t>Large test data volume and long test time</a:t>
            </a:r>
          </a:p>
          <a:p>
            <a:r>
              <a:rPr lang="en-US" sz="4400" dirty="0"/>
              <a:t>Moderate area (~10%) and speed (~5%) overheads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3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smtClean="0"/>
              <a:t>vs Structural </a:t>
            </a:r>
            <a:r>
              <a:rPr lang="fr-FR" dirty="0" err="1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2" y="1241384"/>
            <a:ext cx="11275917" cy="4351338"/>
          </a:xfrm>
        </p:spPr>
        <p:txBody>
          <a:bodyPr/>
          <a:lstStyle/>
          <a:p>
            <a:r>
              <a:rPr lang="en-US" sz="2400" dirty="0">
                <a:cs typeface="Arial" pitchFamily="34" charset="0"/>
              </a:rPr>
              <a:t>Functional testing verifies that a circuit fulfils the </a:t>
            </a:r>
            <a:r>
              <a:rPr lang="en-US" sz="2400" dirty="0" smtClean="0">
                <a:cs typeface="Arial" pitchFamily="34" charset="0"/>
              </a:rPr>
              <a:t>spec</a:t>
            </a:r>
            <a:endParaRPr lang="en-US" sz="2400" dirty="0">
              <a:cs typeface="Arial" pitchFamily="34" charset="0"/>
            </a:endParaRPr>
          </a:p>
          <a:p>
            <a:r>
              <a:rPr lang="en-US" sz="2400" dirty="0">
                <a:cs typeface="Arial" pitchFamily="34" charset="0"/>
              </a:rPr>
              <a:t>Functional testing not feasible for exhaustive tests.</a:t>
            </a:r>
          </a:p>
          <a:p>
            <a:pPr lvl="1"/>
            <a:r>
              <a:rPr lang="en-US" sz="2000" dirty="0">
                <a:cs typeface="Arial" pitchFamily="34" charset="0"/>
              </a:rPr>
              <a:t>Example:  32-bit adder requires 2</a:t>
            </a:r>
            <a:r>
              <a:rPr lang="en-US" sz="2000" baseline="30000" dirty="0">
                <a:cs typeface="Arial" pitchFamily="34" charset="0"/>
              </a:rPr>
              <a:t>65</a:t>
            </a:r>
            <a:r>
              <a:rPr lang="en-US" sz="2000" dirty="0">
                <a:cs typeface="Arial" pitchFamily="34" charset="0"/>
              </a:rPr>
              <a:t> ≈ 3.7*10</a:t>
            </a:r>
            <a:r>
              <a:rPr lang="en-US" sz="2000" baseline="30000" dirty="0">
                <a:cs typeface="Arial" pitchFamily="34" charset="0"/>
              </a:rPr>
              <a:t>19 </a:t>
            </a:r>
            <a:r>
              <a:rPr lang="en-US" sz="2000" dirty="0">
                <a:cs typeface="Arial" pitchFamily="34" charset="0"/>
              </a:rPr>
              <a:t> test </a:t>
            </a:r>
            <a:r>
              <a:rPr lang="en-US" sz="2000" dirty="0" smtClean="0">
                <a:cs typeface="Arial" pitchFamily="34" charset="0"/>
              </a:rPr>
              <a:t>vectors (so big ,,,)</a:t>
            </a:r>
            <a:endParaRPr lang="en-US" sz="2000" dirty="0">
              <a:cs typeface="Arial" pitchFamily="34" charset="0"/>
            </a:endParaRPr>
          </a:p>
          <a:p>
            <a:r>
              <a:rPr lang="en-US" sz="2400" dirty="0">
                <a:cs typeface="Arial" pitchFamily="34" charset="0"/>
              </a:rPr>
              <a:t>Structural test focuses rather on the circuit structure and can </a:t>
            </a:r>
            <a:r>
              <a:rPr lang="en-US" sz="2400" dirty="0" smtClean="0">
                <a:cs typeface="Arial" pitchFamily="34" charset="0"/>
              </a:rPr>
              <a:t>cover manufacturing </a:t>
            </a:r>
            <a:r>
              <a:rPr lang="en-US" sz="2400" dirty="0">
                <a:cs typeface="Arial" pitchFamily="34" charset="0"/>
              </a:rPr>
              <a:t>defects that otherwise may not have been detected by functional testing.</a:t>
            </a:r>
          </a:p>
          <a:p>
            <a:pPr lvl="1"/>
            <a:r>
              <a:rPr lang="en-US" sz="2000" dirty="0">
                <a:cs typeface="Arial" pitchFamily="34" charset="0"/>
              </a:rPr>
              <a:t>Power or ground shorts</a:t>
            </a:r>
          </a:p>
          <a:p>
            <a:pPr lvl="1"/>
            <a:r>
              <a:rPr lang="en-US" sz="2000" dirty="0">
                <a:cs typeface="Arial" pitchFamily="34" charset="0"/>
              </a:rPr>
              <a:t>Open interconnect on the die (caused by dust particles)</a:t>
            </a:r>
          </a:p>
          <a:p>
            <a:pPr lvl="1"/>
            <a:r>
              <a:rPr lang="en-US" sz="2000" dirty="0">
                <a:cs typeface="Arial" pitchFamily="34" charset="0"/>
              </a:rPr>
              <a:t>Short circuited source or drain on the transistor, (caused by metal spike through</a:t>
            </a:r>
            <a:r>
              <a:rPr lang="en-US" sz="2000" dirty="0" smtClean="0">
                <a:cs typeface="Arial" pitchFamily="34" charset="0"/>
              </a:rPr>
              <a:t>)</a:t>
            </a:r>
          </a:p>
          <a:p>
            <a:pPr lvl="1"/>
            <a:endParaRPr lang="fr-FR" sz="2000" dirty="0">
              <a:cs typeface="Arial" pitchFamily="34" charset="0"/>
            </a:endParaRPr>
          </a:p>
          <a:p>
            <a:pPr lvl="1"/>
            <a:r>
              <a:rPr lang="en-US" altLang="en-US" sz="2000" b="1" dirty="0">
                <a:solidFill>
                  <a:srgbClr val="FF0000"/>
                </a:solidFill>
              </a:rPr>
              <a:t>Exhaustive test is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impossible (more complex and time consuming)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3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</a:t>
            </a:r>
            <a:r>
              <a:rPr lang="fr-FR" dirty="0" smtClean="0"/>
              <a:t>design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67740"/>
            <a:ext cx="10515600" cy="50368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Internal </a:t>
            </a:r>
            <a:r>
              <a:rPr lang="en-US" dirty="0"/>
              <a:t>scan (or scan design) is the internal </a:t>
            </a:r>
            <a:r>
              <a:rPr lang="en-US" dirty="0" smtClean="0"/>
              <a:t>modification </a:t>
            </a:r>
            <a:r>
              <a:rPr lang="en-US" dirty="0"/>
              <a:t>of your </a:t>
            </a:r>
            <a:r>
              <a:rPr lang="en-US" dirty="0" smtClean="0"/>
              <a:t>design’s </a:t>
            </a:r>
            <a:r>
              <a:rPr lang="en-US" dirty="0"/>
              <a:t>circuitry to increase </a:t>
            </a:r>
            <a:r>
              <a:rPr lang="en-US" dirty="0" smtClean="0"/>
              <a:t>its testability.</a:t>
            </a:r>
          </a:p>
          <a:p>
            <a:r>
              <a:rPr lang="en-US" dirty="0" smtClean="0"/>
              <a:t>         Extra hardware</a:t>
            </a:r>
          </a:p>
          <a:p>
            <a:endParaRPr lang="en-US" dirty="0" smtClean="0"/>
          </a:p>
          <a:p>
            <a:r>
              <a:rPr lang="en-US" dirty="0" smtClean="0"/>
              <a:t>Goal </a:t>
            </a:r>
            <a:r>
              <a:rPr lang="en-US" dirty="0"/>
              <a:t>of scan </a:t>
            </a:r>
            <a:r>
              <a:rPr lang="en-US" dirty="0" smtClean="0"/>
              <a:t>: make a difficult to test sequential </a:t>
            </a:r>
            <a:r>
              <a:rPr lang="en-US" dirty="0"/>
              <a:t>circuit </a:t>
            </a:r>
            <a:r>
              <a:rPr lang="en-US" dirty="0" smtClean="0"/>
              <a:t>behave (during </a:t>
            </a:r>
            <a:r>
              <a:rPr lang="en-US" dirty="0"/>
              <a:t>the testing </a:t>
            </a:r>
            <a:r>
              <a:rPr lang="en-US" dirty="0" smtClean="0"/>
              <a:t>process</a:t>
            </a:r>
            <a:r>
              <a:rPr lang="en-US" dirty="0"/>
              <a:t>) like an </a:t>
            </a:r>
            <a:r>
              <a:rPr lang="en-US" dirty="0" smtClean="0"/>
              <a:t>easier to test </a:t>
            </a:r>
            <a:r>
              <a:rPr lang="en-US" dirty="0"/>
              <a:t>combinational </a:t>
            </a:r>
            <a:r>
              <a:rPr lang="en-US" dirty="0" smtClean="0"/>
              <a:t>circuit</a:t>
            </a:r>
          </a:p>
          <a:p>
            <a:endParaRPr lang="en-US" dirty="0" smtClean="0"/>
          </a:p>
          <a:p>
            <a:r>
              <a:rPr lang="en-US" dirty="0" smtClean="0"/>
              <a:t>Replacing </a:t>
            </a:r>
            <a:r>
              <a:rPr lang="en-US" dirty="0"/>
              <a:t>sequential </a:t>
            </a:r>
            <a:r>
              <a:rPr lang="en-US" dirty="0" smtClean="0"/>
              <a:t>cells (FF) </a:t>
            </a:r>
            <a:r>
              <a:rPr lang="en-US" dirty="0"/>
              <a:t>with </a:t>
            </a:r>
            <a:r>
              <a:rPr lang="en-US" dirty="0" err="1"/>
              <a:t>scannable</a:t>
            </a:r>
            <a:r>
              <a:rPr lang="en-US" dirty="0"/>
              <a:t> </a:t>
            </a:r>
            <a:r>
              <a:rPr lang="en-US" dirty="0" smtClean="0"/>
              <a:t>scan cells </a:t>
            </a:r>
            <a:r>
              <a:rPr lang="en-US" dirty="0"/>
              <a:t>and then stitching the scan cells together into scan registers, or scan chains. You can then use these serially-connected scan cells to shift data in and out when the design is in scan mode.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>
            <a:off x="693420" y="1760220"/>
            <a:ext cx="601980" cy="3505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298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Sequential</a:t>
            </a:r>
            <a:r>
              <a:rPr lang="fr-FR" dirty="0" smtClean="0"/>
              <a:t> </a:t>
            </a:r>
            <a:r>
              <a:rPr lang="fr-FR" dirty="0" smtClean="0"/>
              <a:t>-&gt; </a:t>
            </a:r>
            <a:r>
              <a:rPr lang="fr-FR" dirty="0" err="1" smtClean="0"/>
              <a:t>combinational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62025"/>
            <a:ext cx="11205432" cy="4630697"/>
          </a:xfrm>
        </p:spPr>
        <p:txBody>
          <a:bodyPr>
            <a:normAutofit/>
          </a:bodyPr>
          <a:lstStyle/>
          <a:p>
            <a:r>
              <a:rPr lang="en-US" sz="2400" dirty="0"/>
              <a:t>Problem: ATPG works for combinational logic while most </a:t>
            </a:r>
            <a:r>
              <a:rPr lang="en-US" sz="2400" dirty="0" smtClean="0"/>
              <a:t>ICs </a:t>
            </a:r>
            <a:r>
              <a:rPr lang="en-US" sz="2400" dirty="0"/>
              <a:t>are sequential</a:t>
            </a:r>
          </a:p>
          <a:p>
            <a:endParaRPr lang="en-US" sz="2400" dirty="0"/>
          </a:p>
          <a:p>
            <a:r>
              <a:rPr lang="en-US" sz="2400" dirty="0"/>
              <a:t>Solution: Provide a test mode in which flip flops can be </a:t>
            </a:r>
            <a:r>
              <a:rPr lang="en-US" sz="2400" dirty="0" smtClean="0"/>
              <a:t>accessed directly</a:t>
            </a:r>
          </a:p>
          <a:p>
            <a:r>
              <a:rPr lang="en-US" sz="2400" dirty="0" smtClean="0"/>
              <a:t>- Replace </a:t>
            </a:r>
            <a:r>
              <a:rPr lang="en-US" sz="2400" dirty="0"/>
              <a:t>flip flop (FF) with scan flip flop (SFF): extra multiplexer </a:t>
            </a:r>
            <a:r>
              <a:rPr lang="en-US" sz="2400" dirty="0" smtClean="0"/>
              <a:t>on </a:t>
            </a:r>
            <a:r>
              <a:rPr lang="en-US" sz="2400" dirty="0"/>
              <a:t>data input</a:t>
            </a:r>
          </a:p>
          <a:p>
            <a:r>
              <a:rPr lang="en-US" sz="2400" dirty="0" smtClean="0"/>
              <a:t>- Connect FF </a:t>
            </a:r>
            <a:r>
              <a:rPr lang="en-US" sz="2400" dirty="0"/>
              <a:t>to form one or more scan chains</a:t>
            </a:r>
          </a:p>
          <a:p>
            <a:r>
              <a:rPr lang="en-US" sz="2400" dirty="0" smtClean="0"/>
              <a:t>- Connect </a:t>
            </a:r>
            <a:r>
              <a:rPr lang="en-US" sz="2400" dirty="0"/>
              <a:t>multiplexer control signal to scan </a:t>
            </a:r>
            <a:r>
              <a:rPr lang="en-US" sz="2400" dirty="0" smtClean="0"/>
              <a:t>enable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73081" y="4248803"/>
            <a:ext cx="6667954" cy="1879285"/>
            <a:chOff x="2692131" y="2801003"/>
            <a:chExt cx="6667954" cy="1879285"/>
          </a:xfrm>
        </p:grpSpPr>
        <p:grpSp>
          <p:nvGrpSpPr>
            <p:cNvPr id="7" name="Group 6"/>
            <p:cNvGrpSpPr/>
            <p:nvPr/>
          </p:nvGrpSpPr>
          <p:grpSpPr>
            <a:xfrm>
              <a:off x="5383760" y="2801003"/>
              <a:ext cx="3976325" cy="1879285"/>
              <a:chOff x="3783724" y="2892427"/>
              <a:chExt cx="3976325" cy="1879285"/>
            </a:xfrm>
          </p:grpSpPr>
          <p:sp>
            <p:nvSpPr>
              <p:cNvPr id="20" name="Rectangle 101"/>
              <p:cNvSpPr>
                <a:spLocks noChangeArrowheads="1"/>
              </p:cNvSpPr>
              <p:nvPr/>
            </p:nvSpPr>
            <p:spPr bwMode="auto">
              <a:xfrm>
                <a:off x="6331662" y="2892427"/>
                <a:ext cx="1143000" cy="15081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6331027" y="3158809"/>
                <a:ext cx="11112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Flip-flop</a:t>
                </a:r>
              </a:p>
            </p:txBody>
          </p:sp>
          <p:grpSp>
            <p:nvGrpSpPr>
              <p:cNvPr id="22" name="Group 271"/>
              <p:cNvGrpSpPr>
                <a:grpSpLocks/>
              </p:cNvGrpSpPr>
              <p:nvPr/>
            </p:nvGrpSpPr>
            <p:grpSpPr bwMode="auto">
              <a:xfrm rot="16200000" flipV="1">
                <a:off x="6237047" y="3836195"/>
                <a:ext cx="311150" cy="496888"/>
                <a:chOff x="3361" y="1944"/>
                <a:chExt cx="293" cy="437"/>
              </a:xfrm>
            </p:grpSpPr>
            <p:sp>
              <p:nvSpPr>
                <p:cNvPr id="36" name="AutoShape 102"/>
                <p:cNvSpPr>
                  <a:spLocks noChangeArrowheads="1"/>
                </p:cNvSpPr>
                <p:nvPr/>
              </p:nvSpPr>
              <p:spPr bwMode="auto">
                <a:xfrm>
                  <a:off x="3361" y="1944"/>
                  <a:ext cx="293" cy="271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04"/>
                <p:cNvSpPr>
                  <a:spLocks noChangeShapeType="1"/>
                </p:cNvSpPr>
                <p:nvPr/>
              </p:nvSpPr>
              <p:spPr bwMode="auto">
                <a:xfrm>
                  <a:off x="3507" y="2215"/>
                  <a:ext cx="0" cy="1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AutoShape 106"/>
              <p:cNvSpPr>
                <a:spLocks noChangeArrowheads="1"/>
              </p:cNvSpPr>
              <p:nvPr/>
            </p:nvSpPr>
            <p:spPr bwMode="auto">
              <a:xfrm rot="16200000">
                <a:off x="4977524" y="3368676"/>
                <a:ext cx="1035050" cy="52705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263"/>
              <p:cNvSpPr txBox="1">
                <a:spLocks noChangeArrowheads="1"/>
              </p:cNvSpPr>
              <p:nvPr/>
            </p:nvSpPr>
            <p:spPr bwMode="auto">
              <a:xfrm>
                <a:off x="4979112" y="4404999"/>
                <a:ext cx="13430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Scan Mode</a:t>
                </a:r>
              </a:p>
            </p:txBody>
          </p:sp>
          <p:sp>
            <p:nvSpPr>
              <p:cNvPr id="25" name="Line 264"/>
              <p:cNvSpPr>
                <a:spLocks noChangeShapeType="1"/>
              </p:cNvSpPr>
              <p:nvPr/>
            </p:nvSpPr>
            <p:spPr bwMode="auto">
              <a:xfrm>
                <a:off x="4795310" y="3352802"/>
                <a:ext cx="4247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265"/>
              <p:cNvSpPr txBox="1">
                <a:spLocks noChangeArrowheads="1"/>
              </p:cNvSpPr>
              <p:nvPr/>
            </p:nvSpPr>
            <p:spPr bwMode="auto">
              <a:xfrm>
                <a:off x="3783724" y="3775077"/>
                <a:ext cx="107473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/>
                  <a:t>Scan in</a:t>
                </a:r>
                <a:endParaRPr lang="en-US" altLang="en-US" dirty="0"/>
              </a:p>
            </p:txBody>
          </p:sp>
          <p:sp>
            <p:nvSpPr>
              <p:cNvPr id="27" name="Line 266"/>
              <p:cNvSpPr>
                <a:spLocks noChangeShapeType="1"/>
              </p:cNvSpPr>
              <p:nvPr/>
            </p:nvSpPr>
            <p:spPr bwMode="auto">
              <a:xfrm>
                <a:off x="5553787" y="4001747"/>
                <a:ext cx="0" cy="3470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67"/>
              <p:cNvSpPr>
                <a:spLocks noChangeShapeType="1"/>
              </p:cNvSpPr>
              <p:nvPr/>
            </p:nvSpPr>
            <p:spPr bwMode="auto">
              <a:xfrm>
                <a:off x="5745874" y="3622677"/>
                <a:ext cx="5762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68"/>
              <p:cNvSpPr>
                <a:spLocks noChangeShapeType="1"/>
              </p:cNvSpPr>
              <p:nvPr/>
            </p:nvSpPr>
            <p:spPr bwMode="auto">
              <a:xfrm>
                <a:off x="7491218" y="3645537"/>
                <a:ext cx="2688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269"/>
              <p:cNvSpPr txBox="1">
                <a:spLocks noChangeArrowheads="1"/>
              </p:cNvSpPr>
              <p:nvPr/>
            </p:nvSpPr>
            <p:spPr bwMode="auto">
              <a:xfrm>
                <a:off x="7128904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Q</a:t>
                </a:r>
              </a:p>
            </p:txBody>
          </p:sp>
          <p:sp>
            <p:nvSpPr>
              <p:cNvPr id="31" name="Text Box 270"/>
              <p:cNvSpPr txBox="1">
                <a:spLocks noChangeArrowheads="1"/>
              </p:cNvSpPr>
              <p:nvPr/>
            </p:nvSpPr>
            <p:spPr bwMode="auto">
              <a:xfrm>
                <a:off x="6706629" y="3901813"/>
                <a:ext cx="8445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err="1" smtClean="0"/>
                  <a:t>clk</a:t>
                </a:r>
                <a:endParaRPr lang="en-US" altLang="en-US" dirty="0"/>
              </a:p>
            </p:txBody>
          </p:sp>
          <p:sp>
            <p:nvSpPr>
              <p:cNvPr id="32" name="Text Box 275"/>
              <p:cNvSpPr txBox="1">
                <a:spLocks noChangeArrowheads="1"/>
              </p:cNvSpPr>
              <p:nvPr/>
            </p:nvSpPr>
            <p:spPr bwMode="auto">
              <a:xfrm>
                <a:off x="3783724" y="3122614"/>
                <a:ext cx="10747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/>
                  <a:t>Data in</a:t>
                </a:r>
                <a:endParaRPr lang="en-US" altLang="en-US" dirty="0"/>
              </a:p>
            </p:txBody>
          </p:sp>
          <p:sp>
            <p:nvSpPr>
              <p:cNvPr id="33" name="Text Box 276"/>
              <p:cNvSpPr txBox="1">
                <a:spLocks noChangeArrowheads="1"/>
              </p:cNvSpPr>
              <p:nvPr/>
            </p:nvSpPr>
            <p:spPr bwMode="auto">
              <a:xfrm>
                <a:off x="5169612" y="3698877"/>
                <a:ext cx="34607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en-US" dirty="0" smtClean="0"/>
                  <a:t>1</a:t>
                </a:r>
                <a:endParaRPr lang="en-US" altLang="en-US" dirty="0"/>
              </a:p>
            </p:txBody>
          </p:sp>
          <p:sp>
            <p:nvSpPr>
              <p:cNvPr id="34" name="Text Box 277"/>
              <p:cNvSpPr txBox="1">
                <a:spLocks noChangeArrowheads="1"/>
              </p:cNvSpPr>
              <p:nvPr/>
            </p:nvSpPr>
            <p:spPr bwMode="auto">
              <a:xfrm>
                <a:off x="5169612" y="3140077"/>
                <a:ext cx="34607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en-US" dirty="0" smtClean="0"/>
                  <a:t>0</a:t>
                </a:r>
                <a:endParaRPr lang="en-US" altLang="en-US" dirty="0"/>
              </a:p>
            </p:txBody>
          </p:sp>
          <p:sp>
            <p:nvSpPr>
              <p:cNvPr id="35" name="Line 264"/>
              <p:cNvSpPr>
                <a:spLocks noChangeShapeType="1"/>
              </p:cNvSpPr>
              <p:nvPr/>
            </p:nvSpPr>
            <p:spPr bwMode="auto">
              <a:xfrm>
                <a:off x="4795310" y="3848102"/>
                <a:ext cx="4247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92131" y="2801003"/>
              <a:ext cx="1638754" cy="1508125"/>
              <a:chOff x="1520720" y="2892427"/>
              <a:chExt cx="1638754" cy="1508125"/>
            </a:xfrm>
          </p:grpSpPr>
          <p:sp>
            <p:nvSpPr>
              <p:cNvPr id="10" name="Rectangle 101"/>
              <p:cNvSpPr>
                <a:spLocks noChangeArrowheads="1"/>
              </p:cNvSpPr>
              <p:nvPr/>
            </p:nvSpPr>
            <p:spPr bwMode="auto">
              <a:xfrm>
                <a:off x="1731087" y="2892427"/>
                <a:ext cx="1143000" cy="15081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103"/>
              <p:cNvSpPr txBox="1">
                <a:spLocks noChangeArrowheads="1"/>
              </p:cNvSpPr>
              <p:nvPr/>
            </p:nvSpPr>
            <p:spPr bwMode="auto">
              <a:xfrm>
                <a:off x="1730452" y="3158809"/>
                <a:ext cx="11112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Flip-flop</a:t>
                </a:r>
              </a:p>
            </p:txBody>
          </p:sp>
          <p:grpSp>
            <p:nvGrpSpPr>
              <p:cNvPr id="12" name="Group 271"/>
              <p:cNvGrpSpPr>
                <a:grpSpLocks/>
              </p:cNvGrpSpPr>
              <p:nvPr/>
            </p:nvGrpSpPr>
            <p:grpSpPr bwMode="auto">
              <a:xfrm rot="16200000" flipV="1">
                <a:off x="1636472" y="3836195"/>
                <a:ext cx="311150" cy="496888"/>
                <a:chOff x="3361" y="1944"/>
                <a:chExt cx="293" cy="437"/>
              </a:xfrm>
            </p:grpSpPr>
            <p:sp>
              <p:nvSpPr>
                <p:cNvPr id="18" name="AutoShape 102"/>
                <p:cNvSpPr>
                  <a:spLocks noChangeArrowheads="1"/>
                </p:cNvSpPr>
                <p:nvPr/>
              </p:nvSpPr>
              <p:spPr bwMode="auto">
                <a:xfrm>
                  <a:off x="3361" y="1944"/>
                  <a:ext cx="293" cy="271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4"/>
                <p:cNvSpPr>
                  <a:spLocks noChangeShapeType="1"/>
                </p:cNvSpPr>
                <p:nvPr/>
              </p:nvSpPr>
              <p:spPr bwMode="auto">
                <a:xfrm>
                  <a:off x="3507" y="2215"/>
                  <a:ext cx="0" cy="1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Line 268"/>
              <p:cNvSpPr>
                <a:spLocks noChangeShapeType="1"/>
              </p:cNvSpPr>
              <p:nvPr/>
            </p:nvSpPr>
            <p:spPr bwMode="auto">
              <a:xfrm>
                <a:off x="2890643" y="3645537"/>
                <a:ext cx="2688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69"/>
              <p:cNvSpPr txBox="1">
                <a:spLocks noChangeArrowheads="1"/>
              </p:cNvSpPr>
              <p:nvPr/>
            </p:nvSpPr>
            <p:spPr bwMode="auto">
              <a:xfrm>
                <a:off x="2528329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Q</a:t>
                </a:r>
              </a:p>
            </p:txBody>
          </p:sp>
          <p:sp>
            <p:nvSpPr>
              <p:cNvPr id="15" name="Text Box 270"/>
              <p:cNvSpPr txBox="1">
                <a:spLocks noChangeArrowheads="1"/>
              </p:cNvSpPr>
              <p:nvPr/>
            </p:nvSpPr>
            <p:spPr bwMode="auto">
              <a:xfrm>
                <a:off x="2106054" y="3901813"/>
                <a:ext cx="8445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err="1" smtClean="0"/>
                  <a:t>clk</a:t>
                </a:r>
                <a:endParaRPr lang="en-US" altLang="en-US" dirty="0"/>
              </a:p>
            </p:txBody>
          </p:sp>
          <p:sp>
            <p:nvSpPr>
              <p:cNvPr id="16" name="Line 268"/>
              <p:cNvSpPr>
                <a:spLocks noChangeShapeType="1"/>
              </p:cNvSpPr>
              <p:nvPr/>
            </p:nvSpPr>
            <p:spPr bwMode="auto">
              <a:xfrm>
                <a:off x="1520720" y="3636012"/>
                <a:ext cx="2019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269"/>
              <p:cNvSpPr txBox="1">
                <a:spLocks noChangeArrowheads="1"/>
              </p:cNvSpPr>
              <p:nvPr/>
            </p:nvSpPr>
            <p:spPr bwMode="auto">
              <a:xfrm>
                <a:off x="1759979" y="3430589"/>
                <a:ext cx="3444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en-US" dirty="0" smtClean="0"/>
                  <a:t>D</a:t>
                </a:r>
                <a:endParaRPr lang="en-US" altLang="en-US" dirty="0"/>
              </a:p>
            </p:txBody>
          </p:sp>
        </p:grpSp>
        <p:sp>
          <p:nvSpPr>
            <p:cNvPr id="9" name="Right Arrow 8"/>
            <p:cNvSpPr/>
            <p:nvPr/>
          </p:nvSpPr>
          <p:spPr>
            <a:xfrm>
              <a:off x="4621366" y="3211201"/>
              <a:ext cx="857250" cy="51817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55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</a:t>
            </a:r>
            <a:r>
              <a:rPr lang="fr-FR" dirty="0" err="1" smtClean="0"/>
              <a:t>chain</a:t>
            </a:r>
            <a:r>
              <a:rPr lang="fr-FR" dirty="0" smtClean="0"/>
              <a:t> : </a:t>
            </a:r>
            <a:r>
              <a:rPr lang="fr-FR" dirty="0" err="1" smtClean="0"/>
              <a:t>unactive</a:t>
            </a:r>
            <a:r>
              <a:rPr lang="fr-FR" dirty="0" smtClean="0"/>
              <a:t>, normal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All the flops are </a:t>
            </a:r>
            <a:r>
              <a:rPr lang="fr-FR" dirty="0" err="1" smtClean="0"/>
              <a:t>connected</a:t>
            </a:r>
            <a:r>
              <a:rPr lang="fr-FR" dirty="0" smtClean="0"/>
              <a:t> in </a:t>
            </a:r>
            <a:r>
              <a:rPr lang="fr-FR" dirty="0" err="1" smtClean="0"/>
              <a:t>form</a:t>
            </a:r>
            <a:r>
              <a:rPr lang="fr-FR" dirty="0" smtClean="0"/>
              <a:t> of a </a:t>
            </a:r>
            <a:r>
              <a:rPr lang="fr-FR" dirty="0" err="1" smtClean="0"/>
              <a:t>chain</a:t>
            </a:r>
            <a:r>
              <a:rPr lang="fr-FR" dirty="0" smtClean="0"/>
              <a:t>, as a shift </a:t>
            </a:r>
            <a:r>
              <a:rPr lang="fr-FR" dirty="0" err="1" smtClean="0"/>
              <a:t>register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14378" y="3916005"/>
            <a:ext cx="3083002" cy="1237395"/>
            <a:chOff x="314786" y="3012334"/>
            <a:chExt cx="3774387" cy="1688785"/>
          </a:xfrm>
        </p:grpSpPr>
        <p:sp>
          <p:nvSpPr>
            <p:cNvPr id="64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66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80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69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71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68"/>
            <p:cNvSpPr>
              <a:spLocks noChangeShapeType="1"/>
            </p:cNvSpPr>
            <p:nvPr/>
          </p:nvSpPr>
          <p:spPr bwMode="auto">
            <a:xfrm>
              <a:off x="3793459" y="3765445"/>
              <a:ext cx="2957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75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76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77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78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79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921271" y="3918280"/>
            <a:ext cx="3100123" cy="1237395"/>
            <a:chOff x="314786" y="3012334"/>
            <a:chExt cx="3795350" cy="1688785"/>
          </a:xfrm>
        </p:grpSpPr>
        <p:sp>
          <p:nvSpPr>
            <p:cNvPr id="119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121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135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24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26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30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31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132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133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134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830291" y="5561821"/>
            <a:ext cx="266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Normal mode  SE = 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18426" y="2081048"/>
            <a:ext cx="8948186" cy="1387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584492" y="3443536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411967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Line 264"/>
          <p:cNvSpPr>
            <a:spLocks noChangeShapeType="1"/>
          </p:cNvSpPr>
          <p:nvPr/>
        </p:nvSpPr>
        <p:spPr bwMode="auto">
          <a:xfrm>
            <a:off x="4131637" y="4619425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264"/>
          <p:cNvSpPr>
            <a:spLocks noChangeShapeType="1"/>
          </p:cNvSpPr>
          <p:nvPr/>
        </p:nvSpPr>
        <p:spPr bwMode="auto">
          <a:xfrm>
            <a:off x="4119729" y="4460094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Title 1"/>
          <p:cNvSpPr txBox="1">
            <a:spLocks/>
          </p:cNvSpPr>
          <p:nvPr/>
        </p:nvSpPr>
        <p:spPr>
          <a:xfrm>
            <a:off x="152400" y="152401"/>
            <a:ext cx="1123188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6797821" y="3918280"/>
            <a:ext cx="3100123" cy="1237395"/>
            <a:chOff x="314786" y="3012334"/>
            <a:chExt cx="3795350" cy="1688785"/>
          </a:xfrm>
        </p:grpSpPr>
        <p:sp>
          <p:nvSpPr>
            <p:cNvPr id="163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165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179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68" name="Line 264"/>
            <p:cNvSpPr>
              <a:spLocks noChangeShapeType="1"/>
            </p:cNvSpPr>
            <p:nvPr/>
          </p:nvSpPr>
          <p:spPr bwMode="auto">
            <a:xfrm>
              <a:off x="1145397" y="34727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70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74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75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176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177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81" name="Straight Connector 180"/>
          <p:cNvCxnSpPr/>
          <p:nvPr/>
        </p:nvCxnSpPr>
        <p:spPr>
          <a:xfrm flipV="1">
            <a:off x="7461042" y="3443536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699622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Line 264"/>
          <p:cNvSpPr>
            <a:spLocks noChangeShapeType="1"/>
          </p:cNvSpPr>
          <p:nvPr/>
        </p:nvSpPr>
        <p:spPr bwMode="auto">
          <a:xfrm>
            <a:off x="7008187" y="4619425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264"/>
          <p:cNvSpPr>
            <a:spLocks noChangeShapeType="1"/>
          </p:cNvSpPr>
          <p:nvPr/>
        </p:nvSpPr>
        <p:spPr bwMode="auto">
          <a:xfrm>
            <a:off x="6996279" y="4460094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 flipV="1">
            <a:off x="9910872" y="3459276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1677599" y="3444987"/>
            <a:ext cx="0" cy="82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4645304" y="2660431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endParaRPr lang="en-US" dirty="0"/>
          </a:p>
        </p:txBody>
      </p:sp>
      <p:sp>
        <p:nvSpPr>
          <p:cNvPr id="229" name="Line 264"/>
          <p:cNvSpPr>
            <a:spLocks noChangeShapeType="1"/>
          </p:cNvSpPr>
          <p:nvPr/>
        </p:nvSpPr>
        <p:spPr bwMode="auto">
          <a:xfrm>
            <a:off x="7158204" y="4602969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Line 264"/>
          <p:cNvSpPr>
            <a:spLocks noChangeShapeType="1"/>
          </p:cNvSpPr>
          <p:nvPr/>
        </p:nvSpPr>
        <p:spPr bwMode="auto">
          <a:xfrm>
            <a:off x="9920398" y="4643524"/>
            <a:ext cx="5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Line 264"/>
          <p:cNvSpPr>
            <a:spLocks noChangeShapeType="1"/>
          </p:cNvSpPr>
          <p:nvPr/>
        </p:nvSpPr>
        <p:spPr bwMode="auto">
          <a:xfrm>
            <a:off x="9908490" y="4484193"/>
            <a:ext cx="0" cy="175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4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 SCAN </a:t>
            </a:r>
            <a:r>
              <a:rPr lang="fr-FR" dirty="0" err="1"/>
              <a:t>chain</a:t>
            </a:r>
            <a:r>
              <a:rPr lang="fr-FR" dirty="0"/>
              <a:t> : </a:t>
            </a:r>
            <a:r>
              <a:rPr lang="fr-FR" dirty="0" smtClean="0"/>
              <a:t>active, scan mode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06758" y="3916005"/>
            <a:ext cx="3157887" cy="1237395"/>
            <a:chOff x="314786" y="3012334"/>
            <a:chExt cx="3866069" cy="1688785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9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23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13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14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68"/>
            <p:cNvSpPr>
              <a:spLocks noChangeShapeType="1"/>
            </p:cNvSpPr>
            <p:nvPr/>
          </p:nvSpPr>
          <p:spPr bwMode="auto">
            <a:xfrm>
              <a:off x="3823040" y="3765445"/>
              <a:ext cx="3578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8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19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20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21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22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21271" y="3918280"/>
            <a:ext cx="3100123" cy="1237395"/>
            <a:chOff x="314786" y="3012334"/>
            <a:chExt cx="3795350" cy="1688785"/>
          </a:xfrm>
        </p:grpSpPr>
        <p:sp>
          <p:nvSpPr>
            <p:cNvPr id="26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28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42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32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33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37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38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39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40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41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830291" y="5561821"/>
            <a:ext cx="266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Scan mode  SE = 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418426" y="2081048"/>
            <a:ext cx="8948186" cy="1387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11967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264"/>
          <p:cNvSpPr>
            <a:spLocks noChangeShapeType="1"/>
          </p:cNvSpPr>
          <p:nvPr/>
        </p:nvSpPr>
        <p:spPr bwMode="auto">
          <a:xfrm>
            <a:off x="4131637" y="461942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64"/>
          <p:cNvSpPr>
            <a:spLocks noChangeShapeType="1"/>
          </p:cNvSpPr>
          <p:nvPr/>
        </p:nvSpPr>
        <p:spPr bwMode="auto">
          <a:xfrm>
            <a:off x="4119729" y="446009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6797821" y="3918280"/>
            <a:ext cx="3100123" cy="1237395"/>
            <a:chOff x="314786" y="3012334"/>
            <a:chExt cx="3795350" cy="1688785"/>
          </a:xfrm>
        </p:grpSpPr>
        <p:sp>
          <p:nvSpPr>
            <p:cNvPr id="51" name="Rectangle 101"/>
            <p:cNvSpPr>
              <a:spLocks noChangeArrowheads="1"/>
            </p:cNvSpPr>
            <p:nvPr/>
          </p:nvSpPr>
          <p:spPr bwMode="auto">
            <a:xfrm>
              <a:off x="2681749" y="3012334"/>
              <a:ext cx="1143000" cy="15081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03"/>
            <p:cNvSpPr txBox="1">
              <a:spLocks noChangeArrowheads="1"/>
            </p:cNvSpPr>
            <p:nvPr/>
          </p:nvSpPr>
          <p:spPr bwMode="auto">
            <a:xfrm>
              <a:off x="2681114" y="3278716"/>
              <a:ext cx="111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FF</a:t>
              </a:r>
              <a:endParaRPr lang="en-US" altLang="en-US" dirty="0"/>
            </a:p>
          </p:txBody>
        </p:sp>
        <p:grpSp>
          <p:nvGrpSpPr>
            <p:cNvPr id="53" name="Group 271"/>
            <p:cNvGrpSpPr>
              <a:grpSpLocks/>
            </p:cNvGrpSpPr>
            <p:nvPr/>
          </p:nvGrpSpPr>
          <p:grpSpPr bwMode="auto">
            <a:xfrm rot="16200000" flipV="1">
              <a:off x="2587134" y="3956102"/>
              <a:ext cx="311150" cy="496888"/>
              <a:chOff x="3361" y="1944"/>
              <a:chExt cx="293" cy="437"/>
            </a:xfrm>
          </p:grpSpPr>
          <p:sp>
            <p:nvSpPr>
              <p:cNvPr id="67" name="AutoShape 102"/>
              <p:cNvSpPr>
                <a:spLocks noChangeArrowheads="1"/>
              </p:cNvSpPr>
              <p:nvPr/>
            </p:nvSpPr>
            <p:spPr bwMode="auto">
              <a:xfrm>
                <a:off x="3361" y="1944"/>
                <a:ext cx="293" cy="27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04"/>
              <p:cNvSpPr>
                <a:spLocks noChangeShapeType="1"/>
              </p:cNvSpPr>
              <p:nvPr/>
            </p:nvSpPr>
            <p:spPr bwMode="auto">
              <a:xfrm>
                <a:off x="3507" y="2215"/>
                <a:ext cx="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AutoShape 106"/>
            <p:cNvSpPr>
              <a:spLocks noChangeArrowheads="1"/>
            </p:cNvSpPr>
            <p:nvPr/>
          </p:nvSpPr>
          <p:spPr bwMode="auto">
            <a:xfrm rot="16200000">
              <a:off x="1327611" y="3488583"/>
              <a:ext cx="1035050" cy="5270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63"/>
            <p:cNvSpPr txBox="1">
              <a:spLocks noChangeArrowheads="1"/>
            </p:cNvSpPr>
            <p:nvPr/>
          </p:nvSpPr>
          <p:spPr bwMode="auto">
            <a:xfrm>
              <a:off x="1005349" y="4334406"/>
              <a:ext cx="1343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SE</a:t>
              </a:r>
              <a:endParaRPr lang="en-US" altLang="en-US" dirty="0"/>
            </a:p>
          </p:txBody>
        </p:sp>
        <p:sp>
          <p:nvSpPr>
            <p:cNvPr id="57" name="Text Box 265"/>
            <p:cNvSpPr txBox="1">
              <a:spLocks noChangeArrowheads="1"/>
            </p:cNvSpPr>
            <p:nvPr/>
          </p:nvSpPr>
          <p:spPr bwMode="auto">
            <a:xfrm>
              <a:off x="314786" y="3809259"/>
              <a:ext cx="1074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 smtClean="0"/>
                <a:t>SI</a:t>
              </a:r>
              <a:endParaRPr lang="en-US" altLang="en-US" dirty="0"/>
            </a:p>
          </p:txBody>
        </p:sp>
        <p:sp>
          <p:nvSpPr>
            <p:cNvPr id="58" name="Line 266"/>
            <p:cNvSpPr>
              <a:spLocks noChangeShapeType="1"/>
            </p:cNvSpPr>
            <p:nvPr/>
          </p:nvSpPr>
          <p:spPr bwMode="auto">
            <a:xfrm>
              <a:off x="1903874" y="4121654"/>
              <a:ext cx="0" cy="347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67"/>
            <p:cNvSpPr>
              <a:spLocks noChangeShapeType="1"/>
            </p:cNvSpPr>
            <p:nvPr/>
          </p:nvSpPr>
          <p:spPr bwMode="auto">
            <a:xfrm>
              <a:off x="2095961" y="3742584"/>
              <a:ext cx="5762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68"/>
            <p:cNvSpPr>
              <a:spLocks noChangeShapeType="1"/>
            </p:cNvSpPr>
            <p:nvPr/>
          </p:nvSpPr>
          <p:spPr bwMode="auto">
            <a:xfrm>
              <a:off x="3841305" y="3765444"/>
              <a:ext cx="2688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69"/>
            <p:cNvSpPr txBox="1">
              <a:spLocks noChangeArrowheads="1"/>
            </p:cNvSpPr>
            <p:nvPr/>
          </p:nvSpPr>
          <p:spPr bwMode="auto">
            <a:xfrm>
              <a:off x="3478991" y="3550496"/>
              <a:ext cx="344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62" name="Text Box 270"/>
            <p:cNvSpPr txBox="1">
              <a:spLocks noChangeArrowheads="1"/>
            </p:cNvSpPr>
            <p:nvPr/>
          </p:nvSpPr>
          <p:spPr bwMode="auto">
            <a:xfrm>
              <a:off x="3056716" y="4021720"/>
              <a:ext cx="84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en-US" dirty="0" err="1" smtClean="0"/>
                <a:t>clk</a:t>
              </a:r>
              <a:endParaRPr lang="en-US" altLang="en-US" dirty="0"/>
            </a:p>
          </p:txBody>
        </p:sp>
        <p:sp>
          <p:nvSpPr>
            <p:cNvPr id="63" name="Text Box 275"/>
            <p:cNvSpPr txBox="1">
              <a:spLocks noChangeArrowheads="1"/>
            </p:cNvSpPr>
            <p:nvPr/>
          </p:nvSpPr>
          <p:spPr bwMode="auto">
            <a:xfrm>
              <a:off x="333836" y="3242521"/>
              <a:ext cx="10747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  <p:sp>
          <p:nvSpPr>
            <p:cNvPr id="64" name="Text Box 276"/>
            <p:cNvSpPr txBox="1">
              <a:spLocks noChangeArrowheads="1"/>
            </p:cNvSpPr>
            <p:nvPr/>
          </p:nvSpPr>
          <p:spPr bwMode="auto">
            <a:xfrm>
              <a:off x="1519699" y="38187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1</a:t>
              </a:r>
              <a:endParaRPr lang="en-US" altLang="en-US" dirty="0"/>
            </a:p>
          </p:txBody>
        </p:sp>
        <p:sp>
          <p:nvSpPr>
            <p:cNvPr id="65" name="Text Box 277"/>
            <p:cNvSpPr txBox="1">
              <a:spLocks noChangeArrowheads="1"/>
            </p:cNvSpPr>
            <p:nvPr/>
          </p:nvSpPr>
          <p:spPr bwMode="auto">
            <a:xfrm>
              <a:off x="1519699" y="3259984"/>
              <a:ext cx="346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0</a:t>
              </a:r>
              <a:endParaRPr lang="en-US" altLang="en-US" dirty="0"/>
            </a:p>
          </p:txBody>
        </p:sp>
        <p:sp>
          <p:nvSpPr>
            <p:cNvPr id="66" name="Line 264"/>
            <p:cNvSpPr>
              <a:spLocks noChangeShapeType="1"/>
            </p:cNvSpPr>
            <p:nvPr/>
          </p:nvSpPr>
          <p:spPr bwMode="auto">
            <a:xfrm>
              <a:off x="1145397" y="3968009"/>
              <a:ext cx="424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275"/>
            <p:cNvSpPr txBox="1">
              <a:spLocks noChangeArrowheads="1"/>
            </p:cNvSpPr>
            <p:nvPr/>
          </p:nvSpPr>
          <p:spPr bwMode="auto">
            <a:xfrm>
              <a:off x="520412" y="3450515"/>
              <a:ext cx="1074738" cy="36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US" dirty="0" smtClean="0"/>
                <a:t>D</a:t>
              </a:r>
              <a:endParaRPr lang="en-US" altLang="en-US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V="1">
            <a:off x="6996222" y="3487851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264"/>
          <p:cNvSpPr>
            <a:spLocks noChangeShapeType="1"/>
          </p:cNvSpPr>
          <p:nvPr/>
        </p:nvSpPr>
        <p:spPr bwMode="auto">
          <a:xfrm>
            <a:off x="7008187" y="461942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64"/>
          <p:cNvSpPr>
            <a:spLocks noChangeShapeType="1"/>
          </p:cNvSpPr>
          <p:nvPr/>
        </p:nvSpPr>
        <p:spPr bwMode="auto">
          <a:xfrm>
            <a:off x="6996279" y="446009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903252" y="3459276"/>
            <a:ext cx="0" cy="1000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645304" y="2660431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endParaRPr lang="en-US" dirty="0"/>
          </a:p>
        </p:txBody>
      </p:sp>
      <p:sp>
        <p:nvSpPr>
          <p:cNvPr id="76" name="Line 264"/>
          <p:cNvSpPr>
            <a:spLocks noChangeShapeType="1"/>
          </p:cNvSpPr>
          <p:nvPr/>
        </p:nvSpPr>
        <p:spPr bwMode="auto">
          <a:xfrm flipV="1">
            <a:off x="4604016" y="346837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264"/>
          <p:cNvSpPr>
            <a:spLocks noChangeShapeType="1"/>
          </p:cNvSpPr>
          <p:nvPr/>
        </p:nvSpPr>
        <p:spPr bwMode="auto">
          <a:xfrm>
            <a:off x="4610233" y="424251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264"/>
          <p:cNvSpPr>
            <a:spLocks noChangeShapeType="1"/>
          </p:cNvSpPr>
          <p:nvPr/>
        </p:nvSpPr>
        <p:spPr bwMode="auto">
          <a:xfrm flipV="1">
            <a:off x="7484376" y="347599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264"/>
          <p:cNvSpPr>
            <a:spLocks noChangeShapeType="1"/>
          </p:cNvSpPr>
          <p:nvPr/>
        </p:nvSpPr>
        <p:spPr bwMode="auto">
          <a:xfrm>
            <a:off x="7490593" y="425013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64"/>
          <p:cNvSpPr>
            <a:spLocks noChangeShapeType="1"/>
          </p:cNvSpPr>
          <p:nvPr/>
        </p:nvSpPr>
        <p:spPr bwMode="auto">
          <a:xfrm flipV="1">
            <a:off x="1673491" y="3474720"/>
            <a:ext cx="0" cy="76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64"/>
          <p:cNvSpPr>
            <a:spLocks noChangeShapeType="1"/>
          </p:cNvSpPr>
          <p:nvPr/>
        </p:nvSpPr>
        <p:spPr bwMode="auto">
          <a:xfrm>
            <a:off x="1679708" y="4248869"/>
            <a:ext cx="331184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264"/>
          <p:cNvSpPr>
            <a:spLocks noChangeShapeType="1"/>
          </p:cNvSpPr>
          <p:nvPr/>
        </p:nvSpPr>
        <p:spPr bwMode="auto">
          <a:xfrm>
            <a:off x="9919027" y="4627045"/>
            <a:ext cx="558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64"/>
          <p:cNvSpPr>
            <a:spLocks noChangeShapeType="1"/>
          </p:cNvSpPr>
          <p:nvPr/>
        </p:nvSpPr>
        <p:spPr bwMode="auto">
          <a:xfrm>
            <a:off x="9907119" y="4467714"/>
            <a:ext cx="0" cy="1753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4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Scan </a:t>
            </a:r>
            <a:r>
              <a:rPr lang="fr-FR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861848"/>
            <a:ext cx="10515600" cy="5065986"/>
          </a:xfrm>
        </p:spPr>
        <p:txBody>
          <a:bodyPr>
            <a:normAutofit/>
          </a:bodyPr>
          <a:lstStyle/>
          <a:p>
            <a:r>
              <a:rPr lang="en-US" sz="2400" dirty="0"/>
              <a:t>Scan chain operation involves 3 stages: Scan-in, Scan-capture and Scan-out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Shifting </a:t>
            </a:r>
            <a:r>
              <a:rPr lang="en-US" sz="2400" dirty="0"/>
              <a:t>in and loading all the flip-flops with an input vector. During </a:t>
            </a:r>
            <a:r>
              <a:rPr lang="en-US" sz="2400" dirty="0" smtClean="0"/>
              <a:t>scan-  in</a:t>
            </a:r>
            <a:r>
              <a:rPr lang="en-US" sz="2400" dirty="0"/>
              <a:t>, the data flows from the output of one flop to the scan-input of the next flop not unlike a shift register</a:t>
            </a:r>
          </a:p>
          <a:p>
            <a:r>
              <a:rPr lang="en-US" sz="2400" dirty="0" smtClean="0"/>
              <a:t>- Once </a:t>
            </a:r>
            <a:r>
              <a:rPr lang="en-US" sz="2400" dirty="0"/>
              <a:t>the pattern is loaded, one clock pulse (capture) is applied to excite the combinatorial logic block (evaluation) and the output is captured .</a:t>
            </a:r>
          </a:p>
          <a:p>
            <a:r>
              <a:rPr lang="en-US" sz="2400" dirty="0" smtClean="0"/>
              <a:t>- The </a:t>
            </a:r>
            <a:r>
              <a:rPr lang="en-US" sz="2400" dirty="0"/>
              <a:t>data is then shifted out and the signature is compared with the expected signature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79831" y="3969118"/>
            <a:ext cx="7861300" cy="2069148"/>
            <a:chOff x="2109994" y="1964928"/>
            <a:chExt cx="7861300" cy="2069148"/>
          </a:xfrm>
        </p:grpSpPr>
        <p:sp>
          <p:nvSpPr>
            <p:cNvPr id="7" name="Text Box 58"/>
            <p:cNvSpPr txBox="1">
              <a:spLocks noChangeArrowheads="1"/>
            </p:cNvSpPr>
            <p:nvPr/>
          </p:nvSpPr>
          <p:spPr bwMode="auto">
            <a:xfrm>
              <a:off x="4786519" y="1964928"/>
              <a:ext cx="3230884" cy="498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 dirty="0">
                  <a:latin typeface="+mj-lt"/>
                </a:rPr>
                <a:t>During response shift-out, next pattern can be </a:t>
              </a:r>
            </a:p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 dirty="0">
                  <a:latin typeface="+mj-lt"/>
                </a:rPr>
                <a:t>concurrently shifted in.</a:t>
              </a:r>
            </a:p>
          </p:txBody>
        </p: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2122694" y="2807891"/>
              <a:ext cx="7848600" cy="452437"/>
              <a:chOff x="688" y="3579"/>
              <a:chExt cx="4944" cy="285"/>
            </a:xfrm>
          </p:grpSpPr>
          <p:sp>
            <p:nvSpPr>
              <p:cNvPr id="13" name="AutoShape 53" descr="80%"/>
              <p:cNvSpPr>
                <a:spLocks noChangeArrowheads="1"/>
              </p:cNvSpPr>
              <p:nvPr/>
            </p:nvSpPr>
            <p:spPr bwMode="auto">
              <a:xfrm>
                <a:off x="688" y="3592"/>
                <a:ext cx="1992" cy="272"/>
              </a:xfrm>
              <a:prstGeom prst="hexagon">
                <a:avLst>
                  <a:gd name="adj" fmla="val 12884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54"/>
              <p:cNvSpPr txBox="1">
                <a:spLocks noChangeArrowheads="1"/>
              </p:cNvSpPr>
              <p:nvPr/>
            </p:nvSpPr>
            <p:spPr bwMode="auto">
              <a:xfrm>
                <a:off x="1228" y="3603"/>
                <a:ext cx="7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Shift-In</a:t>
                </a:r>
              </a:p>
            </p:txBody>
          </p:sp>
          <p:sp>
            <p:nvSpPr>
              <p:cNvPr id="15" name="AutoShape 55" descr="80%"/>
              <p:cNvSpPr>
                <a:spLocks noChangeArrowheads="1"/>
              </p:cNvSpPr>
              <p:nvPr/>
            </p:nvSpPr>
            <p:spPr bwMode="auto">
              <a:xfrm>
                <a:off x="2688" y="3592"/>
                <a:ext cx="944" cy="272"/>
              </a:xfrm>
              <a:prstGeom prst="hexagon">
                <a:avLst>
                  <a:gd name="adj" fmla="val 61057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56" descr="80%"/>
              <p:cNvSpPr>
                <a:spLocks noChangeArrowheads="1"/>
              </p:cNvSpPr>
              <p:nvPr/>
            </p:nvSpPr>
            <p:spPr bwMode="auto">
              <a:xfrm>
                <a:off x="3640" y="3584"/>
                <a:ext cx="1992" cy="272"/>
              </a:xfrm>
              <a:prstGeom prst="hexagon">
                <a:avLst>
                  <a:gd name="adj" fmla="val 12884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>
                <a:off x="4123" y="3595"/>
                <a:ext cx="9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Shift-Out</a:t>
                </a:r>
              </a:p>
            </p:txBody>
          </p:sp>
          <p:sp>
            <p:nvSpPr>
              <p:cNvPr id="18" name="Text Box 59"/>
              <p:cNvSpPr txBox="1">
                <a:spLocks noChangeArrowheads="1"/>
              </p:cNvSpPr>
              <p:nvPr/>
            </p:nvSpPr>
            <p:spPr bwMode="auto">
              <a:xfrm>
                <a:off x="2780" y="3579"/>
                <a:ext cx="7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Comic Sans MS" pitchFamily="66" charset="0"/>
                  </a:rPr>
                  <a:t>Capture</a:t>
                </a:r>
              </a:p>
            </p:txBody>
          </p:sp>
        </p:grp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7240794" y="2333228"/>
              <a:ext cx="590550" cy="584200"/>
            </a:xfrm>
            <a:custGeom>
              <a:avLst/>
              <a:gdLst>
                <a:gd name="T0" fmla="*/ 0 w 436"/>
                <a:gd name="T1" fmla="*/ 0 h 400"/>
                <a:gd name="T2" fmla="*/ 368 w 436"/>
                <a:gd name="T3" fmla="*/ 40 h 400"/>
                <a:gd name="T4" fmla="*/ 408 w 436"/>
                <a:gd name="T5" fmla="*/ 120 h 400"/>
                <a:gd name="T6" fmla="*/ 264 w 436"/>
                <a:gd name="T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400">
                  <a:moveTo>
                    <a:pt x="0" y="0"/>
                  </a:moveTo>
                  <a:cubicBezTo>
                    <a:pt x="150" y="10"/>
                    <a:pt x="300" y="20"/>
                    <a:pt x="368" y="40"/>
                  </a:cubicBezTo>
                  <a:cubicBezTo>
                    <a:pt x="436" y="60"/>
                    <a:pt x="425" y="60"/>
                    <a:pt x="408" y="120"/>
                  </a:cubicBezTo>
                  <a:cubicBezTo>
                    <a:pt x="391" y="180"/>
                    <a:pt x="327" y="290"/>
                    <a:pt x="264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2"/>
            <p:cNvSpPr>
              <a:spLocks noChangeShapeType="1"/>
            </p:cNvSpPr>
            <p:nvPr/>
          </p:nvSpPr>
          <p:spPr bwMode="auto">
            <a:xfrm>
              <a:off x="2109994" y="2587228"/>
              <a:ext cx="0" cy="96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3"/>
            <p:cNvSpPr>
              <a:spLocks noChangeShapeType="1"/>
            </p:cNvSpPr>
            <p:nvPr/>
          </p:nvSpPr>
          <p:spPr bwMode="auto">
            <a:xfrm>
              <a:off x="2122694" y="3539728"/>
              <a:ext cx="800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64"/>
            <p:cNvSpPr txBox="1">
              <a:spLocks noChangeArrowheads="1"/>
            </p:cNvSpPr>
            <p:nvPr/>
          </p:nvSpPr>
          <p:spPr bwMode="auto">
            <a:xfrm>
              <a:off x="3318399" y="3667363"/>
              <a:ext cx="10048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1800" i="1" dirty="0">
                  <a:latin typeface="Comic Sans MS" pitchFamily="66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03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Challenge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3" y="906780"/>
            <a:ext cx="10515600" cy="4685942"/>
          </a:xfrm>
        </p:spPr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fondamental for </a:t>
            </a:r>
            <a:r>
              <a:rPr lang="fr-FR" dirty="0" err="1" smtClean="0"/>
              <a:t>automotive</a:t>
            </a:r>
            <a:r>
              <a:rPr lang="fr-FR" dirty="0" smtClean="0"/>
              <a:t> circuits		</a:t>
            </a:r>
          </a:p>
          <a:p>
            <a:r>
              <a:rPr lang="fr-FR" dirty="0" smtClean="0"/>
              <a:t>        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/>
              <a:t>defects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14" y="2497441"/>
            <a:ext cx="39243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056" y="2927380"/>
            <a:ext cx="4403829" cy="261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/>
          <p:nvPr/>
        </p:nvSpPr>
        <p:spPr>
          <a:xfrm>
            <a:off x="8318936" y="3767728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13"/>
          <p:cNvCxnSpPr/>
          <p:nvPr/>
        </p:nvCxnSpPr>
        <p:spPr bwMode="auto">
          <a:xfrm>
            <a:off x="8077200" y="4756526"/>
            <a:ext cx="1181100" cy="666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lèche droite 9"/>
          <p:cNvSpPr/>
          <p:nvPr/>
        </p:nvSpPr>
        <p:spPr>
          <a:xfrm>
            <a:off x="601980" y="1485900"/>
            <a:ext cx="685800" cy="4038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74978" y="6356350"/>
            <a:ext cx="663222" cy="365125"/>
          </a:xfrm>
        </p:spPr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sz="4800" dirty="0" smtClean="0"/>
              <a:t>ATPG - concept</a:t>
            </a:r>
            <a:endParaRPr lang="fr-FR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4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ATPG </a:t>
            </a:r>
            <a:r>
              <a:rPr lang="fr-FR" dirty="0" err="1" smtClean="0"/>
              <a:t>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08051"/>
            <a:ext cx="10515600" cy="51212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ATPG algorithms use fault models to </a:t>
            </a:r>
          </a:p>
          <a:p>
            <a:r>
              <a:rPr lang="en-US" sz="2400" dirty="0" smtClean="0"/>
              <a:t>    generate </a:t>
            </a:r>
            <a:r>
              <a:rPr lang="en-US" sz="2400" dirty="0"/>
              <a:t>patterns and to give a fault </a:t>
            </a:r>
          </a:p>
          <a:p>
            <a:r>
              <a:rPr lang="en-US" sz="2400" dirty="0" smtClean="0"/>
              <a:t>    coverage result &amp; fault classes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fault model is a digital representation of a </a:t>
            </a:r>
          </a:p>
          <a:p>
            <a:r>
              <a:rPr lang="en-US" sz="2400" dirty="0"/>
              <a:t>real manufacturing/silicon defect</a:t>
            </a:r>
          </a:p>
          <a:p>
            <a:r>
              <a:rPr lang="en-US" sz="2400" dirty="0" smtClean="0"/>
              <a:t> - Fault </a:t>
            </a:r>
            <a:r>
              <a:rPr lang="en-US" sz="2400" dirty="0"/>
              <a:t>model matches with one category of </a:t>
            </a:r>
          </a:p>
          <a:p>
            <a:r>
              <a:rPr lang="en-US" sz="2400" dirty="0"/>
              <a:t>silicon defect </a:t>
            </a:r>
            <a:r>
              <a:rPr lang="en-US" sz="2400" dirty="0" smtClean="0"/>
              <a:t>only</a:t>
            </a:r>
            <a:endParaRPr lang="en-US" sz="2400" dirty="0"/>
          </a:p>
          <a:p>
            <a:r>
              <a:rPr lang="en-US" sz="2400" dirty="0" smtClean="0"/>
              <a:t>-  It </a:t>
            </a:r>
            <a:r>
              <a:rPr lang="en-US" sz="2400" dirty="0"/>
              <a:t>is the abstract of reality (not 100</a:t>
            </a:r>
            <a:r>
              <a:rPr lang="en-US" sz="2400" dirty="0" smtClean="0"/>
              <a:t>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Defects not covered by a fault model could </a:t>
            </a:r>
          </a:p>
          <a:p>
            <a:r>
              <a:rPr lang="en-US" sz="2400" dirty="0"/>
              <a:t>escape to </a:t>
            </a:r>
            <a:r>
              <a:rPr lang="en-US" sz="2400" dirty="0" smtClean="0"/>
              <a:t>test  </a:t>
            </a:r>
          </a:p>
          <a:p>
            <a:endParaRPr lang="en-US" sz="2400" dirty="0"/>
          </a:p>
          <a:p>
            <a:r>
              <a:rPr lang="en-US" sz="2400" dirty="0" smtClean="0"/>
              <a:t>Fault </a:t>
            </a:r>
            <a:r>
              <a:rPr lang="en-US" sz="2400" dirty="0"/>
              <a:t>coverage 100 % </a:t>
            </a:r>
            <a:r>
              <a:rPr lang="en-US" sz="2400" dirty="0" smtClean="0"/>
              <a:t>≠ 0 ppm</a:t>
            </a:r>
            <a:endParaRPr lang="en-US" sz="2400" dirty="0"/>
          </a:p>
          <a:p>
            <a:endParaRPr lang="en-US" sz="2400" dirty="0"/>
          </a:p>
          <a:p>
            <a:pPr algn="ctr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05725" y="1466851"/>
            <a:ext cx="3067050" cy="3790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5800" y="2219325"/>
            <a:ext cx="1028700" cy="2219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ATPG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9839325" y="1919287"/>
            <a:ext cx="781050" cy="104298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9839325" y="3481387"/>
            <a:ext cx="781050" cy="104298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14857" y="299299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ATPG</a:t>
            </a:r>
          </a:p>
          <a:p>
            <a:pPr algn="ctr"/>
            <a:r>
              <a:rPr lang="fr-FR" dirty="0" err="1" smtClean="0"/>
              <a:t>engine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93672" y="2436018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Algorithms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92097" y="3906043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/>
              <a:t>Fault</a:t>
            </a:r>
            <a:endParaRPr lang="fr-FR" sz="1200" dirty="0" smtClean="0"/>
          </a:p>
          <a:p>
            <a:pPr algn="ctr"/>
            <a:r>
              <a:rPr lang="fr-FR" sz="1200" dirty="0" err="1" smtClean="0"/>
              <a:t>models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820149" y="1241425"/>
            <a:ext cx="0" cy="962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39199" y="4438650"/>
            <a:ext cx="0" cy="1104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81850" y="3306634"/>
            <a:ext cx="11239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73272" y="4806434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ATPG </a:t>
            </a:r>
            <a:r>
              <a:rPr lang="fr-FR" dirty="0" err="1" smtClean="0"/>
              <a:t>Tool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05800" y="5543550"/>
            <a:ext cx="100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Patterns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39062" y="908050"/>
            <a:ext cx="81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Netlist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00712" y="31120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User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470683" y="2517775"/>
            <a:ext cx="2991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499258" y="3956050"/>
            <a:ext cx="2991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28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ATPG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Sets of 1 and 0 </a:t>
            </a:r>
            <a:r>
              <a:rPr lang="fr-FR" dirty="0" err="1" smtClean="0"/>
              <a:t>placed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inputs pins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manufacturing</a:t>
            </a:r>
            <a:r>
              <a:rPr lang="fr-FR" dirty="0" smtClean="0"/>
              <a:t> test </a:t>
            </a:r>
            <a:r>
              <a:rPr lang="fr-FR" dirty="0" err="1" smtClean="0"/>
              <a:t>process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if the chip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functioning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When the test pattern is applied, the </a:t>
            </a:r>
            <a:r>
              <a:rPr lang="en-US" dirty="0" smtClean="0"/>
              <a:t>tester determines </a:t>
            </a:r>
            <a:r>
              <a:rPr lang="en-US" dirty="0"/>
              <a:t>if the circuit is free from manufacturing defects by </a:t>
            </a:r>
            <a:r>
              <a:rPr lang="en-US" dirty="0" smtClean="0"/>
              <a:t>comparing </a:t>
            </a:r>
            <a:r>
              <a:rPr lang="en-US" dirty="0"/>
              <a:t>the fault-free output—which is also contained in </a:t>
            </a:r>
            <a:r>
              <a:rPr lang="en-US" dirty="0" smtClean="0"/>
              <a:t>the </a:t>
            </a:r>
            <a:r>
              <a:rPr lang="en-US" dirty="0"/>
              <a:t>test pattern—with the actual output measured by the </a:t>
            </a:r>
            <a:r>
              <a:rPr lang="en-US" dirty="0" smtClean="0"/>
              <a:t>ATE</a:t>
            </a:r>
          </a:p>
          <a:p>
            <a:endParaRPr lang="fr-FR" dirty="0"/>
          </a:p>
          <a:p>
            <a:r>
              <a:rPr lang="fr-FR" dirty="0" smtClean="0"/>
              <a:t>If no test </a:t>
            </a:r>
            <a:r>
              <a:rPr lang="fr-FR" dirty="0" err="1" smtClean="0"/>
              <a:t>vectorexists</a:t>
            </a:r>
            <a:r>
              <a:rPr lang="fr-FR" dirty="0" smtClean="0"/>
              <a:t> for a </a:t>
            </a:r>
            <a:r>
              <a:rPr lang="fr-FR" dirty="0" err="1" smtClean="0"/>
              <a:t>fault</a:t>
            </a:r>
            <a:r>
              <a:rPr lang="fr-FR" dirty="0" smtClean="0"/>
              <a:t>, the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said</a:t>
            </a:r>
            <a:r>
              <a:rPr lang="fr-FR" dirty="0" smtClean="0"/>
              <a:t> </a:t>
            </a:r>
            <a:r>
              <a:rPr lang="fr-FR" b="1" u="sng" dirty="0" err="1" smtClean="0"/>
              <a:t>untestable</a:t>
            </a:r>
            <a:endParaRPr lang="en-US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6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 ATGP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ATPG </a:t>
            </a:r>
            <a:r>
              <a:rPr lang="en-US" dirty="0"/>
              <a:t>tool </a:t>
            </a:r>
            <a:r>
              <a:rPr lang="en-US" dirty="0" smtClean="0"/>
              <a:t>uses deterministic </a:t>
            </a:r>
            <a:r>
              <a:rPr lang="en-US" dirty="0"/>
              <a:t>test pattern </a:t>
            </a:r>
            <a:r>
              <a:rPr lang="en-US" dirty="0" smtClean="0"/>
              <a:t>generation when </a:t>
            </a:r>
            <a:r>
              <a:rPr lang="en-US" dirty="0"/>
              <a:t>it creates a </a:t>
            </a:r>
            <a:r>
              <a:rPr lang="en-US" dirty="0" smtClean="0"/>
              <a:t>test pattern </a:t>
            </a:r>
            <a:r>
              <a:rPr lang="en-US" dirty="0"/>
              <a:t>intended to detect a given fault.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Procedure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pick </a:t>
            </a:r>
            <a:r>
              <a:rPr lang="en-US" dirty="0"/>
              <a:t>a fault from </a:t>
            </a:r>
            <a:r>
              <a:rPr lang="en-US" dirty="0" smtClean="0"/>
              <a:t>the fault list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create </a:t>
            </a:r>
            <a:r>
              <a:rPr lang="en-US" dirty="0"/>
              <a:t>a pattern to detect the </a:t>
            </a:r>
            <a:r>
              <a:rPr lang="en-US" dirty="0" smtClean="0"/>
              <a:t>fault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fault </a:t>
            </a:r>
            <a:r>
              <a:rPr lang="en-US" dirty="0"/>
              <a:t>simulate the </a:t>
            </a:r>
            <a:r>
              <a:rPr lang="en-US" dirty="0" smtClean="0"/>
              <a:t>pattern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check to make </a:t>
            </a:r>
            <a:r>
              <a:rPr lang="en-US" dirty="0"/>
              <a:t>sure the pattern detects the </a:t>
            </a:r>
            <a:r>
              <a:rPr lang="en-US" dirty="0" smtClean="0"/>
              <a:t>fault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3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test digital blocks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/>
          <a:lstStyle/>
          <a:p>
            <a:fld id="{5853B473-0271-47CF-900A-D77E281FB591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386170" y="1250731"/>
            <a:ext cx="5905500" cy="4352953"/>
            <a:chOff x="2870935" y="1510143"/>
            <a:chExt cx="5905500" cy="435295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996598" y="1903843"/>
              <a:ext cx="1859755" cy="127793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Circuit </a:t>
              </a:r>
              <a:r>
                <a:rPr kumimoji="0" lang="en-US" altLang="zh-TW" sz="2000" dirty="0" smtClean="0">
                  <a:latin typeface="Tahoma" pitchFamily="34" charset="0"/>
                </a:rPr>
                <a:t>under </a:t>
              </a:r>
              <a:endParaRPr kumimoji="0" lang="en-US" altLang="zh-TW" sz="2000" dirty="0">
                <a:latin typeface="Tahoma" pitchFamily="34" charset="0"/>
              </a:endParaRPr>
            </a:p>
            <a:p>
              <a:r>
                <a:rPr kumimoji="0" lang="en-US" altLang="zh-TW" sz="2000" dirty="0" smtClean="0">
                  <a:latin typeface="Tahoma" pitchFamily="34" charset="0"/>
                </a:rPr>
                <a:t>       Test</a:t>
              </a:r>
              <a:endParaRPr kumimoji="0" lang="en-US" altLang="zh-TW" sz="2000" dirty="0">
                <a:latin typeface="Tahoma" pitchFamily="34" charset="0"/>
              </a:endParaRPr>
            </a:p>
            <a:p>
              <a:r>
                <a:rPr kumimoji="0" lang="en-US" altLang="zh-TW" sz="2000" dirty="0" smtClean="0">
                  <a:solidFill>
                    <a:srgbClr val="FF0000"/>
                  </a:solidFill>
                  <a:latin typeface="Tahoma" pitchFamily="34" charset="0"/>
                </a:rPr>
                <a:t>      </a:t>
              </a:r>
              <a:r>
                <a:rPr kumimoji="0" lang="en-US" altLang="zh-TW" sz="2000" b="1" dirty="0" smtClean="0">
                  <a:latin typeface="Tahoma" pitchFamily="34" charset="0"/>
                </a:rPr>
                <a:t>(CUT)</a:t>
              </a:r>
              <a:endParaRPr kumimoji="0" lang="en-US" altLang="zh-TW" sz="2000" b="1" dirty="0">
                <a:latin typeface="Tahoma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6856353" y="2230868"/>
              <a:ext cx="731837" cy="573087"/>
            </a:xfrm>
            <a:prstGeom prst="rightArrow">
              <a:avLst>
                <a:gd name="adj1" fmla="val 41139"/>
                <a:gd name="adj2" fmla="val 35236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01185" y="1941943"/>
              <a:ext cx="663575" cy="122396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1600" dirty="0">
                  <a:latin typeface="Tahoma" pitchFamily="34" charset="0"/>
                </a:rPr>
                <a:t>-1011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11-00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-0-1-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01--0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0-101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566760" y="1941943"/>
              <a:ext cx="663575" cy="122396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1600" dirty="0">
                  <a:latin typeface="Tahoma" pitchFamily="34" charset="0"/>
                </a:rPr>
                <a:t>1-001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0011-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-1101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1001-</a:t>
              </a:r>
            </a:p>
            <a:p>
              <a:r>
                <a:rPr kumimoji="0" lang="en-US" altLang="zh-TW" sz="1600" dirty="0">
                  <a:latin typeface="Tahoma" pitchFamily="34" charset="0"/>
                </a:rPr>
                <a:t>01-11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996598" y="3526268"/>
              <a:ext cx="1859755" cy="64928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 smtClean="0">
                  <a:latin typeface="Tahoma" pitchFamily="34" charset="0"/>
                </a:rPr>
                <a:t>  Comparator</a:t>
              </a:r>
              <a:endParaRPr kumimoji="0" lang="en-US" altLang="zh-TW" sz="2000" dirty="0">
                <a:latin typeface="Tahoma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16200000" flipH="1">
              <a:off x="6967474" y="3069862"/>
              <a:ext cx="936625" cy="1128712"/>
            </a:xfrm>
            <a:custGeom>
              <a:avLst/>
              <a:gdLst>
                <a:gd name="T0" fmla="*/ 1294016696 w 21600"/>
                <a:gd name="T1" fmla="*/ 0 h 21600"/>
                <a:gd name="T2" fmla="*/ 826831090 w 21600"/>
                <a:gd name="T3" fmla="*/ 1027353709 h 21600"/>
                <a:gd name="T4" fmla="*/ 0 w 21600"/>
                <a:gd name="T5" fmla="*/ 2147483647 h 21600"/>
                <a:gd name="T6" fmla="*/ 735757871 w 21600"/>
                <a:gd name="T7" fmla="*/ 2147483647 h 21600"/>
                <a:gd name="T8" fmla="*/ 1471515742 w 21600"/>
                <a:gd name="T9" fmla="*/ 2147483647 h 21600"/>
                <a:gd name="T10" fmla="*/ 1761122862 w 21600"/>
                <a:gd name="T11" fmla="*/ 102735370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388 h 21600"/>
                <a:gd name="T20" fmla="*/ 1804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71" y="0"/>
                  </a:moveTo>
                  <a:lnTo>
                    <a:pt x="10141" y="7200"/>
                  </a:lnTo>
                  <a:lnTo>
                    <a:pt x="13693" y="7200"/>
                  </a:lnTo>
                  <a:lnTo>
                    <a:pt x="13693" y="16388"/>
                  </a:lnTo>
                  <a:lnTo>
                    <a:pt x="0" y="16388"/>
                  </a:lnTo>
                  <a:lnTo>
                    <a:pt x="0" y="21600"/>
                  </a:lnTo>
                  <a:lnTo>
                    <a:pt x="18048" y="21600"/>
                  </a:lnTo>
                  <a:lnTo>
                    <a:pt x="18048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264760" y="2302305"/>
              <a:ext cx="731838" cy="573088"/>
            </a:xfrm>
            <a:prstGeom prst="rightArrow">
              <a:avLst>
                <a:gd name="adj1" fmla="val 41139"/>
                <a:gd name="adj2" fmla="val 35236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252066" y="3589767"/>
              <a:ext cx="730250" cy="573087"/>
            </a:xfrm>
            <a:prstGeom prst="rightArrow">
              <a:avLst>
                <a:gd name="adj1" fmla="val 41139"/>
                <a:gd name="adj2" fmla="val 3516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870935" y="3454830"/>
              <a:ext cx="1327150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Stored</a:t>
              </a:r>
            </a:p>
            <a:p>
              <a:r>
                <a:rPr kumimoji="0" lang="en-US" altLang="zh-TW" sz="2000" dirty="0">
                  <a:latin typeface="Tahoma" pitchFamily="34" charset="0"/>
                </a:rPr>
                <a:t>Correct</a:t>
              </a:r>
            </a:p>
            <a:p>
              <a:r>
                <a:rPr kumimoji="0" lang="en-US" altLang="zh-TW" sz="2000" dirty="0">
                  <a:latin typeface="Tahoma" pitchFamily="34" charset="0"/>
                </a:rPr>
                <a:t>Response</a:t>
              </a:r>
            </a:p>
          </p:txBody>
        </p: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5887185" y="4178079"/>
              <a:ext cx="0" cy="464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69373" y="1510143"/>
              <a:ext cx="1592262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Input Patterns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909535" y="1526018"/>
              <a:ext cx="18669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en-US" altLang="zh-TW" sz="2000" dirty="0">
                  <a:latin typeface="Tahoma" pitchFamily="34" charset="0"/>
                </a:rPr>
                <a:t>Output Response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246137" y="4593250"/>
              <a:ext cx="1327150" cy="50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itchFamily="34" charset="0"/>
                  <a:ea typeface="PMingLiU" pitchFamily="18" charset="-120"/>
                </a:defRPr>
              </a:lvl9pPr>
            </a:lstStyle>
            <a:p>
              <a:r>
                <a:rPr kumimoji="0" lang="fr-FR" altLang="zh-TW" sz="2000" dirty="0" smtClean="0">
                  <a:latin typeface="Tahoma" pitchFamily="34" charset="0"/>
                </a:rPr>
                <a:t>Test </a:t>
              </a:r>
              <a:r>
                <a:rPr kumimoji="0" lang="fr-FR" altLang="zh-TW" sz="2000" dirty="0" err="1" smtClean="0">
                  <a:latin typeface="Tahoma" pitchFamily="34" charset="0"/>
                </a:rPr>
                <a:t>result</a:t>
              </a:r>
              <a:endParaRPr kumimoji="0" lang="en-US" altLang="zh-TW" sz="2000" dirty="0">
                <a:latin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4510" y="5216765"/>
              <a:ext cx="5162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</a:t>
              </a:r>
              <a:r>
                <a:rPr lang="en-US" dirty="0"/>
                <a:t>stimuli </a:t>
              </a:r>
              <a:r>
                <a:rPr lang="en-US" dirty="0" smtClean="0"/>
                <a:t>are called test patterns or test </a:t>
              </a:r>
              <a:r>
                <a:rPr lang="en-US" dirty="0"/>
                <a:t>vectors</a:t>
              </a:r>
            </a:p>
            <a:p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3292" y="1548139"/>
            <a:ext cx="4703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Flow: </a:t>
            </a:r>
          </a:p>
          <a:p>
            <a:endParaRPr lang="fr-FR" b="1" dirty="0" smtClean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- </a:t>
            </a:r>
            <a:r>
              <a:rPr lang="fr-FR" dirty="0" err="1" smtClean="0">
                <a:solidFill>
                  <a:schemeClr val="accent1"/>
                </a:solidFill>
              </a:rPr>
              <a:t>Implement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DFT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- </a:t>
            </a:r>
            <a:r>
              <a:rPr lang="fr-FR" dirty="0" err="1" smtClean="0">
                <a:solidFill>
                  <a:schemeClr val="accent1"/>
                </a:solidFill>
              </a:rPr>
              <a:t>Generate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test patterns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- </a:t>
            </a:r>
            <a:r>
              <a:rPr lang="fr-FR" dirty="0" err="1" smtClean="0">
                <a:solidFill>
                  <a:schemeClr val="accent1"/>
                </a:solidFill>
              </a:rPr>
              <a:t>Verify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fault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coverage</a:t>
            </a:r>
            <a:r>
              <a:rPr lang="fr-FR" dirty="0">
                <a:solidFill>
                  <a:schemeClr val="accent1"/>
                </a:solidFill>
              </a:rPr>
              <a:t> of </a:t>
            </a:r>
            <a:r>
              <a:rPr lang="fr-FR" dirty="0" smtClean="0">
                <a:solidFill>
                  <a:schemeClr val="accent1"/>
                </a:solidFill>
              </a:rPr>
              <a:t>patterns </a:t>
            </a:r>
            <a:r>
              <a:rPr lang="fr-FR" dirty="0" err="1" smtClean="0">
                <a:solidFill>
                  <a:schemeClr val="accent1"/>
                </a:solidFill>
              </a:rPr>
              <a:t>trought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fault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  simulation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0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2" y="1241384"/>
            <a:ext cx="11222577" cy="4351338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: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sensitization</a:t>
            </a:r>
            <a:endParaRPr lang="fr-FR" dirty="0"/>
          </a:p>
          <a:p>
            <a:endParaRPr lang="fr-FR" dirty="0" smtClean="0"/>
          </a:p>
          <a:p>
            <a:r>
              <a:rPr lang="en-US" dirty="0"/>
              <a:t>Faults detection works by comparing the response of a known-good version of the circuit with the actual circuit, for a given stimulus set. A fault exists if there is any difference in the responses. </a:t>
            </a:r>
          </a:p>
          <a:p>
            <a:endParaRPr lang="fr-FR" dirty="0" smtClean="0"/>
          </a:p>
          <a:p>
            <a:r>
              <a:rPr lang="fr-FR" dirty="0" smtClean="0"/>
              <a:t>ATPG </a:t>
            </a:r>
            <a:r>
              <a:rPr lang="fr-FR" dirty="0" err="1" smtClean="0"/>
              <a:t>tool</a:t>
            </a:r>
            <a:r>
              <a:rPr lang="fr-FR" dirty="0" smtClean="0"/>
              <a:t> </a:t>
            </a:r>
            <a:r>
              <a:rPr lang="en-US" dirty="0" smtClean="0"/>
              <a:t>construct a vector which apply to input and </a:t>
            </a:r>
            <a:r>
              <a:rPr lang="en-US" dirty="0"/>
              <a:t>tries </a:t>
            </a:r>
            <a:r>
              <a:rPr lang="en-US" dirty="0" smtClean="0"/>
              <a:t>to </a:t>
            </a:r>
            <a:r>
              <a:rPr lang="en-US" dirty="0"/>
              <a:t>propagate the fault effect to </a:t>
            </a:r>
            <a:r>
              <a:rPr lang="en-US" dirty="0" smtClean="0"/>
              <a:t>output,</a:t>
            </a:r>
          </a:p>
          <a:p>
            <a:r>
              <a:rPr lang="en-US" dirty="0" smtClean="0"/>
              <a:t>When successful, the tool create a stimulus set (or test pattern) to detect the fault,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30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classes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3" y="1078546"/>
            <a:ext cx="10515600" cy="4351338"/>
          </a:xfrm>
        </p:spPr>
        <p:txBody>
          <a:bodyPr/>
          <a:lstStyle/>
          <a:p>
            <a:r>
              <a:rPr lang="en-US" dirty="0" smtClean="0"/>
              <a:t>ATPG tool categorize </a:t>
            </a:r>
            <a:r>
              <a:rPr lang="en-US" dirty="0"/>
              <a:t>faults </a:t>
            </a:r>
            <a:r>
              <a:rPr lang="en-US" dirty="0" smtClean="0"/>
              <a:t>into fault classes, </a:t>
            </a:r>
            <a:r>
              <a:rPr lang="en-US" dirty="0"/>
              <a:t>based on how the </a:t>
            </a:r>
            <a:r>
              <a:rPr lang="en-US" dirty="0" smtClean="0"/>
              <a:t>faults were </a:t>
            </a:r>
            <a:r>
              <a:rPr lang="en-US" dirty="0"/>
              <a:t>detected or why they could not be detected.</a:t>
            </a: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50" y="2046253"/>
            <a:ext cx="4519137" cy="40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25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STIL files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tandard </a:t>
            </a:r>
            <a:r>
              <a:rPr lang="fr-FR" dirty="0" smtClean="0">
                <a:solidFill>
                  <a:srgbClr val="FF0000"/>
                </a:solidFill>
              </a:rPr>
              <a:t>T</a:t>
            </a:r>
            <a:r>
              <a:rPr lang="fr-FR" dirty="0" smtClean="0"/>
              <a:t>est 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nterface </a:t>
            </a:r>
            <a:r>
              <a:rPr lang="fr-FR" dirty="0" err="1" smtClean="0">
                <a:solidFill>
                  <a:srgbClr val="FF0000"/>
                </a:solidFill>
              </a:rPr>
              <a:t>L</a:t>
            </a:r>
            <a:r>
              <a:rPr lang="fr-FR" dirty="0" err="1" smtClean="0"/>
              <a:t>anguage</a:t>
            </a:r>
            <a:r>
              <a:rPr lang="fr-FR" dirty="0" smtClean="0"/>
              <a:t> : international format</a:t>
            </a:r>
          </a:p>
          <a:p>
            <a:endParaRPr lang="fr-FR" dirty="0" smtClean="0"/>
          </a:p>
          <a:p>
            <a:r>
              <a:rPr lang="en-US" dirty="0" smtClean="0"/>
              <a:t>Language </a:t>
            </a:r>
            <a:r>
              <a:rPr lang="en-US" dirty="0"/>
              <a:t>to define the test vectors applied to </a:t>
            </a:r>
            <a:r>
              <a:rPr lang="en-US" dirty="0" smtClean="0"/>
              <a:t>the </a:t>
            </a:r>
            <a:r>
              <a:rPr lang="en-US" dirty="0"/>
              <a:t>device under test (DUT). </a:t>
            </a:r>
            <a:r>
              <a:rPr lang="en-US" dirty="0" smtClean="0"/>
              <a:t>Describe bits sequences </a:t>
            </a:r>
            <a:endParaRPr lang="en-US" dirty="0"/>
          </a:p>
          <a:p>
            <a:endParaRPr lang="fr-FR" dirty="0"/>
          </a:p>
          <a:p>
            <a:r>
              <a:rPr lang="en-US" dirty="0" smtClean="0"/>
              <a:t>This stimulus </a:t>
            </a:r>
            <a:r>
              <a:rPr lang="en-US" dirty="0"/>
              <a:t>file </a:t>
            </a:r>
            <a:r>
              <a:rPr lang="en-US" dirty="0" smtClean="0"/>
              <a:t>introduces </a:t>
            </a:r>
            <a:r>
              <a:rPr lang="en-US" dirty="0"/>
              <a:t>the </a:t>
            </a:r>
            <a:r>
              <a:rPr lang="en-US" dirty="0" smtClean="0"/>
              <a:t>faults, it’s input </a:t>
            </a:r>
            <a:r>
              <a:rPr lang="en-US" dirty="0" err="1" smtClean="0"/>
              <a:t>datas</a:t>
            </a:r>
            <a:r>
              <a:rPr lang="en-US" dirty="0" smtClean="0"/>
              <a:t> of scan chain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94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ITC </a:t>
            </a:r>
            <a:r>
              <a:rPr lang="fr-FR" dirty="0" err="1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914400"/>
            <a:ext cx="10515600" cy="4678322"/>
          </a:xfrm>
        </p:spPr>
        <p:txBody>
          <a:bodyPr>
            <a:normAutofit/>
          </a:bodyPr>
          <a:lstStyle/>
          <a:p>
            <a:r>
              <a:rPr lang="fr-FR" dirty="0" smtClean="0"/>
              <a:t>ITC  = </a:t>
            </a:r>
            <a:r>
              <a:rPr lang="fr-FR" dirty="0" err="1" smtClean="0"/>
              <a:t>interconnect</a:t>
            </a:r>
            <a:r>
              <a:rPr lang="fr-FR" dirty="0" smtClean="0"/>
              <a:t> test </a:t>
            </a:r>
            <a:r>
              <a:rPr lang="fr-FR" dirty="0" err="1" smtClean="0"/>
              <a:t>coverage</a:t>
            </a:r>
            <a:r>
              <a:rPr lang="fr-FR" dirty="0" smtClean="0"/>
              <a:t> or </a:t>
            </a:r>
            <a:r>
              <a:rPr lang="fr-FR" dirty="0" err="1" smtClean="0"/>
              <a:t>loop</a:t>
            </a:r>
            <a:r>
              <a:rPr lang="fr-FR" dirty="0" smtClean="0"/>
              <a:t> back (</a:t>
            </a:r>
            <a:r>
              <a:rPr lang="fr-FR" dirty="0" err="1" smtClean="0"/>
              <a:t>include</a:t>
            </a:r>
            <a:r>
              <a:rPr lang="fr-FR" dirty="0" smtClean="0"/>
              <a:t> XOR)</a:t>
            </a:r>
          </a:p>
          <a:p>
            <a:endParaRPr lang="fr-FR" dirty="0" smtClean="0"/>
          </a:p>
          <a:p>
            <a:r>
              <a:rPr lang="en-US" dirty="0"/>
              <a:t>Used to test the digital cells found in analog blocks</a:t>
            </a:r>
            <a:endParaRPr lang="fr-FR" dirty="0" smtClean="0"/>
          </a:p>
          <a:p>
            <a:r>
              <a:rPr lang="fr-FR" dirty="0" err="1" smtClean="0"/>
              <a:t>Loopback</a:t>
            </a:r>
            <a:r>
              <a:rPr lang="fr-FR" dirty="0" smtClean="0"/>
              <a:t> </a:t>
            </a:r>
            <a:r>
              <a:rPr lang="fr-FR" dirty="0" err="1"/>
              <a:t>cells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blocks </a:t>
            </a:r>
            <a:endParaRPr lang="en-US" dirty="0"/>
          </a:p>
          <a:p>
            <a:endParaRPr lang="fr-FR" dirty="0"/>
          </a:p>
          <a:p>
            <a:r>
              <a:rPr lang="fr-FR" dirty="0" smtClean="0"/>
              <a:t>In Automotive flow, </a:t>
            </a:r>
            <a:r>
              <a:rPr lang="fr-FR" dirty="0" err="1" smtClean="0"/>
              <a:t>it’s</a:t>
            </a:r>
            <a:r>
              <a:rPr lang="fr-FR" dirty="0" smtClean="0"/>
              <a:t> a </a:t>
            </a:r>
            <a:r>
              <a:rPr lang="fr-FR" dirty="0" err="1" smtClean="0"/>
              <a:t>requirement</a:t>
            </a:r>
            <a:r>
              <a:rPr lang="fr-FR" dirty="0" smtClean="0"/>
              <a:t> to check connections </a:t>
            </a:r>
            <a:r>
              <a:rPr lang="fr-FR" dirty="0" err="1" smtClean="0"/>
              <a:t>beetwen</a:t>
            </a:r>
            <a:r>
              <a:rPr lang="fr-FR" dirty="0" smtClean="0"/>
              <a:t> </a:t>
            </a:r>
            <a:r>
              <a:rPr lang="fr-FR" dirty="0" err="1" smtClean="0"/>
              <a:t>digtop</a:t>
            </a:r>
            <a:r>
              <a:rPr lang="fr-FR" dirty="0" smtClean="0"/>
              <a:t> and digital </a:t>
            </a:r>
            <a:r>
              <a:rPr lang="fr-FR" dirty="0" err="1" smtClean="0"/>
              <a:t>functions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in </a:t>
            </a:r>
            <a:r>
              <a:rPr lang="fr-FR" dirty="0" err="1" smtClean="0"/>
              <a:t>analog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       </a:t>
            </a:r>
            <a:r>
              <a:rPr lang="fr-FR" dirty="0" err="1" smtClean="0"/>
              <a:t>Increase</a:t>
            </a:r>
            <a:r>
              <a:rPr lang="fr-FR" dirty="0" smtClean="0"/>
              <a:t> test </a:t>
            </a:r>
            <a:r>
              <a:rPr lang="fr-FR" dirty="0" err="1" smtClean="0"/>
              <a:t>coverage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419398"/>
            <a:ext cx="4119938" cy="1661265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670560" y="4922520"/>
            <a:ext cx="601980" cy="3505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728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ITC </a:t>
            </a:r>
            <a:r>
              <a:rPr lang="fr-FR" dirty="0" err="1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8193" y="2154621"/>
            <a:ext cx="1650124" cy="2753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Digital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75283" y="2469930"/>
            <a:ext cx="3457904" cy="1376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0952" y="2743200"/>
            <a:ext cx="602767" cy="599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ITC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2950" y="255853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Analog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00500" y="3143118"/>
            <a:ext cx="2190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986213" y="4533901"/>
            <a:ext cx="255936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602335" y="3342290"/>
            <a:ext cx="0" cy="119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00500" y="2868798"/>
            <a:ext cx="2190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61243" y="246993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cmd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30879" y="285807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65078" y="416456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6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How to </a:t>
            </a:r>
            <a:r>
              <a:rPr lang="fr-FR" dirty="0" err="1" smtClean="0"/>
              <a:t>guarantee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ensures the quality of the products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It’s </a:t>
            </a:r>
            <a:r>
              <a:rPr lang="en-US" dirty="0"/>
              <a:t>an integral part of the design cycle and its main role is to detect defective parts after their </a:t>
            </a:r>
            <a:r>
              <a:rPr lang="en-US" dirty="0" smtClean="0"/>
              <a:t>manufacture,</a:t>
            </a:r>
          </a:p>
          <a:p>
            <a:endParaRPr lang="en-US" dirty="0"/>
          </a:p>
          <a:p>
            <a:r>
              <a:rPr lang="en-US" dirty="0"/>
              <a:t>A well structured method for testing needs to be followed to ensure high yield and proper detection of faulty chips after manufacturing. Design for testability (DFT) is a matured domain now, and thus needs to be followed by all the </a:t>
            </a:r>
            <a:r>
              <a:rPr lang="en-US" dirty="0" smtClean="0"/>
              <a:t>designers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Wrapper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 smtClean="0"/>
              <a:t>wrapper</a:t>
            </a:r>
            <a:r>
              <a:rPr lang="fr-FR" dirty="0" smtClean="0"/>
              <a:t>: </a:t>
            </a:r>
            <a:r>
              <a:rPr lang="fr-FR" dirty="0" err="1" smtClean="0"/>
              <a:t>surrounding</a:t>
            </a:r>
            <a:r>
              <a:rPr lang="fr-FR" dirty="0" smtClean="0"/>
              <a:t> hardware </a:t>
            </a:r>
            <a:r>
              <a:rPr lang="fr-FR" dirty="0" err="1" smtClean="0"/>
              <a:t>with</a:t>
            </a:r>
            <a:r>
              <a:rPr lang="fr-FR" dirty="0" smtClean="0"/>
              <a:t> test </a:t>
            </a:r>
            <a:r>
              <a:rPr lang="fr-FR" dirty="0" err="1" smtClean="0"/>
              <a:t>logic</a:t>
            </a:r>
            <a:r>
              <a:rPr lang="fr-FR" dirty="0" smtClean="0"/>
              <a:t> block</a:t>
            </a:r>
          </a:p>
          <a:p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normal mode where the core terminal is driven by the host chip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external test mode where the wrapper element observes the core </a:t>
            </a:r>
            <a:r>
              <a:rPr lang="en-US" dirty="0" smtClean="0"/>
              <a:t>input terminal </a:t>
            </a:r>
            <a:r>
              <a:rPr lang="en-US" dirty="0"/>
              <a:t>for interconnect </a:t>
            </a:r>
            <a:r>
              <a:rPr lang="en-US" dirty="0" smtClean="0"/>
              <a:t>test.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internal test mode where the wrapper element controls the state of </a:t>
            </a:r>
            <a:r>
              <a:rPr lang="en-US" dirty="0" smtClean="0"/>
              <a:t>the core </a:t>
            </a:r>
            <a:r>
              <a:rPr lang="en-US" dirty="0"/>
              <a:t>input terminal for testing the logic inside the core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Interface between digital block and rest of chip</a:t>
            </a:r>
          </a:p>
          <a:p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cell</a:t>
            </a:r>
            <a:r>
              <a:rPr lang="fr-FR" dirty="0"/>
              <a:t> and </a:t>
            </a:r>
            <a:r>
              <a:rPr lang="fr-FR" dirty="0" err="1"/>
              <a:t>isolate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of the circuit</a:t>
            </a:r>
          </a:p>
          <a:p>
            <a:r>
              <a:rPr lang="fr-FR" dirty="0"/>
              <a:t>Test </a:t>
            </a:r>
            <a:r>
              <a:rPr lang="fr-FR" dirty="0" err="1"/>
              <a:t>wrapper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topdig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test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embedded</a:t>
            </a:r>
            <a:r>
              <a:rPr lang="fr-FR" dirty="0"/>
              <a:t> </a:t>
            </a:r>
            <a:r>
              <a:rPr lang="fr-FR" dirty="0" err="1"/>
              <a:t>core</a:t>
            </a:r>
            <a:endParaRPr lang="fr-FR" dirty="0"/>
          </a:p>
          <a:p>
            <a:r>
              <a:rPr lang="fr-FR" dirty="0"/>
              <a:t>Normal mode :</a:t>
            </a:r>
          </a:p>
          <a:p>
            <a:r>
              <a:rPr lang="fr-FR" dirty="0"/>
              <a:t>Test mode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61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Tessent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Tessent</a:t>
            </a:r>
            <a:r>
              <a:rPr lang="fr-FR" dirty="0"/>
              <a:t> suite </a:t>
            </a:r>
            <a:r>
              <a:rPr lang="fr-FR" dirty="0" err="1"/>
              <a:t>is</a:t>
            </a:r>
            <a:r>
              <a:rPr lang="fr-FR" dirty="0"/>
              <a:t> set of DFT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Mentor Graphics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/>
              <a:t>a design-for-test </a:t>
            </a:r>
            <a:r>
              <a:rPr lang="en-US" dirty="0" smtClean="0"/>
              <a:t>environment </a:t>
            </a:r>
            <a:r>
              <a:rPr lang="en-US" dirty="0"/>
              <a:t>within which you can perform all the tasks </a:t>
            </a:r>
            <a:r>
              <a:rPr lang="en-US" dirty="0" smtClean="0"/>
              <a:t>required </a:t>
            </a:r>
            <a:r>
              <a:rPr lang="en-US" dirty="0"/>
              <a:t>to insert DFT hardware, generate </a:t>
            </a:r>
            <a:r>
              <a:rPr lang="en-US" dirty="0" smtClean="0"/>
              <a:t>manufacturing </a:t>
            </a:r>
            <a:r>
              <a:rPr lang="en-US" dirty="0"/>
              <a:t>test patterns, </a:t>
            </a:r>
            <a:r>
              <a:rPr lang="en-US" dirty="0" smtClean="0"/>
              <a:t>and </a:t>
            </a:r>
            <a:r>
              <a:rPr lang="en-US" dirty="0"/>
              <a:t>post-silicon tasks </a:t>
            </a:r>
            <a:r>
              <a:rPr lang="en-US" dirty="0" smtClean="0"/>
              <a:t>such </a:t>
            </a:r>
            <a:r>
              <a:rPr lang="en-US" dirty="0"/>
              <a:t>as diagnosis and yield </a:t>
            </a:r>
            <a:r>
              <a:rPr lang="en-US" dirty="0" smtClean="0"/>
              <a:t>analysis</a:t>
            </a:r>
          </a:p>
          <a:p>
            <a:endParaRPr lang="fr-FR" dirty="0"/>
          </a:p>
          <a:p>
            <a:r>
              <a:rPr lang="en-US" dirty="0" err="1" smtClean="0"/>
              <a:t>Tessent</a:t>
            </a:r>
            <a:r>
              <a:rPr lang="en-US" dirty="0" smtClean="0"/>
              <a:t> provides </a:t>
            </a:r>
            <a:r>
              <a:rPr lang="en-US" dirty="0"/>
              <a:t>a graphical user </a:t>
            </a:r>
            <a:r>
              <a:rPr lang="en-US" dirty="0" smtClean="0"/>
              <a:t>interface (GUI), </a:t>
            </a:r>
            <a:r>
              <a:rPr lang="en-US" dirty="0" err="1" smtClean="0"/>
              <a:t>DFTVisualizer</a:t>
            </a:r>
            <a:r>
              <a:rPr lang="en-US" dirty="0"/>
              <a:t>, that allows you to edit and </a:t>
            </a:r>
            <a:r>
              <a:rPr lang="en-US" dirty="0" smtClean="0"/>
              <a:t>introspect </a:t>
            </a:r>
            <a:r>
              <a:rPr lang="en-US" dirty="0"/>
              <a:t>designs, and adjust object </a:t>
            </a:r>
            <a:r>
              <a:rPr lang="en-US" dirty="0" smtClean="0"/>
              <a:t>attributes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16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DFT VISUALIZER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altLang="en-US" sz="2400" dirty="0"/>
              <a:t>DFT debug environment in </a:t>
            </a:r>
            <a:r>
              <a:rPr lang="en-US" altLang="en-US" sz="2400" dirty="0" err="1" smtClean="0"/>
              <a:t>Tessent</a:t>
            </a:r>
            <a:endParaRPr lang="en-US" altLang="en-US" sz="2400" dirty="0" smtClean="0"/>
          </a:p>
          <a:p>
            <a:pPr>
              <a:spcBef>
                <a:spcPct val="15000"/>
              </a:spcBef>
            </a:pPr>
            <a:r>
              <a:rPr lang="en-US" sz="2400" dirty="0" smtClean="0"/>
              <a:t>Tool  </a:t>
            </a:r>
            <a:r>
              <a:rPr lang="en-US" sz="2400" dirty="0"/>
              <a:t>to </a:t>
            </a:r>
            <a:r>
              <a:rPr lang="en-US" sz="2400" dirty="0" err="1"/>
              <a:t>visally</a:t>
            </a:r>
            <a:r>
              <a:rPr lang="en-US" sz="2400" dirty="0"/>
              <a:t> investigate the </a:t>
            </a:r>
            <a:r>
              <a:rPr lang="en-US" sz="2400" dirty="0" smtClean="0"/>
              <a:t>causes </a:t>
            </a:r>
            <a:r>
              <a:rPr lang="en-US" sz="2400" dirty="0"/>
              <a:t>of DRC </a:t>
            </a:r>
            <a:r>
              <a:rPr lang="en-US" sz="2400" dirty="0" smtClean="0"/>
              <a:t>low </a:t>
            </a:r>
            <a:r>
              <a:rPr lang="en-US" sz="2400" dirty="0" err="1" smtClean="0"/>
              <a:t>converage</a:t>
            </a:r>
            <a:endParaRPr lang="en-US" sz="2400" dirty="0"/>
          </a:p>
          <a:p>
            <a:pPr>
              <a:spcBef>
                <a:spcPct val="15000"/>
              </a:spcBef>
            </a:pPr>
            <a:endParaRPr lang="en-US" altLang="en-US" sz="2400" dirty="0"/>
          </a:p>
          <a:p>
            <a:pPr>
              <a:spcBef>
                <a:spcPct val="15000"/>
              </a:spcBef>
            </a:pPr>
            <a:r>
              <a:rPr lang="en-US" altLang="en-US" sz="2400" dirty="0"/>
              <a:t>Intuitive and effective GUI to reduce DFT debug effort</a:t>
            </a:r>
          </a:p>
          <a:p>
            <a:pPr>
              <a:spcBef>
                <a:spcPct val="15000"/>
              </a:spcBef>
            </a:pPr>
            <a:r>
              <a:rPr lang="en-US" altLang="en-US" sz="2400" dirty="0"/>
              <a:t>Eases design navigation &amp; exploration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spcBef>
                <a:spcPct val="15000"/>
              </a:spcBef>
            </a:pPr>
            <a:r>
              <a:rPr lang="en-US" altLang="en-US" sz="2400" dirty="0"/>
              <a:t>Helps to debug </a:t>
            </a:r>
            <a:r>
              <a:rPr lang="en-US" altLang="en-US" sz="2400" dirty="0" smtClean="0"/>
              <a:t>DFT related </a:t>
            </a:r>
            <a:r>
              <a:rPr lang="en-US" altLang="en-US" sz="2400" dirty="0"/>
              <a:t>issues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DRC violations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Low coverage</a:t>
            </a:r>
          </a:p>
          <a:p>
            <a:pPr lvl="1">
              <a:spcBef>
                <a:spcPct val="15000"/>
              </a:spcBef>
            </a:pPr>
            <a:r>
              <a:rPr lang="en-US" altLang="en-US" sz="2200" dirty="0"/>
              <a:t>Test procedures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Picture 4" descr="frame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9" y="2473090"/>
            <a:ext cx="4223657" cy="31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32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Tetramax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Synposys</a:t>
            </a:r>
            <a:r>
              <a:rPr lang="fr-FR" dirty="0" smtClean="0"/>
              <a:t> 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69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fr-FR" sz="4800" dirty="0" smtClean="0"/>
          </a:p>
          <a:p>
            <a:pPr algn="ctr"/>
            <a:endParaRPr lang="fr-FR" sz="4800" dirty="0"/>
          </a:p>
          <a:p>
            <a:pPr algn="ctr"/>
            <a:r>
              <a:rPr lang="fr-FR" sz="4800" dirty="0" smtClean="0"/>
              <a:t>ATPG – </a:t>
            </a:r>
            <a:r>
              <a:rPr lang="fr-FR" sz="4800" dirty="0" err="1" smtClean="0"/>
              <a:t>implementation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0284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ATPG digital flow </a:t>
            </a:r>
            <a:r>
              <a:rPr lang="fr-FR" dirty="0" err="1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, a set of patterns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en-US" dirty="0">
                <a:solidFill>
                  <a:schemeClr val="accent1"/>
                </a:solidFill>
              </a:rPr>
              <a:t>In digital environment a set of </a:t>
            </a:r>
            <a:r>
              <a:rPr lang="en-US" dirty="0" smtClean="0">
                <a:solidFill>
                  <a:schemeClr val="accent1"/>
                </a:solidFill>
              </a:rPr>
              <a:t>scripts stored in templates </a:t>
            </a:r>
            <a:r>
              <a:rPr lang="en-US" dirty="0">
                <a:solidFill>
                  <a:schemeClr val="accent1"/>
                </a:solidFill>
              </a:rPr>
              <a:t>allows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Generate vectors in </a:t>
            </a:r>
            <a:r>
              <a:rPr lang="en-US" sz="2800" dirty="0" smtClean="0">
                <a:solidFill>
                  <a:schemeClr val="accent1"/>
                </a:solidFill>
              </a:rPr>
              <a:t>STIL </a:t>
            </a:r>
            <a:r>
              <a:rPr lang="en-US" sz="2800" dirty="0">
                <a:solidFill>
                  <a:schemeClr val="accent1"/>
                </a:solidFill>
              </a:rPr>
              <a:t>format compatible with </a:t>
            </a:r>
            <a:r>
              <a:rPr lang="en-US" sz="2800" dirty="0" smtClean="0">
                <a:solidFill>
                  <a:schemeClr val="accent1"/>
                </a:solidFill>
              </a:rPr>
              <a:t>tester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Generate </a:t>
            </a:r>
            <a:r>
              <a:rPr lang="en-US" sz="2800" dirty="0" err="1">
                <a:solidFill>
                  <a:schemeClr val="accent1"/>
                </a:solidFill>
              </a:rPr>
              <a:t>testbench</a:t>
            </a:r>
            <a:r>
              <a:rPr lang="en-US" sz="2800" dirty="0">
                <a:solidFill>
                  <a:schemeClr val="accent1"/>
                </a:solidFill>
              </a:rPr>
              <a:t> and vectors in Verilog format 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Simulate </a:t>
            </a:r>
            <a:r>
              <a:rPr lang="en-US" sz="2800" dirty="0">
                <a:solidFill>
                  <a:schemeClr val="accent1"/>
                </a:solidFill>
              </a:rPr>
              <a:t>Verilog vectors with timings back </a:t>
            </a:r>
            <a:r>
              <a:rPr lang="en-US" sz="2800" dirty="0" smtClean="0">
                <a:solidFill>
                  <a:schemeClr val="accent1"/>
                </a:solidFill>
              </a:rPr>
              <a:t>annotation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Provide </a:t>
            </a:r>
            <a:r>
              <a:rPr lang="en-US" sz="2800" dirty="0">
                <a:solidFill>
                  <a:schemeClr val="accent1"/>
                </a:solidFill>
              </a:rPr>
              <a:t>cadence cells with auto-check embedded vectors for top cell </a:t>
            </a:r>
            <a:r>
              <a:rPr lang="en-US" sz="2800" dirty="0" smtClean="0">
                <a:solidFill>
                  <a:schemeClr val="accent1"/>
                </a:solidFill>
              </a:rPr>
              <a:t>simulation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Estimate </a:t>
            </a:r>
            <a:r>
              <a:rPr lang="en-US" sz="2800" dirty="0">
                <a:solidFill>
                  <a:schemeClr val="accent1"/>
                </a:solidFill>
              </a:rPr>
              <a:t>realistic stuck-at fault test coverage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6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Directory structures &amp; files </a:t>
            </a:r>
            <a:r>
              <a:rPr lang="fr-FR" dirty="0" err="1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files </a:t>
            </a:r>
            <a:r>
              <a:rPr lang="en-US" dirty="0" smtClean="0"/>
              <a:t>(do file, lib files, </a:t>
            </a:r>
            <a:r>
              <a:rPr lang="en-US" dirty="0" err="1" smtClean="0"/>
              <a:t>contraints</a:t>
            </a:r>
            <a:r>
              <a:rPr lang="en-US" dirty="0" smtClean="0"/>
              <a:t> </a:t>
            </a:r>
            <a:r>
              <a:rPr lang="en-US" dirty="0" err="1" smtClean="0"/>
              <a:t>sdf</a:t>
            </a:r>
            <a:r>
              <a:rPr lang="en-US" dirty="0" smtClean="0"/>
              <a:t>, parameters) are </a:t>
            </a:r>
            <a:r>
              <a:rPr lang="en-US" dirty="0"/>
              <a:t>needed to perform pattern generation and for </a:t>
            </a:r>
            <a:r>
              <a:rPr lang="en-US" dirty="0" err="1" smtClean="0"/>
              <a:t>testbenchs</a:t>
            </a:r>
            <a:r>
              <a:rPr lang="en-US" dirty="0" smtClean="0"/>
              <a:t> simulations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err="1" smtClean="0">
                <a:solidFill>
                  <a:schemeClr val="accent1"/>
                </a:solidFill>
              </a:rPr>
              <a:t>mkblock.csh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script creates a dedicated directory under </a:t>
            </a:r>
            <a:r>
              <a:rPr lang="en-US" b="1" dirty="0"/>
              <a:t>DIG_BLOCKS/&lt;</a:t>
            </a:r>
            <a:r>
              <a:rPr lang="en-US" b="1" dirty="0" err="1"/>
              <a:t>digital_block</a:t>
            </a:r>
            <a:r>
              <a:rPr lang="en-US" b="1" dirty="0"/>
              <a:t> name&gt;/</a:t>
            </a:r>
            <a:r>
              <a:rPr lang="en-US" b="1" dirty="0" err="1" smtClean="0"/>
              <a:t>tool_data</a:t>
            </a:r>
            <a:r>
              <a:rPr lang="en-US" b="1" dirty="0" smtClean="0"/>
              <a:t>/</a:t>
            </a:r>
            <a:r>
              <a:rPr lang="en-US" b="1" dirty="0" err="1" smtClean="0"/>
              <a:t>tessent</a:t>
            </a:r>
            <a:endParaRPr lang="en-US" b="1" dirty="0" smtClean="0"/>
          </a:p>
          <a:p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err="1" smtClean="0"/>
              <a:t>Symbolink</a:t>
            </a:r>
            <a:r>
              <a:rPr lang="fr-FR" dirty="0" smtClean="0"/>
              <a:t> :</a:t>
            </a:r>
            <a:endParaRPr lang="fr-FR" dirty="0"/>
          </a:p>
          <a:p>
            <a:endParaRPr lang="fr-FR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81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Directory </a:t>
            </a:r>
            <a:r>
              <a:rPr lang="fr-FR" dirty="0" err="1" smtClean="0"/>
              <a:t>template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725" y="923120"/>
            <a:ext cx="11303305" cy="5437762"/>
          </a:xfrm>
        </p:spPr>
        <p:txBody>
          <a:bodyPr>
            <a:normAutofit/>
          </a:bodyPr>
          <a:lstStyle/>
          <a:p>
            <a:endParaRPr lang="en-US" sz="800" dirty="0" smtClean="0">
              <a:solidFill>
                <a:srgbClr val="3333FF"/>
              </a:solidFill>
            </a:endParaRPr>
          </a:p>
          <a:p>
            <a:pPr marL="400050" lvl="1" indent="0">
              <a:buNone/>
            </a:pPr>
            <a:r>
              <a:rPr lang="fr-FR" sz="1500" b="1" dirty="0" smtClean="0"/>
              <a:t>/</a:t>
            </a:r>
            <a:r>
              <a:rPr lang="fr-FR" sz="1500" b="1" dirty="0" err="1" smtClean="0"/>
              <a:t>tessent</a:t>
            </a:r>
            <a:endParaRPr lang="fr-FR" sz="1500" b="1" dirty="0"/>
          </a:p>
          <a:p>
            <a:pPr marL="400050" lvl="1" indent="174625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tessent_patt_saf.do	     :    tessent dofile to generate stuck at fault vectors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tessent_patt_sbf.do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static bridge fault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tessent_patt_tft.do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transient fault 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tessent_patt_iddq.do</a:t>
            </a:r>
            <a:r>
              <a:rPr lang="en-US" sz="1400" dirty="0">
                <a:solidFill>
                  <a:schemeClr val="accent1"/>
                </a:solidFill>
              </a:rPr>
              <a:t>	     :    </a:t>
            </a:r>
            <a:r>
              <a:rPr lang="en-US" sz="1400" dirty="0" err="1">
                <a:solidFill>
                  <a:schemeClr val="accent1"/>
                </a:solidFill>
              </a:rPr>
              <a:t>tessent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dofile</a:t>
            </a:r>
            <a:r>
              <a:rPr lang="en-US" sz="1400" dirty="0">
                <a:solidFill>
                  <a:schemeClr val="accent1"/>
                </a:solidFill>
              </a:rPr>
              <a:t> to generate </a:t>
            </a:r>
            <a:r>
              <a:rPr lang="en-US" sz="1400" dirty="0" smtClean="0">
                <a:solidFill>
                  <a:schemeClr val="accent1"/>
                </a:solidFill>
              </a:rPr>
              <a:t>IDDQ vectors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tessent_cov.do	     :    tessent dofile to estimate coverage 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tessent_testproc.do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:    tessent procedures </a:t>
            </a:r>
            <a:r>
              <a:rPr lang="en-US" sz="1400" dirty="0">
                <a:solidFill>
                  <a:schemeClr val="accent1"/>
                </a:solidFill>
              </a:rPr>
              <a:t>file used by </a:t>
            </a:r>
            <a:r>
              <a:rPr lang="en-US" sz="1400" dirty="0" err="1" smtClean="0">
                <a:solidFill>
                  <a:schemeClr val="accent1"/>
                </a:solidFill>
              </a:rPr>
              <a:t>dofiles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err="1" smtClean="0">
                <a:solidFill>
                  <a:schemeClr val="accent1"/>
                </a:solidFill>
              </a:rPr>
              <a:t>param_file</a:t>
            </a:r>
            <a:r>
              <a:rPr lang="en-US" sz="1400" dirty="0" smtClean="0">
                <a:solidFill>
                  <a:schemeClr val="accent1"/>
                </a:solidFill>
              </a:rPr>
              <a:t>	     :    tessent options for .stil format</a:t>
            </a:r>
            <a:endParaRPr lang="en-US" sz="1400" dirty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run_patt.sh	     :    tessent command for pattern generation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run_cov.sh	     :    tessent </a:t>
            </a:r>
            <a:r>
              <a:rPr lang="en-US" sz="1400" dirty="0">
                <a:solidFill>
                  <a:schemeClr val="accent1"/>
                </a:solidFill>
              </a:rPr>
              <a:t>command </a:t>
            </a:r>
            <a:r>
              <a:rPr lang="en-US" sz="1400" dirty="0" smtClean="0">
                <a:solidFill>
                  <a:schemeClr val="accent1"/>
                </a:solidFill>
              </a:rPr>
              <a:t>for coverage estimation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err="1" smtClean="0">
                <a:solidFill>
                  <a:srgbClr val="FF0000"/>
                </a:solidFill>
              </a:rPr>
              <a:t>atpg_wrapper.v</a:t>
            </a:r>
            <a:r>
              <a:rPr lang="en-US" sz="1400" dirty="0" smtClean="0">
                <a:solidFill>
                  <a:schemeClr val="accent1"/>
                </a:solidFill>
              </a:rPr>
              <a:t>	     :    wrapper around digital block= netlist for vectors  generation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generate_patterns.sh	     :    script to generate patterns and create files for top cell simulation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simulate_patterns.sh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:    script simulating all </a:t>
            </a:r>
            <a:r>
              <a:rPr lang="en-US" sz="1400" dirty="0">
                <a:solidFill>
                  <a:schemeClr val="accent1"/>
                </a:solidFill>
              </a:rPr>
              <a:t>generated </a:t>
            </a:r>
            <a:r>
              <a:rPr lang="en-US" sz="1400" dirty="0" smtClean="0">
                <a:solidFill>
                  <a:schemeClr val="accent1"/>
                </a:solidFill>
              </a:rPr>
              <a:t>patterns in worst &amp; best conditions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/vectors</a:t>
            </a:r>
            <a:r>
              <a:rPr lang="en-US" sz="1400" b="1" dirty="0"/>
              <a:t>	</a:t>
            </a:r>
            <a:r>
              <a:rPr lang="en-US" sz="1400" b="1" dirty="0" smtClean="0"/>
              <a:t>     :    </a:t>
            </a:r>
            <a:r>
              <a:rPr lang="en-US" sz="1400" b="1" dirty="0" smtClean="0">
                <a:solidFill>
                  <a:schemeClr val="accent1"/>
                </a:solidFill>
              </a:rPr>
              <a:t>directory to store vectors and re-simulate them</a:t>
            </a:r>
          </a:p>
          <a:p>
            <a:pPr marL="1257300" lvl="3" indent="-517525">
              <a:buNone/>
              <a:tabLst>
                <a:tab pos="739775" algn="l"/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scan_map.txt</a:t>
            </a:r>
            <a:r>
              <a:rPr lang="en-US" sz="1400" dirty="0" smtClean="0">
                <a:solidFill>
                  <a:schemeClr val="accent1"/>
                </a:solidFill>
              </a:rPr>
              <a:t>	     :    text file template for scan pins mapping</a:t>
            </a:r>
          </a:p>
          <a:p>
            <a:pPr marL="1257300" lvl="3" indent="-517525">
              <a:buNone/>
              <a:tabLst>
                <a:tab pos="2743200" algn="l"/>
                <a:tab pos="3143250" algn="l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header.txt</a:t>
            </a:r>
            <a:r>
              <a:rPr lang="en-US" sz="1400" dirty="0" smtClean="0">
                <a:solidFill>
                  <a:schemeClr val="accent1"/>
                </a:solidFill>
              </a:rPr>
              <a:t>	     :    text file template for .stil</a:t>
            </a:r>
            <a:r>
              <a:rPr lang="en-US" sz="1400" dirty="0">
                <a:solidFill>
                  <a:schemeClr val="accent1"/>
                </a:solidFill>
              </a:rPr>
              <a:t> header compatible </a:t>
            </a:r>
            <a:r>
              <a:rPr lang="en-US" sz="1400" dirty="0" smtClean="0">
                <a:solidFill>
                  <a:schemeClr val="accent1"/>
                </a:solidFill>
              </a:rPr>
              <a:t>with eagle tester 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/reports	     :    directory containing </a:t>
            </a:r>
            <a:r>
              <a:rPr lang="en-US" sz="1400" b="1" dirty="0" err="1" smtClean="0">
                <a:solidFill>
                  <a:schemeClr val="accent1"/>
                </a:solidFill>
              </a:rPr>
              <a:t>tessent</a:t>
            </a:r>
            <a:r>
              <a:rPr lang="en-US" sz="1400" b="1" dirty="0" smtClean="0">
                <a:solidFill>
                  <a:schemeClr val="accent1"/>
                </a:solidFill>
              </a:rPr>
              <a:t> reports</a:t>
            </a:r>
          </a:p>
          <a:p>
            <a:pPr marL="800100" lvl="2" indent="-225425">
              <a:buNone/>
              <a:tabLst>
                <a:tab pos="2743200" algn="l"/>
                <a:tab pos="3143250" algn="l"/>
              </a:tabLst>
            </a:pPr>
            <a:r>
              <a:rPr lang="en-US" sz="1400" b="1" dirty="0" smtClean="0">
                <a:solidFill>
                  <a:schemeClr val="accent1"/>
                </a:solidFill>
              </a:rPr>
              <a:t>/</a:t>
            </a:r>
            <a:r>
              <a:rPr lang="en-US" sz="1400" b="1" dirty="0" err="1" smtClean="0">
                <a:solidFill>
                  <a:schemeClr val="accent1"/>
                </a:solidFill>
              </a:rPr>
              <a:t>top_cell_sim</a:t>
            </a:r>
            <a:r>
              <a:rPr lang="en-US" sz="1400" b="1" dirty="0" smtClean="0">
                <a:solidFill>
                  <a:schemeClr val="accent1"/>
                </a:solidFill>
              </a:rPr>
              <a:t>	     :    directory to store deliverables for top cell simulation</a:t>
            </a:r>
          </a:p>
          <a:p>
            <a:pPr marL="800100" lvl="2" indent="0">
              <a:buNone/>
            </a:pPr>
            <a:endParaRPr lang="fr-FR" sz="1100" b="1" dirty="0"/>
          </a:p>
          <a:p>
            <a:pPr marL="0" indent="0">
              <a:buNone/>
            </a:pPr>
            <a:r>
              <a:rPr lang="en-US" sz="2000" dirty="0" smtClean="0"/>
              <a:t>		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7458075" y="1819275"/>
            <a:ext cx="1293553" cy="1428750"/>
          </a:xfrm>
          <a:custGeom>
            <a:avLst/>
            <a:gdLst>
              <a:gd name="connsiteX0" fmla="*/ 438150 w 1293553"/>
              <a:gd name="connsiteY0" fmla="*/ 0 h 1428750"/>
              <a:gd name="connsiteX1" fmla="*/ 1285875 w 1293553"/>
              <a:gd name="connsiteY1" fmla="*/ 723900 h 1428750"/>
              <a:gd name="connsiteX2" fmla="*/ 0 w 1293553"/>
              <a:gd name="connsiteY2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553" h="1428750">
                <a:moveTo>
                  <a:pt x="438150" y="0"/>
                </a:moveTo>
                <a:cubicBezTo>
                  <a:pt x="898525" y="242887"/>
                  <a:pt x="1358900" y="485775"/>
                  <a:pt x="1285875" y="723900"/>
                </a:cubicBezTo>
                <a:cubicBezTo>
                  <a:pt x="1212850" y="962025"/>
                  <a:pt x="606425" y="1195387"/>
                  <a:pt x="0" y="14287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458075" y="3126581"/>
            <a:ext cx="66675" cy="12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465218" y="3248025"/>
            <a:ext cx="119063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7584281" y="1428750"/>
            <a:ext cx="188119" cy="962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79595" y="5486401"/>
            <a:ext cx="302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completed</a:t>
            </a:r>
            <a:r>
              <a:rPr lang="fr-FR" dirty="0" smtClean="0">
                <a:solidFill>
                  <a:srgbClr val="FF0000"/>
                </a:solidFill>
              </a:rPr>
              <a:t> by Designer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0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ATPG Patterns </a:t>
            </a:r>
            <a:r>
              <a:rPr lang="fr-FR" dirty="0" err="1" smtClean="0"/>
              <a:t>generation</a:t>
            </a:r>
            <a:r>
              <a:rPr lang="fr-FR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2" y="1087145"/>
            <a:ext cx="11114887" cy="4895013"/>
          </a:xfrm>
        </p:spPr>
        <p:txBody>
          <a:bodyPr>
            <a:normAutofit fontScale="92500"/>
          </a:bodyPr>
          <a:lstStyle/>
          <a:p>
            <a:r>
              <a:rPr lang="fr-FR" dirty="0"/>
              <a:t>In </a:t>
            </a:r>
            <a:r>
              <a:rPr lang="fr-FR" dirty="0" err="1"/>
              <a:t>tessent</a:t>
            </a:r>
            <a:r>
              <a:rPr lang="fr-FR" dirty="0"/>
              <a:t> </a:t>
            </a:r>
            <a:r>
              <a:rPr lang="fr-FR" dirty="0" smtClean="0"/>
              <a:t>directory, use </a:t>
            </a:r>
            <a:r>
              <a:rPr lang="fr-FR" b="1" dirty="0" smtClean="0"/>
              <a:t>generate_patterns.sh</a:t>
            </a:r>
            <a:r>
              <a:rPr lang="fr-FR" dirty="0" smtClean="0"/>
              <a:t> script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 command: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fr-FR" dirty="0" err="1" smtClean="0"/>
              <a:t>tessent</a:t>
            </a:r>
            <a:r>
              <a:rPr lang="fr-FR" dirty="0" smtClean="0"/>
              <a:t> </a:t>
            </a:r>
            <a:r>
              <a:rPr lang="fr-FR" dirty="0" err="1" smtClean="0"/>
              <a:t>trought</a:t>
            </a:r>
            <a:r>
              <a:rPr lang="fr-FR" dirty="0" smtClean="0"/>
              <a:t> </a:t>
            </a:r>
            <a:r>
              <a:rPr lang="fr-FR" b="1" dirty="0" smtClean="0"/>
              <a:t>run_patt.sh</a:t>
            </a:r>
            <a:r>
              <a:rPr lang="fr-FR" dirty="0" smtClean="0"/>
              <a:t> to </a:t>
            </a:r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and test </a:t>
            </a:r>
            <a:r>
              <a:rPr lang="fr-FR" dirty="0" err="1" smtClean="0"/>
              <a:t>benchs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 </a:t>
            </a:r>
            <a:r>
              <a:rPr lang="en-US" b="1" dirty="0">
                <a:solidFill>
                  <a:schemeClr val="accent1"/>
                </a:solidFill>
              </a:rPr>
              <a:t>gen_stil_4_eagle.pl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to make </a:t>
            </a:r>
            <a:r>
              <a:rPr lang="en-US" dirty="0" smtClean="0"/>
              <a:t>STIL </a:t>
            </a:r>
            <a:r>
              <a:rPr lang="en-US" dirty="0"/>
              <a:t>vectors compatible with eagle </a:t>
            </a:r>
            <a:r>
              <a:rPr lang="en-US" dirty="0" smtClean="0"/>
              <a:t>tester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 </a:t>
            </a:r>
            <a:r>
              <a:rPr lang="en-US" b="1" dirty="0" smtClean="0">
                <a:solidFill>
                  <a:schemeClr val="accent1"/>
                </a:solidFill>
              </a:rPr>
              <a:t>generate_top_vectors.pl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to write cadence test benches for top cell simulations.</a:t>
            </a:r>
          </a:p>
          <a:p>
            <a:endParaRPr lang="fr-FR" dirty="0" smtClean="0"/>
          </a:p>
          <a:p>
            <a:r>
              <a:rPr lang="fr-FR" dirty="0" smtClean="0"/>
              <a:t>Usage</a:t>
            </a:r>
            <a:r>
              <a:rPr lang="fr-FR" dirty="0"/>
              <a:t>: </a:t>
            </a:r>
            <a:r>
              <a:rPr lang="en-US" dirty="0" err="1"/>
              <a:t>sh</a:t>
            </a:r>
            <a:r>
              <a:rPr lang="en-US" dirty="0"/>
              <a:t> generate_patterns.sh  </a:t>
            </a:r>
            <a:r>
              <a:rPr lang="en-US" dirty="0" err="1" smtClean="0"/>
              <a:t>cellname</a:t>
            </a:r>
            <a:r>
              <a:rPr lang="en-US" dirty="0" smtClean="0"/>
              <a:t> block1 block2 …. </a:t>
            </a:r>
            <a:r>
              <a:rPr lang="en-US" dirty="0" err="1" smtClean="0"/>
              <a:t>blockN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en-US" dirty="0" err="1"/>
              <a:t>sh</a:t>
            </a:r>
            <a:r>
              <a:rPr lang="en-US" dirty="0"/>
              <a:t> generate_patterns.sh </a:t>
            </a:r>
            <a:r>
              <a:rPr lang="en-US" dirty="0" smtClean="0"/>
              <a:t> </a:t>
            </a:r>
            <a:r>
              <a:rPr lang="en-US" dirty="0" err="1" smtClean="0"/>
              <a:t>DigTop</a:t>
            </a:r>
            <a:r>
              <a:rPr lang="en-US" dirty="0" smtClean="0"/>
              <a:t>   scv78565_dig   </a:t>
            </a:r>
            <a:r>
              <a:rPr lang="en-US" dirty="0" err="1" smtClean="0"/>
              <a:t>switcher_dig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06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tessent_patt_saf.do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tessent_patt_saf.log -replace</a:t>
            </a:r>
          </a:p>
          <a:p>
            <a:r>
              <a:rPr lang="en-US" dirty="0"/>
              <a:t># Transition fault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tessent_patt_tft.do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tessent_patt_tft.log -replace</a:t>
            </a:r>
          </a:p>
          <a:p>
            <a:r>
              <a:rPr lang="en-US" dirty="0"/>
              <a:t># Static bridging fault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tessent_patt_sbf.do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tessen_pattt_sbf.log -replace</a:t>
            </a:r>
          </a:p>
          <a:p>
            <a:r>
              <a:rPr lang="en-US" dirty="0"/>
              <a:t># IDDQ</a:t>
            </a:r>
          </a:p>
          <a:p>
            <a:r>
              <a:rPr lang="en-US" dirty="0" err="1"/>
              <a:t>tessent</a:t>
            </a:r>
            <a:r>
              <a:rPr lang="en-US" dirty="0"/>
              <a:t> -shell \</a:t>
            </a:r>
          </a:p>
          <a:p>
            <a:r>
              <a:rPr lang="en-US" dirty="0"/>
              <a:t>-</a:t>
            </a:r>
            <a:r>
              <a:rPr lang="en-US" dirty="0" err="1"/>
              <a:t>dofile</a:t>
            </a:r>
            <a:r>
              <a:rPr lang="en-US" dirty="0"/>
              <a:t> tessent_patt_iddq.do \</a:t>
            </a:r>
          </a:p>
          <a:p>
            <a:r>
              <a:rPr lang="en-US" dirty="0"/>
              <a:t>-</a:t>
            </a:r>
            <a:r>
              <a:rPr lang="en-US" dirty="0" err="1"/>
              <a:t>logfile</a:t>
            </a:r>
            <a:r>
              <a:rPr lang="en-US" dirty="0"/>
              <a:t> tessent_patt_iddq.log -replace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456322" y="1180859"/>
            <a:ext cx="253388" cy="4294524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31316" y="3328121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./run_patt.sh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Test versus </a:t>
            </a:r>
            <a:r>
              <a:rPr lang="fr-FR" dirty="0" err="1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32246" y="2932192"/>
            <a:ext cx="691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50000"/>
                  </a:schemeClr>
                </a:solidFill>
              </a:rPr>
              <a:t>≠</a:t>
            </a:r>
            <a:endParaRPr lang="en-US" sz="7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308639" y="1755421"/>
            <a:ext cx="6411899" cy="3483412"/>
            <a:chOff x="2150669" y="1857831"/>
            <a:chExt cx="6411899" cy="3483412"/>
          </a:xfrm>
        </p:grpSpPr>
        <p:sp>
          <p:nvSpPr>
            <p:cNvPr id="9" name="Rectangle 8"/>
            <p:cNvSpPr/>
            <p:nvPr/>
          </p:nvSpPr>
          <p:spPr>
            <a:xfrm>
              <a:off x="4521200" y="1857831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Specification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1203" y="3200379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Netlist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21203" y="4492158"/>
              <a:ext cx="2075543" cy="8490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Silicon</a:t>
              </a:r>
              <a:endParaRPr lang="fr-FR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4049460" y="2278743"/>
              <a:ext cx="341111" cy="1400307"/>
              <a:chOff x="4049460" y="2278743"/>
              <a:chExt cx="341111" cy="1400307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4049460" y="2278743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 flipH="1">
                <a:off x="4274343" y="2278743"/>
                <a:ext cx="111130" cy="50633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>
                <a:stCxn id="35" idx="0"/>
              </p:cNvCxnSpPr>
              <p:nvPr/>
            </p:nvCxnSpPr>
            <p:spPr>
              <a:xfrm flipH="1">
                <a:off x="4371187" y="2278743"/>
                <a:ext cx="19384" cy="131082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H="1" flipV="1">
                <a:off x="4295775" y="3645694"/>
                <a:ext cx="84920" cy="3335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4380879" y="3562350"/>
                <a:ext cx="9692" cy="11669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2"/>
            <p:cNvGrpSpPr/>
            <p:nvPr/>
          </p:nvGrpSpPr>
          <p:grpSpPr>
            <a:xfrm>
              <a:off x="4049460" y="3732893"/>
              <a:ext cx="341111" cy="1400307"/>
              <a:chOff x="4049460" y="2278743"/>
              <a:chExt cx="341111" cy="1400307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4049460" y="2278743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flipH="1">
                <a:off x="4274343" y="2278743"/>
                <a:ext cx="111130" cy="50633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>
                <a:stCxn id="30" idx="0"/>
              </p:cNvCxnSpPr>
              <p:nvPr/>
            </p:nvCxnSpPr>
            <p:spPr>
              <a:xfrm flipH="1">
                <a:off x="4371187" y="2278743"/>
                <a:ext cx="19384" cy="131082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 flipV="1">
                <a:off x="4295775" y="3645694"/>
                <a:ext cx="84920" cy="3335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4380879" y="3562350"/>
                <a:ext cx="9692" cy="11669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3"/>
            <p:cNvGrpSpPr/>
            <p:nvPr/>
          </p:nvGrpSpPr>
          <p:grpSpPr>
            <a:xfrm>
              <a:off x="6792660" y="2285093"/>
              <a:ext cx="341111" cy="1400307"/>
              <a:chOff x="6792660" y="2285093"/>
              <a:chExt cx="341111" cy="1400307"/>
            </a:xfrm>
          </p:grpSpPr>
          <p:sp>
            <p:nvSpPr>
              <p:cNvPr id="25" name="Forme libre 24"/>
              <p:cNvSpPr/>
              <p:nvPr/>
            </p:nvSpPr>
            <p:spPr>
              <a:xfrm rot="10800000">
                <a:off x="6792660" y="2292029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 rot="10800000" flipH="1">
                <a:off x="6797758" y="3634767"/>
                <a:ext cx="111130" cy="50633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25" idx="0"/>
              </p:cNvCxnSpPr>
              <p:nvPr/>
            </p:nvCxnSpPr>
            <p:spPr>
              <a:xfrm rot="10800000" flipH="1">
                <a:off x="6792660" y="3554318"/>
                <a:ext cx="19384" cy="131082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10800000" flipH="1" flipV="1">
                <a:off x="6802536" y="2285093"/>
                <a:ext cx="84920" cy="33356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rot="10800000">
                <a:off x="6792660" y="2285094"/>
                <a:ext cx="9692" cy="116699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 14"/>
            <p:cNvGrpSpPr/>
            <p:nvPr/>
          </p:nvGrpSpPr>
          <p:grpSpPr>
            <a:xfrm>
              <a:off x="6813390" y="3776138"/>
              <a:ext cx="341111" cy="1400307"/>
              <a:chOff x="6792660" y="2285093"/>
              <a:chExt cx="341111" cy="1400307"/>
            </a:xfrm>
          </p:grpSpPr>
          <p:sp>
            <p:nvSpPr>
              <p:cNvPr id="20" name="Forme libre 19"/>
              <p:cNvSpPr/>
              <p:nvPr/>
            </p:nvSpPr>
            <p:spPr>
              <a:xfrm rot="10800000">
                <a:off x="6792660" y="2292029"/>
                <a:ext cx="341111" cy="1393371"/>
              </a:xfrm>
              <a:custGeom>
                <a:avLst/>
                <a:gdLst>
                  <a:gd name="connsiteX0" fmla="*/ 341111 w 341111"/>
                  <a:gd name="connsiteY0" fmla="*/ 0 h 1393371"/>
                  <a:gd name="connsiteX1" fmla="*/ 26 w 341111"/>
                  <a:gd name="connsiteY1" fmla="*/ 674914 h 1393371"/>
                  <a:gd name="connsiteX2" fmla="*/ 326597 w 341111"/>
                  <a:gd name="connsiteY2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11" h="1393371">
                    <a:moveTo>
                      <a:pt x="341111" y="0"/>
                    </a:moveTo>
                    <a:cubicBezTo>
                      <a:pt x="171778" y="221343"/>
                      <a:pt x="2445" y="442686"/>
                      <a:pt x="26" y="674914"/>
                    </a:cubicBezTo>
                    <a:cubicBezTo>
                      <a:pt x="-2393" y="907142"/>
                      <a:pt x="162102" y="1150256"/>
                      <a:pt x="326597" y="1393371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Connecteur droit 20"/>
              <p:cNvCxnSpPr/>
              <p:nvPr/>
            </p:nvCxnSpPr>
            <p:spPr>
              <a:xfrm rot="10800000" flipH="1">
                <a:off x="6797758" y="3634767"/>
                <a:ext cx="111130" cy="50633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>
                <a:stCxn id="20" idx="0"/>
              </p:cNvCxnSpPr>
              <p:nvPr/>
            </p:nvCxnSpPr>
            <p:spPr>
              <a:xfrm rot="10800000" flipH="1">
                <a:off x="6792660" y="3554318"/>
                <a:ext cx="19384" cy="131082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rot="10800000" flipH="1" flipV="1">
                <a:off x="6802536" y="2285093"/>
                <a:ext cx="84920" cy="33356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rot="10800000">
                <a:off x="6792660" y="2285094"/>
                <a:ext cx="9692" cy="116699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/>
            <p:cNvSpPr txBox="1"/>
            <p:nvPr/>
          </p:nvSpPr>
          <p:spPr>
            <a:xfrm>
              <a:off x="2150669" y="2790762"/>
              <a:ext cx="1823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Hardware design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156769" y="4186712"/>
              <a:ext cx="16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Manufacturing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91899" y="2789547"/>
              <a:ext cx="1270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Verification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39394" y="4185497"/>
              <a:ext cx="580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Test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ATPG Patterns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02" y="899857"/>
            <a:ext cx="11830984" cy="5126370"/>
          </a:xfrm>
        </p:spPr>
        <p:txBody>
          <a:bodyPr>
            <a:noAutofit/>
          </a:bodyPr>
          <a:lstStyle/>
          <a:p>
            <a:pPr marL="282575" lvl="2" indent="-107950"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Here is the list of files outputted by </a:t>
            </a:r>
            <a:r>
              <a:rPr lang="en-US" sz="2400" dirty="0" err="1">
                <a:solidFill>
                  <a:schemeClr val="accent1"/>
                </a:solidFill>
              </a:rPr>
              <a:t>Tessent</a:t>
            </a:r>
            <a:r>
              <a:rPr lang="en-US" sz="2400" dirty="0">
                <a:solidFill>
                  <a:schemeClr val="accent1"/>
                </a:solidFill>
              </a:rPr>
              <a:t> through </a:t>
            </a:r>
            <a:r>
              <a:rPr lang="en-US" sz="2400" b="1" dirty="0">
                <a:solidFill>
                  <a:schemeClr val="accent1"/>
                </a:solidFill>
              </a:rPr>
              <a:t>run_patt.sh</a:t>
            </a:r>
            <a:r>
              <a:rPr lang="en-US" sz="2400" dirty="0">
                <a:solidFill>
                  <a:schemeClr val="accent1"/>
                </a:solidFill>
              </a:rPr>
              <a:t> script:</a:t>
            </a:r>
          </a:p>
          <a:p>
            <a:pPr marL="625475" lvl="1" indent="-109538"/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pPr marL="625475" lvl="1" indent="-109538"/>
            <a:r>
              <a:rPr lang="en-US" dirty="0" smtClean="0">
                <a:solidFill>
                  <a:schemeClr val="accent1"/>
                </a:solidFill>
              </a:rPr>
              <a:t>under </a:t>
            </a:r>
            <a:r>
              <a:rPr lang="en-US" dirty="0" err="1" smtClean="0">
                <a:solidFill>
                  <a:schemeClr val="accent1"/>
                </a:solidFill>
              </a:rPr>
              <a:t>tessent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marL="1025525" lvl="2" indent="-225425"/>
            <a:r>
              <a:rPr lang="en-US" sz="2400" dirty="0" smtClean="0">
                <a:solidFill>
                  <a:schemeClr val="accent1"/>
                </a:solidFill>
              </a:rPr>
              <a:t>tessent_patt.log 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-&gt; </a:t>
            </a:r>
            <a:r>
              <a:rPr lang="en-US" sz="2400" dirty="0" err="1" smtClean="0">
                <a:solidFill>
                  <a:schemeClr val="accent1"/>
                </a:solidFill>
              </a:rPr>
              <a:t>drc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rules </a:t>
            </a:r>
            <a:r>
              <a:rPr lang="en-US" sz="2400" dirty="0" smtClean="0">
                <a:solidFill>
                  <a:schemeClr val="accent1"/>
                </a:solidFill>
              </a:rPr>
              <a:t>report</a:t>
            </a:r>
            <a:endParaRPr lang="en-US" sz="2400" dirty="0">
              <a:solidFill>
                <a:schemeClr val="accent1"/>
              </a:solidFill>
            </a:endParaRPr>
          </a:p>
          <a:p>
            <a:pPr marL="685800" lvl="1" indent="-169863"/>
            <a:endParaRPr lang="en-US" dirty="0" smtClean="0">
              <a:solidFill>
                <a:schemeClr val="accent1"/>
              </a:solidFill>
            </a:endParaRPr>
          </a:p>
          <a:p>
            <a:pPr marL="685800" lvl="1" indent="-169863"/>
            <a:r>
              <a:rPr lang="en-US" dirty="0" smtClean="0">
                <a:solidFill>
                  <a:schemeClr val="accent1"/>
                </a:solidFill>
              </a:rPr>
              <a:t>under </a:t>
            </a:r>
            <a:r>
              <a:rPr lang="en-US" dirty="0">
                <a:solidFill>
                  <a:schemeClr val="accent1"/>
                </a:solidFill>
              </a:rPr>
              <a:t>reports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marL="1085850" lvl="2"/>
            <a:r>
              <a:rPr lang="en-US" sz="2400" dirty="0" smtClean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scan_chains.rpt</a:t>
            </a:r>
            <a:r>
              <a:rPr lang="en-US" sz="2400" dirty="0">
                <a:solidFill>
                  <a:schemeClr val="accent1"/>
                </a:solidFill>
              </a:rPr>
              <a:t>   	-&gt; lists registers in chains from output to input 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&gt;_drc_C6.rpt		-&gt; report of C6 violations, flops to be masked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wrapper_faults_au.rpt</a:t>
            </a:r>
            <a:r>
              <a:rPr lang="en-US" sz="2400" dirty="0">
                <a:solidFill>
                  <a:schemeClr val="accent1"/>
                </a:solidFill>
              </a:rPr>
              <a:t> 	-&gt; provides list of untestable faults</a:t>
            </a:r>
          </a:p>
          <a:p>
            <a:pPr marL="1085850" lvl="2"/>
            <a:r>
              <a:rPr lang="en-US" sz="2400" dirty="0">
                <a:solidFill>
                  <a:schemeClr val="accent1"/>
                </a:solidFill>
              </a:rPr>
              <a:t>&lt;</a:t>
            </a:r>
            <a:r>
              <a:rPr lang="en-US" sz="2400" dirty="0" err="1">
                <a:solidFill>
                  <a:schemeClr val="accent1"/>
                </a:solidFill>
              </a:rPr>
              <a:t>block_name</a:t>
            </a:r>
            <a:r>
              <a:rPr lang="en-US" sz="2400" dirty="0">
                <a:solidFill>
                  <a:schemeClr val="accent1"/>
                </a:solidFill>
              </a:rPr>
              <a:t>&gt;_</a:t>
            </a:r>
            <a:r>
              <a:rPr lang="en-US" sz="2400" dirty="0" err="1">
                <a:solidFill>
                  <a:schemeClr val="accent1"/>
                </a:solidFill>
              </a:rPr>
              <a:t>wrapper_coverage.rpt</a:t>
            </a:r>
            <a:r>
              <a:rPr lang="en-US" sz="2400" dirty="0">
                <a:solidFill>
                  <a:schemeClr val="accent1"/>
                </a:solidFill>
              </a:rPr>
              <a:t> 	-&gt; provides coverage </a:t>
            </a:r>
            <a:r>
              <a:rPr lang="en-US" sz="2400" dirty="0" smtClean="0">
                <a:solidFill>
                  <a:schemeClr val="accent1"/>
                </a:solidFill>
              </a:rPr>
              <a:t>information</a:t>
            </a:r>
          </a:p>
          <a:p>
            <a:pPr marL="1085850" lvl="2"/>
            <a:endParaRPr lang="en-US" sz="2400" b="1" u="sng" dirty="0">
              <a:solidFill>
                <a:schemeClr val="accent1"/>
              </a:solidFill>
            </a:endParaRPr>
          </a:p>
          <a:p>
            <a:pPr marL="1085850" lvl="2"/>
            <a:r>
              <a:rPr lang="en-US" sz="2400" b="1" u="sng" dirty="0" smtClean="0">
                <a:solidFill>
                  <a:srgbClr val="FF0000"/>
                </a:solidFill>
              </a:rPr>
              <a:t>Note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use run_cov.sh to get real coverage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37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ATPG Patterns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87411"/>
            <a:ext cx="8686800" cy="52415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under vectors/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chain.v.0.vec		-&gt; set of Verilog data  + auto check testbench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chain.v.cfg</a:t>
            </a:r>
            <a:r>
              <a:rPr lang="en-US" sz="1400" dirty="0" smtClean="0">
                <a:solidFill>
                  <a:schemeClr val="accent1"/>
                </a:solidFill>
              </a:rPr>
              <a:t>		for shift in / shift out vector (scan check integrity)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chain.v.po_name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serial.v.0.vec		</a:t>
            </a:r>
            <a:r>
              <a:rPr lang="en-US" sz="1400" dirty="0">
                <a:solidFill>
                  <a:schemeClr val="accent1"/>
                </a:solidFill>
              </a:rPr>
              <a:t> -&gt; set of </a:t>
            </a:r>
            <a:r>
              <a:rPr lang="en-US" sz="1400" dirty="0" smtClean="0">
                <a:solidFill>
                  <a:schemeClr val="accent1"/>
                </a:solidFill>
              </a:rPr>
              <a:t>Verilog </a:t>
            </a:r>
            <a:r>
              <a:rPr lang="en-US" sz="1400" dirty="0">
                <a:solidFill>
                  <a:schemeClr val="accent1"/>
                </a:solidFill>
              </a:rPr>
              <a:t>data  + auto check testbench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serial.v.cfg</a:t>
            </a:r>
            <a:r>
              <a:rPr lang="en-US" sz="1400" dirty="0" smtClean="0">
                <a:solidFill>
                  <a:schemeClr val="accent1"/>
                </a:solidFill>
              </a:rPr>
              <a:t>		</a:t>
            </a:r>
            <a:r>
              <a:rPr lang="en-US" sz="1400" dirty="0">
                <a:solidFill>
                  <a:schemeClr val="accent1"/>
                </a:solidFill>
              </a:rPr>
              <a:t> for </a:t>
            </a:r>
            <a:r>
              <a:rPr lang="en-US" sz="1400" b="1" dirty="0" smtClean="0">
                <a:solidFill>
                  <a:schemeClr val="accent1"/>
                </a:solidFill>
              </a:rPr>
              <a:t>first 10 vectors</a:t>
            </a:r>
            <a:r>
              <a:rPr lang="en-US" sz="1400" dirty="0" smtClean="0">
                <a:solidFill>
                  <a:schemeClr val="accent1"/>
                </a:solidFill>
              </a:rPr>
              <a:t> (shift and capture)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serial.v.po.name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serial_full.v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serial_full.v.0.vec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accent1"/>
                </a:solidFill>
              </a:rPr>
              <a:t>                      -&gt; </a:t>
            </a:r>
            <a:r>
              <a:rPr lang="en-US" sz="1400" dirty="0">
                <a:solidFill>
                  <a:schemeClr val="accent1"/>
                </a:solidFill>
              </a:rPr>
              <a:t>set of Verilog data  + auto check testbench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>
                <a:solidFill>
                  <a:schemeClr val="accent1"/>
                </a:solidFill>
              </a:rPr>
              <a:t>serial.v.cfg</a:t>
            </a:r>
            <a:r>
              <a:rPr lang="en-US" sz="1400" dirty="0">
                <a:solidFill>
                  <a:schemeClr val="accent1"/>
                </a:solidFill>
              </a:rPr>
              <a:t>		 for </a:t>
            </a:r>
            <a:r>
              <a:rPr lang="en-US" sz="1400" b="1" dirty="0" smtClean="0">
                <a:solidFill>
                  <a:schemeClr val="accent1"/>
                </a:solidFill>
              </a:rPr>
              <a:t>all vectors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(shift and capture)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serial_full.v.po.name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&gt;_</a:t>
            </a:r>
            <a:r>
              <a:rPr lang="en-US" sz="1400" dirty="0" err="1" smtClean="0">
                <a:solidFill>
                  <a:schemeClr val="accent1"/>
                </a:solidFill>
              </a:rPr>
              <a:t>parallel.v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&gt;_parallel.v.0.vec</a:t>
            </a:r>
            <a:r>
              <a:rPr lang="en-US" sz="1400" dirty="0" smtClean="0">
                <a:solidFill>
                  <a:schemeClr val="accent1"/>
                </a:solidFill>
              </a:rPr>
              <a:t>		</a:t>
            </a:r>
            <a:r>
              <a:rPr lang="en-US" sz="1400" dirty="0">
                <a:solidFill>
                  <a:schemeClr val="accent1"/>
                </a:solidFill>
              </a:rPr>
              <a:t>-&gt; set of Verilog data  + auto check </a:t>
            </a:r>
            <a:r>
              <a:rPr lang="en-US" sz="1400" dirty="0" smtClean="0">
                <a:solidFill>
                  <a:schemeClr val="accent1"/>
                </a:solidFill>
              </a:rPr>
              <a:t>testbench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err="1">
                <a:solidFill>
                  <a:schemeClr val="accent1"/>
                </a:solidFill>
              </a:rPr>
              <a:t>parallel.v.cfg</a:t>
            </a:r>
            <a:r>
              <a:rPr lang="en-US" sz="1400" dirty="0" smtClean="0">
                <a:solidFill>
                  <a:schemeClr val="accent1"/>
                </a:solidFill>
              </a:rPr>
              <a:t>		for all vectors (capture only) for debug purpose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&gt;_parallel.v.po.name</a:t>
            </a:r>
          </a:p>
          <a:p>
            <a:pPr lvl="2"/>
            <a:r>
              <a:rPr lang="en-US" sz="1400" dirty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>
                <a:solidFill>
                  <a:schemeClr val="accent1"/>
                </a:solidFill>
              </a:rPr>
              <a:t>&gt;_</a:t>
            </a:r>
            <a:r>
              <a:rPr lang="en-US" sz="1400" dirty="0" smtClean="0">
                <a:solidFill>
                  <a:schemeClr val="accent1"/>
                </a:solidFill>
              </a:rPr>
              <a:t>parallel.v.chain.name</a:t>
            </a:r>
            <a:endParaRPr lang="en-US" sz="1400" dirty="0">
              <a:solidFill>
                <a:schemeClr val="accent1"/>
              </a:solidFill>
            </a:endParaRPr>
          </a:p>
          <a:p>
            <a:pPr lvl="2"/>
            <a:endParaRPr lang="en-US" sz="500" dirty="0">
              <a:solidFill>
                <a:schemeClr val="accent1"/>
              </a:solidFill>
            </a:endParaRP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&lt;</a:t>
            </a:r>
            <a:r>
              <a:rPr lang="en-US" sz="1400" dirty="0" err="1">
                <a:solidFill>
                  <a:schemeClr val="accent1"/>
                </a:solidFill>
              </a:rPr>
              <a:t>block_name</a:t>
            </a:r>
            <a:r>
              <a:rPr lang="en-US" sz="1400" dirty="0" smtClean="0">
                <a:solidFill>
                  <a:schemeClr val="accent1"/>
                </a:solidFill>
              </a:rPr>
              <a:t>&gt;.stil			-&gt; all vectors in stil format</a:t>
            </a:r>
          </a:p>
          <a:p>
            <a:pPr marL="914400" lvl="2" indent="0">
              <a:buNone/>
            </a:pPr>
            <a:endParaRPr lang="en-US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099025" y="1274424"/>
            <a:ext cx="82860" cy="931169"/>
            <a:chOff x="5012079" y="3380198"/>
            <a:chExt cx="93569" cy="462337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4099025" y="2455524"/>
            <a:ext cx="82860" cy="931169"/>
            <a:chOff x="5012079" y="3380198"/>
            <a:chExt cx="93569" cy="46233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4084349" y="3606144"/>
            <a:ext cx="82860" cy="931169"/>
            <a:chOff x="5012079" y="3380198"/>
            <a:chExt cx="93569" cy="462337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4076165" y="4674473"/>
            <a:ext cx="82860" cy="931169"/>
            <a:chOff x="5012079" y="3380198"/>
            <a:chExt cx="93569" cy="462337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5105648" y="3380198"/>
              <a:ext cx="0" cy="4623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5012934" y="3380198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5012079" y="3841344"/>
              <a:ext cx="8732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9181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ATPG Patterns </a:t>
            </a:r>
            <a:r>
              <a:rPr lang="fr-FR" dirty="0" err="1" smtClean="0"/>
              <a:t>generation</a:t>
            </a:r>
            <a:r>
              <a:rPr lang="fr-FR" dirty="0" smtClean="0"/>
              <a:t> 4 : STIL post </a:t>
            </a:r>
            <a:r>
              <a:rPr lang="fr-FR" dirty="0" err="1" smtClean="0"/>
              <a:t>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370" y="838202"/>
            <a:ext cx="11772630" cy="5497287"/>
          </a:xfrm>
        </p:spPr>
        <p:txBody>
          <a:bodyPr>
            <a:normAutofit/>
          </a:bodyPr>
          <a:lstStyle/>
          <a:p>
            <a:pPr marL="119063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To be fully compatible with eagle test program, the header of stil file generated by Tessent must be modified.</a:t>
            </a:r>
          </a:p>
          <a:p>
            <a:pPr marL="0" indent="119063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Inputs must be masked and outputs receive hi-Z during the first tester cycle.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347663" indent="-173038">
              <a:spcBef>
                <a:spcPts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scan_map.txt (in vectors</a:t>
            </a:r>
            <a:r>
              <a:rPr lang="en-US" sz="1800" dirty="0">
                <a:solidFill>
                  <a:schemeClr val="accent1"/>
                </a:solidFill>
              </a:rPr>
              <a:t>/ </a:t>
            </a:r>
            <a:r>
              <a:rPr lang="en-US" sz="1800" dirty="0" smtClean="0">
                <a:solidFill>
                  <a:schemeClr val="accent1"/>
                </a:solidFill>
              </a:rPr>
              <a:t>directory) must </a:t>
            </a:r>
            <a:r>
              <a:rPr lang="en-US" sz="1800" dirty="0">
                <a:solidFill>
                  <a:schemeClr val="accent1"/>
                </a:solidFill>
              </a:rPr>
              <a:t>be </a:t>
            </a:r>
            <a:r>
              <a:rPr lang="en-US" sz="1800" dirty="0" smtClean="0">
                <a:solidFill>
                  <a:schemeClr val="accent1"/>
                </a:solidFill>
              </a:rPr>
              <a:t>manually updated with top cell scan pin names and number of chains in the design</a:t>
            </a:r>
            <a:r>
              <a:rPr lang="en-US" sz="1800" dirty="0">
                <a:solidFill>
                  <a:schemeClr val="accent1"/>
                </a:solidFill>
              </a:rPr>
              <a:t>:		</a:t>
            </a:r>
          </a:p>
          <a:p>
            <a:pPr marL="174625" indent="-174625">
              <a:spcBef>
                <a:spcPts val="0"/>
              </a:spcBef>
            </a:pPr>
            <a:endParaRPr lang="en-US" sz="1800" b="1" u="sng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chemeClr val="accent1"/>
                </a:solidFill>
              </a:rPr>
              <a:t>Example   scv78565:</a:t>
            </a:r>
            <a:r>
              <a:rPr lang="en-US" sz="1800" dirty="0" smtClean="0">
                <a:solidFill>
                  <a:schemeClr val="accent1"/>
                </a:solidFill>
              </a:rPr>
              <a:t>  	                 </a:t>
            </a:r>
            <a:r>
              <a:rPr lang="en-US" sz="1800" dirty="0" err="1" smtClean="0">
                <a:solidFill>
                  <a:schemeClr val="accent1"/>
                </a:solidFill>
              </a:rPr>
              <a:t>nb_chain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=1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		</a:t>
            </a:r>
            <a:r>
              <a:rPr lang="en-US" sz="1800" dirty="0" err="1" smtClean="0">
                <a:solidFill>
                  <a:schemeClr val="accent1"/>
                </a:solidFill>
              </a:rPr>
              <a:t>scan_clk</a:t>
            </a:r>
            <a:r>
              <a:rPr lang="en-US" sz="1800" dirty="0" smtClean="0">
                <a:solidFill>
                  <a:schemeClr val="accent1"/>
                </a:solidFill>
              </a:rPr>
              <a:t>		=  </a:t>
            </a:r>
            <a:r>
              <a:rPr lang="en-US" sz="1800" dirty="0" err="1" smtClean="0">
                <a:solidFill>
                  <a:schemeClr val="accent1"/>
                </a:solidFill>
              </a:rPr>
              <a:t>scan_clk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scan_rstb 	=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scan_rstb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scan_en		= </a:t>
            </a:r>
            <a:r>
              <a:rPr lang="en-US" sz="1800" dirty="0" err="1" smtClean="0">
                <a:solidFill>
                  <a:schemeClr val="accent1"/>
                </a:solidFill>
              </a:rPr>
              <a:t>scan_en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		scan_in1		= </a:t>
            </a:r>
            <a:r>
              <a:rPr lang="en-US" sz="1800" dirty="0" err="1" smtClean="0">
                <a:solidFill>
                  <a:schemeClr val="accent1"/>
                </a:solidFill>
              </a:rPr>
              <a:t>scan_in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scan_out1	= </a:t>
            </a:r>
            <a:r>
              <a:rPr lang="en-US" sz="1800" dirty="0" err="1" smtClean="0">
                <a:solidFill>
                  <a:schemeClr val="accent1"/>
                </a:solidFill>
              </a:rPr>
              <a:t>scan_out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347663" indent="-173038">
              <a:spcBef>
                <a:spcPts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header.txt </a:t>
            </a:r>
            <a:r>
              <a:rPr lang="en-US" sz="1800" dirty="0">
                <a:solidFill>
                  <a:schemeClr val="accent1"/>
                </a:solidFill>
              </a:rPr>
              <a:t>(in vectors/ directory</a:t>
            </a:r>
            <a:r>
              <a:rPr lang="en-US" sz="1800" dirty="0" smtClean="0">
                <a:solidFill>
                  <a:schemeClr val="accent1"/>
                </a:solidFill>
              </a:rPr>
              <a:t>):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Must be changed </a:t>
            </a:r>
            <a:r>
              <a:rPr lang="en-US" sz="1800" dirty="0">
                <a:solidFill>
                  <a:schemeClr val="accent1"/>
                </a:solidFill>
              </a:rPr>
              <a:t>only if multiple scan chains to </a:t>
            </a:r>
            <a:r>
              <a:rPr lang="en-US" sz="1800" dirty="0" smtClean="0">
                <a:solidFill>
                  <a:schemeClr val="accent1"/>
                </a:solidFill>
              </a:rPr>
              <a:t>add other scan_in/scan_out pins.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Scan pins will be replaced by their </a:t>
            </a:r>
            <a:r>
              <a:rPr lang="en-US" sz="1800" dirty="0">
                <a:solidFill>
                  <a:schemeClr val="accent1"/>
                </a:solidFill>
              </a:rPr>
              <a:t>top cell </a:t>
            </a:r>
            <a:r>
              <a:rPr lang="en-US" sz="1800" dirty="0" smtClean="0">
                <a:solidFill>
                  <a:schemeClr val="accent1"/>
                </a:solidFill>
              </a:rPr>
              <a:t>names by </a:t>
            </a:r>
            <a:r>
              <a:rPr lang="en-US" sz="1800" i="1" dirty="0" smtClean="0">
                <a:solidFill>
                  <a:schemeClr val="accent1"/>
                </a:solidFill>
              </a:rPr>
              <a:t>gen_stil_4_eagle.pl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script.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6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ATPG Patterns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smtClean="0"/>
              <a:t>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6042" y="815248"/>
            <a:ext cx="11313191" cy="526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The generate_patterns.sh script calling </a:t>
            </a:r>
            <a:r>
              <a:rPr lang="en-US" sz="1800" dirty="0">
                <a:solidFill>
                  <a:schemeClr val="accent1"/>
                </a:solidFill>
              </a:rPr>
              <a:t>generate_top_vectors.pl </a:t>
            </a:r>
            <a:r>
              <a:rPr lang="en-US" sz="1800" dirty="0" smtClean="0">
                <a:solidFill>
                  <a:schemeClr val="accent1"/>
                </a:solidFill>
              </a:rPr>
              <a:t>inside </a:t>
            </a:r>
            <a:r>
              <a:rPr lang="en-US" sz="1800" dirty="0" err="1" smtClean="0">
                <a:solidFill>
                  <a:schemeClr val="accent1"/>
                </a:solidFill>
              </a:rPr>
              <a:t>top_cell_sim</a:t>
            </a:r>
            <a:r>
              <a:rPr lang="en-US" sz="1800" dirty="0">
                <a:solidFill>
                  <a:schemeClr val="accent1"/>
                </a:solidFill>
              </a:rPr>
              <a:t>/ directory </a:t>
            </a:r>
            <a:r>
              <a:rPr lang="en-US" sz="1800" dirty="0" smtClean="0">
                <a:solidFill>
                  <a:schemeClr val="accent1"/>
                </a:solidFill>
              </a:rPr>
              <a:t>to modify the testbench files generated by Tessent in vectors/ directory :</a:t>
            </a:r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0" lvl="3" indent="0" defTabSz="117475">
              <a:buNone/>
            </a:pPr>
            <a:r>
              <a:rPr lang="en-US" dirty="0" smtClean="0">
                <a:solidFill>
                  <a:schemeClr val="accent1"/>
                </a:solidFill>
              </a:rPr>
              <a:t>usage: </a:t>
            </a:r>
            <a:r>
              <a:rPr lang="en-US" dirty="0" err="1" smtClean="0">
                <a:solidFill>
                  <a:schemeClr val="accent1"/>
                </a:solidFill>
              </a:rPr>
              <a:t>perl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$</a:t>
            </a:r>
            <a:r>
              <a:rPr lang="en-US" sz="1400" dirty="0" smtClean="0">
                <a:solidFill>
                  <a:schemeClr val="accent1"/>
                </a:solidFill>
              </a:rPr>
              <a:t>TOOLS_SCRIPT</a:t>
            </a:r>
            <a:r>
              <a:rPr lang="en-US" dirty="0" smtClean="0">
                <a:solidFill>
                  <a:schemeClr val="accent1"/>
                </a:solidFill>
              </a:rPr>
              <a:t>/scan/</a:t>
            </a:r>
            <a:r>
              <a:rPr lang="en-US" b="1" dirty="0" smtClean="0">
                <a:solidFill>
                  <a:schemeClr val="accent1"/>
                </a:solidFill>
              </a:rPr>
              <a:t>generate_top_vectors.pl</a:t>
            </a:r>
          </a:p>
          <a:p>
            <a:pPr marL="0" lvl="3" indent="1654175" defTabSz="117475">
              <a:buNone/>
            </a:pPr>
            <a:r>
              <a:rPr lang="en-US" dirty="0" smtClean="0">
                <a:solidFill>
                  <a:schemeClr val="accent1"/>
                </a:solidFill>
              </a:rPr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 err="1">
                <a:solidFill>
                  <a:schemeClr val="accent1"/>
                </a:solidFill>
              </a:rPr>
              <a:t>vec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&lt;</a:t>
            </a:r>
            <a:r>
              <a:rPr lang="en-US" dirty="0" err="1">
                <a:solidFill>
                  <a:schemeClr val="accent1"/>
                </a:solidFill>
              </a:rPr>
              <a:t>block_name</a:t>
            </a:r>
            <a:r>
              <a:rPr lang="en-US" dirty="0">
                <a:solidFill>
                  <a:schemeClr val="accent1"/>
                </a:solidFill>
              </a:rPr>
              <a:t>&gt;_</a:t>
            </a:r>
            <a:r>
              <a:rPr lang="en-US" dirty="0" err="1">
                <a:solidFill>
                  <a:schemeClr val="accent1"/>
                </a:solidFill>
              </a:rPr>
              <a:t>chain.v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| </a:t>
            </a:r>
            <a:r>
              <a:rPr lang="en-US" dirty="0" err="1" smtClean="0">
                <a:solidFill>
                  <a:schemeClr val="accent1"/>
                </a:solidFill>
              </a:rPr>
              <a:t>serial.v</a:t>
            </a:r>
            <a:r>
              <a:rPr lang="en-US" dirty="0" smtClean="0">
                <a:solidFill>
                  <a:schemeClr val="accent1"/>
                </a:solidFill>
              </a:rPr>
              <a:t>  | </a:t>
            </a:r>
            <a:r>
              <a:rPr lang="en-US" dirty="0" err="1" smtClean="0">
                <a:solidFill>
                  <a:schemeClr val="accent1"/>
                </a:solidFill>
              </a:rPr>
              <a:t>parallel.v</a:t>
            </a:r>
            <a:endParaRPr lang="en-US" dirty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en-US" b="1" dirty="0">
                <a:solidFill>
                  <a:schemeClr val="accent1"/>
                </a:solidFill>
              </a:rPr>
              <a:t>map </a:t>
            </a:r>
            <a:r>
              <a:rPr lang="en-US" dirty="0" smtClean="0">
                <a:solidFill>
                  <a:schemeClr val="accent1"/>
                </a:solidFill>
              </a:rPr>
              <a:t>scan_map.txt</a:t>
            </a:r>
            <a:endParaRPr lang="en-US" dirty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b="1" dirty="0" smtClean="0">
                <a:solidFill>
                  <a:schemeClr val="accent1"/>
                </a:solidFill>
              </a:rPr>
              <a:t>-delay </a:t>
            </a:r>
            <a:r>
              <a:rPr lang="en-US" dirty="0">
                <a:solidFill>
                  <a:schemeClr val="accent1"/>
                </a:solidFill>
              </a:rPr>
              <a:t>&lt; in us</a:t>
            </a:r>
            <a:r>
              <a:rPr lang="en-US" dirty="0" smtClean="0">
                <a:solidFill>
                  <a:schemeClr val="accent1"/>
                </a:solidFill>
              </a:rPr>
              <a:t>&gt;</a:t>
            </a:r>
          </a:p>
          <a:p>
            <a:pPr marL="284163" lvl="3" indent="-284163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		-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 b1 –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b2 ….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>
                <a:solidFill>
                  <a:schemeClr val="accent1"/>
                </a:solidFill>
              </a:rPr>
              <a:t> N</a:t>
            </a:r>
          </a:p>
          <a:p>
            <a:pPr marL="284163" lvl="3" indent="-284163">
              <a:spcBef>
                <a:spcPts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284163" lvl="3" indent="-284163">
              <a:spcBef>
                <a:spcPts val="0"/>
              </a:spcBef>
              <a:buNone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What the script does: 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     Modify Tessent testbench file :</a:t>
            </a:r>
          </a:p>
          <a:p>
            <a:pPr marL="398463" lvl="1" indent="-165100"/>
            <a:r>
              <a:rPr lang="en-US" sz="1400" dirty="0" smtClean="0">
                <a:solidFill>
                  <a:schemeClr val="accent1"/>
                </a:solidFill>
              </a:rPr>
              <a:t> - Remove </a:t>
            </a:r>
            <a:r>
              <a:rPr lang="en-US" sz="1400" dirty="0" err="1" smtClean="0">
                <a:solidFill>
                  <a:schemeClr val="accent1"/>
                </a:solidFill>
              </a:rPr>
              <a:t>atpg_wrapper</a:t>
            </a:r>
            <a:r>
              <a:rPr lang="en-US" sz="1400" dirty="0" smtClean="0">
                <a:solidFill>
                  <a:schemeClr val="accent1"/>
                </a:solidFill>
              </a:rPr>
              <a:t> instantiation and create scan pins inputs and outputs</a:t>
            </a:r>
          </a:p>
          <a:p>
            <a:pPr marL="398463" lvl="1" indent="-165100"/>
            <a:r>
              <a:rPr lang="en-US" sz="1400" dirty="0" smtClean="0">
                <a:solidFill>
                  <a:schemeClr val="accent1"/>
                </a:solidFill>
              </a:rPr>
              <a:t> - Change relative to absolute paths for called files, insert delay scan process execution from &lt;delay&gt; us</a:t>
            </a:r>
          </a:p>
          <a:p>
            <a:pPr marL="398463" lvl="1" indent="-165100"/>
            <a:r>
              <a:rPr lang="en-US" sz="1400" dirty="0" smtClean="0">
                <a:solidFill>
                  <a:schemeClr val="accent1"/>
                </a:solidFill>
              </a:rPr>
              <a:t>- Replace </a:t>
            </a:r>
            <a:r>
              <a:rPr lang="en-US" sz="1400" dirty="0" err="1" smtClean="0">
                <a:solidFill>
                  <a:schemeClr val="accent1"/>
                </a:solidFill>
              </a:rPr>
              <a:t>atpg_wrapper_inst</a:t>
            </a:r>
            <a:r>
              <a:rPr lang="en-US" sz="1400" dirty="0" smtClean="0">
                <a:solidFill>
                  <a:schemeClr val="accent1"/>
                </a:solidFill>
              </a:rPr>
              <a:t> by digital hierarchical path in top cell test bench</a:t>
            </a:r>
          </a:p>
          <a:p>
            <a:pPr marL="398463" lvl="1" indent="-165100"/>
            <a:r>
              <a:rPr lang="en-US" sz="1400" dirty="0" smtClean="0">
                <a:solidFill>
                  <a:schemeClr val="accent1"/>
                </a:solidFill>
              </a:rPr>
              <a:t>- Rename modules in </a:t>
            </a:r>
            <a:r>
              <a:rPr lang="en-US" sz="1400" dirty="0" err="1" smtClean="0">
                <a:solidFill>
                  <a:schemeClr val="accent1"/>
                </a:solidFill>
              </a:rPr>
              <a:t>atpg_shift_vectors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atpg_capture_vectors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or </a:t>
            </a:r>
            <a:r>
              <a:rPr lang="en-US" sz="1400" dirty="0" err="1" smtClean="0">
                <a:solidFill>
                  <a:schemeClr val="accent1"/>
                </a:solidFill>
              </a:rPr>
              <a:t>atpg_parallel_vectors</a:t>
            </a:r>
            <a:r>
              <a:rPr lang="en-US" sz="1400" dirty="0" smtClean="0">
                <a:solidFill>
                  <a:schemeClr val="accent1"/>
                </a:solidFill>
              </a:rPr>
              <a:t> according to type</a:t>
            </a:r>
          </a:p>
          <a:p>
            <a:pPr marL="398463" lvl="1" indent="-165100"/>
            <a:r>
              <a:rPr lang="en-US" sz="1400" dirty="0" smtClean="0">
                <a:solidFill>
                  <a:schemeClr val="accent1"/>
                </a:solidFill>
              </a:rPr>
              <a:t>- Copy other files </a:t>
            </a:r>
            <a:r>
              <a:rPr lang="en-US" sz="1400" dirty="0">
                <a:solidFill>
                  <a:schemeClr val="accent1"/>
                </a:solidFill>
              </a:rPr>
              <a:t>from vectors/ </a:t>
            </a:r>
            <a:r>
              <a:rPr lang="en-US" sz="1400" dirty="0" smtClean="0">
                <a:solidFill>
                  <a:schemeClr val="accent1"/>
                </a:solidFill>
              </a:rPr>
              <a:t>directory</a:t>
            </a:r>
          </a:p>
          <a:p>
            <a:pPr marL="398463" lvl="1" indent="-165100"/>
            <a:r>
              <a:rPr lang="en-US" sz="1400" dirty="0" smtClean="0">
                <a:solidFill>
                  <a:schemeClr val="accent1"/>
                </a:solidFill>
              </a:rPr>
              <a:t>- Create </a:t>
            </a:r>
            <a:r>
              <a:rPr lang="en-US" sz="1400" dirty="0" err="1" smtClean="0">
                <a:solidFill>
                  <a:schemeClr val="accent1"/>
                </a:solidFill>
              </a:rPr>
              <a:t>testbenches</a:t>
            </a:r>
            <a:r>
              <a:rPr lang="en-US" sz="1400" dirty="0" smtClean="0">
                <a:solidFill>
                  <a:schemeClr val="accent1"/>
                </a:solidFill>
              </a:rPr>
              <a:t> in </a:t>
            </a:r>
            <a:r>
              <a:rPr lang="en-US" sz="1400" dirty="0" err="1" smtClean="0">
                <a:solidFill>
                  <a:schemeClr val="accent1"/>
                </a:solidFill>
              </a:rPr>
              <a:t>top_cell_sim</a:t>
            </a:r>
            <a:r>
              <a:rPr lang="en-US" sz="1400" dirty="0" smtClean="0">
                <a:solidFill>
                  <a:schemeClr val="accent1"/>
                </a:solidFill>
              </a:rPr>
              <a:t>/  for re-simulation including .</a:t>
            </a:r>
            <a:r>
              <a:rPr lang="en-US" sz="1400" dirty="0" err="1" smtClean="0">
                <a:solidFill>
                  <a:schemeClr val="accent1"/>
                </a:solidFill>
              </a:rPr>
              <a:t>trn</a:t>
            </a:r>
            <a:r>
              <a:rPr lang="en-US" sz="1400" dirty="0" smtClean="0">
                <a:solidFill>
                  <a:schemeClr val="accent1"/>
                </a:solidFill>
              </a:rPr>
              <a:t> logging</a:t>
            </a:r>
            <a:endParaRPr lang="en-US" sz="14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5281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ATPG Patterns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smtClean="0"/>
              <a:t>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1219157" y="1358951"/>
            <a:ext cx="3531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under vectors</a:t>
            </a:r>
            <a:r>
              <a:rPr lang="en-US" sz="1400" dirty="0" smtClean="0"/>
              <a:t>/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chain.v.0.vec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chain.v.cfg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chain.v.po_name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n-US" sz="5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serial.v.0.vec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serial.v.cfg</a:t>
            </a:r>
            <a:endParaRPr lang="en-US" sz="1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serial.v.po.name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5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&gt;_parallel.v.0.vec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parallel.v.cfg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&gt;_parallel.v.po.name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parallel.v.chain.name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5462" y="1327115"/>
            <a:ext cx="41128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under </a:t>
            </a:r>
            <a:r>
              <a:rPr lang="en-US" sz="1400" dirty="0" err="1" smtClean="0"/>
              <a:t>topcell_sim</a:t>
            </a:r>
            <a:r>
              <a:rPr lang="en-US" sz="1400" dirty="0" smtClean="0"/>
              <a:t>/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/>
              <a:t>atpg_</a:t>
            </a:r>
            <a:r>
              <a:rPr lang="en-US" sz="1200" dirty="0"/>
              <a:t> </a:t>
            </a:r>
            <a:r>
              <a:rPr lang="en-US" sz="1200" b="1" dirty="0"/>
              <a:t>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shift_vectors.v</a:t>
            </a:r>
            <a:endParaRPr lang="en-US" sz="12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chain.v.0.vec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chain.v.cfg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chain.v.po_name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/>
              <a:t>t</a:t>
            </a:r>
            <a:r>
              <a:rPr lang="en-US" sz="1200" dirty="0" err="1" smtClean="0"/>
              <a:t>b_scan_shift.v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/>
              <a:t>atpg_</a:t>
            </a:r>
            <a:r>
              <a:rPr lang="en-US" sz="1200" b="1" dirty="0"/>
              <a:t> 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capture_vectors.v</a:t>
            </a:r>
            <a:endParaRPr lang="en-US" sz="12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serial.v.0.vec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err="1" smtClean="0"/>
              <a:t>serial.v.cfg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&lt;</a:t>
            </a:r>
            <a:r>
              <a:rPr lang="en-US" sz="1200" dirty="0" err="1" smtClean="0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serial.v.po.name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/>
              <a:t>tb_scan_capture.v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5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atpg_ &lt;</a:t>
            </a:r>
            <a:r>
              <a:rPr lang="en-US" sz="1200" b="1" dirty="0" err="1"/>
              <a:t>block_name</a:t>
            </a:r>
            <a:r>
              <a:rPr lang="en-US" sz="1200" b="1" dirty="0"/>
              <a:t>&gt;_ </a:t>
            </a:r>
            <a:r>
              <a:rPr lang="en-US" sz="1200" b="1" dirty="0" err="1" smtClean="0"/>
              <a:t>parallel_vectors.v</a:t>
            </a:r>
            <a:endParaRPr lang="en-US" sz="12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&gt;_parallel.v.0.vec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</a:t>
            </a:r>
            <a:r>
              <a:rPr lang="en-US" sz="1200" dirty="0" err="1" smtClean="0"/>
              <a:t>parallel.v.cfg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 smtClean="0"/>
              <a:t>&gt;_parallel.v.po.name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</a:t>
            </a:r>
            <a:r>
              <a:rPr lang="en-US" sz="1200" dirty="0" err="1"/>
              <a:t>block_name</a:t>
            </a:r>
            <a:r>
              <a:rPr lang="en-US" sz="1200" dirty="0"/>
              <a:t>&gt;_</a:t>
            </a:r>
            <a:r>
              <a:rPr lang="en-US" sz="1200" dirty="0" smtClean="0"/>
              <a:t>parallel.v.chain.name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/>
              <a:t>tb_scan_parallel.v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98560" y="939896"/>
            <a:ext cx="350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Here are the files generated: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8006" y="4894935"/>
            <a:ext cx="1156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New modules atpg</a:t>
            </a:r>
            <a:r>
              <a:rPr lang="en-US" sz="1800" dirty="0"/>
              <a:t>_&lt;</a:t>
            </a:r>
            <a:r>
              <a:rPr lang="en-US" sz="1800" dirty="0" err="1"/>
              <a:t>block_name</a:t>
            </a:r>
            <a:r>
              <a:rPr lang="en-US" sz="1800" dirty="0" smtClean="0"/>
              <a:t>&gt;_[shift | capture | parallel]_vectors can be imported </a:t>
            </a:r>
            <a:r>
              <a:rPr lang="en-US" sz="1800" dirty="0"/>
              <a:t>in cadence as </a:t>
            </a:r>
            <a:r>
              <a:rPr lang="en-US" sz="1800" dirty="0" smtClean="0"/>
              <a:t>functional </a:t>
            </a:r>
            <a:r>
              <a:rPr lang="en-US" sz="1800" dirty="0"/>
              <a:t>views </a:t>
            </a:r>
            <a:r>
              <a:rPr lang="en-US" sz="1800" dirty="0" smtClean="0"/>
              <a:t>through </a:t>
            </a:r>
            <a:r>
              <a:rPr lang="en-US" sz="1800" dirty="0" err="1" smtClean="0"/>
              <a:t>verilogin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Other files (.0.vec, .</a:t>
            </a:r>
            <a:r>
              <a:rPr lang="en-US" sz="1800" dirty="0" err="1" smtClean="0"/>
              <a:t>cfg</a:t>
            </a:r>
            <a:r>
              <a:rPr lang="en-US" sz="1800" dirty="0" smtClean="0"/>
              <a:t>, .po.name , .chain.name) will be directly accessed by people in charge of top cell simulation. </a:t>
            </a:r>
          </a:p>
          <a:p>
            <a:r>
              <a:rPr lang="en-US" sz="1800" dirty="0" smtClean="0"/>
              <a:t>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2866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Simulation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60" y="1298046"/>
            <a:ext cx="4961905" cy="42380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21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sz="4800" dirty="0" smtClean="0"/>
          </a:p>
          <a:p>
            <a:pPr algn="ctr"/>
            <a:endParaRPr lang="fr-FR" sz="4800" dirty="0"/>
          </a:p>
          <a:p>
            <a:pPr algn="ctr"/>
            <a:r>
              <a:rPr lang="fr-FR" sz="4800" dirty="0" smtClean="0"/>
              <a:t>ATPG </a:t>
            </a:r>
            <a:r>
              <a:rPr lang="fr-FR" sz="4800" dirty="0" err="1" smtClean="0"/>
              <a:t>with</a:t>
            </a:r>
            <a:r>
              <a:rPr lang="fr-FR" sz="4800" dirty="0" smtClean="0"/>
              <a:t> </a:t>
            </a:r>
            <a:r>
              <a:rPr lang="fr-FR" sz="4800" dirty="0"/>
              <a:t>ITC </a:t>
            </a:r>
            <a:r>
              <a:rPr lang="fr-FR" sz="4800" dirty="0" err="1"/>
              <a:t>loop</a:t>
            </a:r>
            <a:r>
              <a:rPr lang="fr-FR" sz="4800" dirty="0"/>
              <a:t> </a:t>
            </a:r>
            <a:r>
              <a:rPr lang="fr-FR" sz="4800" dirty="0" smtClean="0"/>
              <a:t>back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363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Netlist</a:t>
            </a:r>
            <a:r>
              <a:rPr lang="fr-FR" dirty="0" smtClean="0"/>
              <a:t> of the design: </a:t>
            </a:r>
            <a:r>
              <a:rPr lang="fr-FR" dirty="0" err="1" smtClean="0"/>
              <a:t>step</a:t>
            </a:r>
            <a:r>
              <a:rPr lang="fr-FR" dirty="0" smtClean="0"/>
              <a:t>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Generate</a:t>
            </a:r>
            <a:r>
              <a:rPr lang="fr-FR" dirty="0" smtClean="0"/>
              <a:t> CDL </a:t>
            </a:r>
            <a:r>
              <a:rPr lang="fr-FR" dirty="0" err="1" smtClean="0"/>
              <a:t>netlist</a:t>
            </a:r>
            <a:r>
              <a:rPr lang="fr-FR" dirty="0" smtClean="0"/>
              <a:t> of the </a:t>
            </a:r>
            <a:r>
              <a:rPr lang="fr-FR" dirty="0" err="1" smtClean="0"/>
              <a:t>Topcell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8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399" y="1771649"/>
            <a:ext cx="4756785" cy="42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35" y="2145954"/>
            <a:ext cx="2864963" cy="34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1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 smtClean="0"/>
              <a:t>Apply</a:t>
            </a:r>
            <a:r>
              <a:rPr lang="fr-FR" dirty="0" smtClean="0"/>
              <a:t> patch </a:t>
            </a:r>
            <a:r>
              <a:rPr lang="fr-FR" dirty="0"/>
              <a:t>: 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 </a:t>
            </a:r>
            <a:r>
              <a:rPr lang="fr-FR" dirty="0" err="1"/>
              <a:t>itc</a:t>
            </a:r>
            <a:r>
              <a:rPr lang="fr-FR" dirty="0"/>
              <a:t> directory:</a:t>
            </a:r>
          </a:p>
          <a:p>
            <a:endParaRPr lang="fr-FR" dirty="0"/>
          </a:p>
          <a:p>
            <a:r>
              <a:rPr lang="fr-FR" dirty="0" err="1"/>
              <a:t>Apply</a:t>
            </a:r>
            <a:r>
              <a:rPr lang="fr-FR" dirty="0"/>
              <a:t> patch.pl to CDL </a:t>
            </a:r>
            <a:r>
              <a:rPr lang="fr-FR" dirty="0" err="1"/>
              <a:t>netlist</a:t>
            </a:r>
            <a:r>
              <a:rPr lang="fr-FR" dirty="0"/>
              <a:t> to </a:t>
            </a:r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modified</a:t>
            </a:r>
            <a:r>
              <a:rPr lang="fr-FR" dirty="0"/>
              <a:t> </a:t>
            </a:r>
            <a:r>
              <a:rPr lang="fr-FR" dirty="0" err="1"/>
              <a:t>netlist.cdl</a:t>
            </a:r>
            <a:endParaRPr lang="fr-FR" dirty="0"/>
          </a:p>
          <a:p>
            <a:r>
              <a:rPr lang="en-US" dirty="0"/>
              <a:t>This script identify digital libraries and </a:t>
            </a:r>
            <a:r>
              <a:rPr lang="en-US" dirty="0" smtClean="0"/>
              <a:t>cells (TLS works with multiple dig blocks and Brno use only one)</a:t>
            </a:r>
            <a:endParaRPr lang="fr-FR" dirty="0"/>
          </a:p>
          <a:p>
            <a:endParaRPr lang="en-US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981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Interconnectes </a:t>
            </a:r>
            <a:r>
              <a:rPr lang="fr-FR" dirty="0" smtClean="0"/>
              <a:t>extraction: step3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6043" y="1002535"/>
            <a:ext cx="10515600" cy="50567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need to extract the connectivity (interconnects) between the ITC cells placed inside analogs macro blocks and the </a:t>
            </a:r>
            <a:r>
              <a:rPr lang="en-US" dirty="0" err="1"/>
              <a:t>topdig</a:t>
            </a:r>
            <a:r>
              <a:rPr lang="en-US" dirty="0"/>
              <a:t> </a:t>
            </a:r>
            <a:r>
              <a:rPr lang="en-US" dirty="0" smtClean="0"/>
              <a:t>cell</a:t>
            </a:r>
          </a:p>
          <a:p>
            <a:endParaRPr lang="fr-FR" dirty="0" smtClean="0"/>
          </a:p>
          <a:p>
            <a:r>
              <a:rPr lang="fr-FR" dirty="0" smtClean="0"/>
              <a:t>./cdl_itc.pl -cmd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Before </a:t>
            </a:r>
            <a:r>
              <a:rPr lang="en-US" dirty="0"/>
              <a:t>going to the next step, check the files no_itc_port.txt and results.txt to make sure the </a:t>
            </a:r>
            <a:r>
              <a:rPr lang="en-US" dirty="0" smtClean="0"/>
              <a:t>consistency </a:t>
            </a:r>
            <a:r>
              <a:rPr lang="en-US" dirty="0"/>
              <a:t>of the nets will be tested</a:t>
            </a:r>
            <a:r>
              <a:rPr lang="en-US" dirty="0" smtClean="0"/>
              <a:t>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en-US" dirty="0" smtClean="0"/>
              <a:t>results.txt : List of warning</a:t>
            </a:r>
          </a:p>
          <a:p>
            <a:r>
              <a:rPr lang="en-US" dirty="0" smtClean="0"/>
              <a:t>no_itc_port.txt : List </a:t>
            </a:r>
            <a:r>
              <a:rPr lang="en-US" dirty="0"/>
              <a:t>of nets that will not be </a:t>
            </a:r>
            <a:r>
              <a:rPr lang="en-US" dirty="0" smtClean="0"/>
              <a:t>tested , may be </a:t>
            </a:r>
            <a:r>
              <a:rPr lang="en-US" dirty="0" err="1" smtClean="0"/>
              <a:t>forgottent</a:t>
            </a:r>
            <a:r>
              <a:rPr lang="en-US" dirty="0" smtClean="0"/>
              <a:t> ?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84" y="2051023"/>
            <a:ext cx="5876191" cy="1895238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10196110" y="1941023"/>
            <a:ext cx="253388" cy="211523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97379" y="2813976"/>
            <a:ext cx="130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4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Test </a:t>
            </a:r>
            <a:r>
              <a:rPr lang="fr-FR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2" y="1241384"/>
            <a:ext cx="1131217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fabrication process </a:t>
            </a:r>
            <a:r>
              <a:rPr lang="en-US" dirty="0" smtClean="0"/>
              <a:t>is imperfect and introduce manufacturing defects</a:t>
            </a:r>
            <a:endParaRPr lang="en-US" dirty="0"/>
          </a:p>
          <a:p>
            <a:endParaRPr lang="en-US" dirty="0" smtClean="0"/>
          </a:p>
          <a:p>
            <a:r>
              <a:rPr lang="fr-FR" dirty="0" smtClean="0"/>
              <a:t>     cause </a:t>
            </a:r>
            <a:r>
              <a:rPr lang="fr-FR" dirty="0" err="1" smtClean="0"/>
              <a:t>malfunction</a:t>
            </a:r>
            <a:r>
              <a:rPr lang="fr-FR" dirty="0" smtClean="0"/>
              <a:t> of the </a:t>
            </a:r>
            <a:r>
              <a:rPr lang="fr-FR" dirty="0" err="1" smtClean="0"/>
              <a:t>device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Improve yield and reject </a:t>
            </a:r>
            <a:r>
              <a:rPr lang="en-US" dirty="0" smtClean="0"/>
              <a:t>undesirable </a:t>
            </a:r>
            <a:r>
              <a:rPr lang="en-US" dirty="0"/>
              <a:t>parts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types of yield </a:t>
            </a:r>
            <a:r>
              <a:rPr lang="en-US" dirty="0" smtClean="0"/>
              <a:t>loss : random </a:t>
            </a:r>
            <a:r>
              <a:rPr lang="en-US" dirty="0"/>
              <a:t>effects or </a:t>
            </a:r>
            <a:r>
              <a:rPr lang="en-US" dirty="0" smtClean="0"/>
              <a:t>process </a:t>
            </a:r>
            <a:r>
              <a:rPr lang="en-US" dirty="0" smtClean="0"/>
              <a:t>variations</a:t>
            </a:r>
          </a:p>
          <a:p>
            <a:endParaRPr lang="en-US" dirty="0"/>
          </a:p>
          <a:p>
            <a:r>
              <a:rPr lang="en-US" b="1" dirty="0" smtClean="0"/>
              <a:t>Test catch defectives parts</a:t>
            </a:r>
            <a:endParaRPr lang="fr-FR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0207" y="2197973"/>
            <a:ext cx="725214" cy="4204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lpbk_saf_all_tessent.tcl</a:t>
            </a:r>
            <a:r>
              <a:rPr lang="fr-FR" dirty="0" smtClean="0"/>
              <a:t> : </a:t>
            </a:r>
            <a:r>
              <a:rPr lang="fr-FR" dirty="0" err="1" smtClean="0"/>
              <a:t>faults</a:t>
            </a:r>
            <a:r>
              <a:rPr lang="fr-FR" dirty="0" smtClean="0"/>
              <a:t> descriptions</a:t>
            </a:r>
          </a:p>
          <a:p>
            <a:endParaRPr lang="fr-FR" dirty="0"/>
          </a:p>
          <a:p>
            <a:r>
              <a:rPr lang="fr-FR" dirty="0" err="1" smtClean="0"/>
              <a:t>Ipbk_saf_cov_tessent.tcl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264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Replace instance </a:t>
            </a:r>
            <a:r>
              <a:rPr lang="fr-FR" dirty="0" err="1" smtClean="0"/>
              <a:t>name</a:t>
            </a:r>
            <a:r>
              <a:rPr lang="fr-FR" dirty="0" smtClean="0"/>
              <a:t>: step4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Build</a:t>
            </a:r>
            <a:r>
              <a:rPr lang="fr-FR" dirty="0"/>
              <a:t> excuded_ports.txt file</a:t>
            </a:r>
            <a:endParaRPr lang="en-US" dirty="0"/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Grep</a:t>
            </a:r>
            <a:r>
              <a:rPr lang="fr-FR" dirty="0" smtClean="0">
                <a:solidFill>
                  <a:srgbClr val="FF0000"/>
                </a:solidFill>
              </a:rPr>
              <a:t> command </a:t>
            </a:r>
            <a:r>
              <a:rPr lang="fr-FR" dirty="0" err="1" smtClean="0">
                <a:solidFill>
                  <a:srgbClr val="FF0000"/>
                </a:solidFill>
              </a:rPr>
              <a:t>contains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regular</a:t>
            </a:r>
            <a:r>
              <a:rPr lang="fr-FR" dirty="0" smtClean="0">
                <a:solidFill>
                  <a:srgbClr val="FF0000"/>
                </a:solidFill>
              </a:rPr>
              <a:t> expression to change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74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36" y="2855189"/>
            <a:ext cx="5980953" cy="11238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050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Bridge extraction and ATPG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mentor </a:t>
            </a:r>
            <a:r>
              <a:rPr lang="en-US" dirty="0" smtClean="0"/>
              <a:t>provide </a:t>
            </a:r>
            <a:r>
              <a:rPr lang="en-US" dirty="0"/>
              <a:t>an innovative </a:t>
            </a:r>
            <a:r>
              <a:rPr lang="en-US" dirty="0" smtClean="0"/>
              <a:t>tool with LADB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extract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 or DEF</a:t>
            </a:r>
          </a:p>
          <a:p>
            <a:r>
              <a:rPr lang="en-US" dirty="0" smtClean="0"/>
              <a:t>- Need </a:t>
            </a:r>
            <a:r>
              <a:rPr lang="en-US" dirty="0"/>
              <a:t>to take critical area into account</a:t>
            </a:r>
          </a:p>
          <a:p>
            <a:endParaRPr lang="fr-FR" dirty="0" smtClean="0"/>
          </a:p>
          <a:p>
            <a:r>
              <a:rPr lang="fr-FR" dirty="0" smtClean="0"/>
              <a:t>       </a:t>
            </a:r>
            <a:r>
              <a:rPr lang="fr-FR" dirty="0" err="1" smtClean="0"/>
              <a:t>Extract</a:t>
            </a:r>
            <a:r>
              <a:rPr lang="fr-FR" dirty="0" smtClean="0"/>
              <a:t> bridge pairs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>
            <a:off x="678180" y="3810000"/>
            <a:ext cx="594360" cy="426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14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 area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in which the center of a spot defect must fall to cause the </a:t>
            </a:r>
            <a:r>
              <a:rPr lang="en-US" dirty="0" smtClean="0"/>
              <a:t>bridge</a:t>
            </a:r>
          </a:p>
          <a:p>
            <a:endParaRPr lang="en-US" dirty="0"/>
          </a:p>
          <a:p>
            <a:r>
              <a:rPr lang="en-US" dirty="0"/>
              <a:t>Total critical area (TCA) is the sum of all individual CAs weighted by the probability of occurrence of that spot size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610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(source Mentor Graphics)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043" y="840921"/>
            <a:ext cx="10515600" cy="4751801"/>
          </a:xfrm>
        </p:spPr>
        <p:txBody>
          <a:bodyPr>
            <a:normAutofit/>
          </a:bodyPr>
          <a:lstStyle/>
          <a:p>
            <a:r>
              <a:rPr lang="en-US" dirty="0"/>
              <a:t>The extraction of the bridge </a:t>
            </a:r>
            <a:r>
              <a:rPr lang="en-US" dirty="0" smtClean="0"/>
              <a:t>faults </a:t>
            </a:r>
            <a:r>
              <a:rPr lang="en-US" dirty="0"/>
              <a:t>can be influenced by </a:t>
            </a:r>
            <a:r>
              <a:rPr lang="en-US" dirty="0" smtClean="0"/>
              <a:t>various </a:t>
            </a:r>
            <a:r>
              <a:rPr lang="en-US" dirty="0"/>
              <a:t>settings that refer to the </a:t>
            </a:r>
            <a:r>
              <a:rPr lang="en-US" dirty="0" smtClean="0"/>
              <a:t>defect </a:t>
            </a:r>
            <a:r>
              <a:rPr lang="en-US" dirty="0"/>
              <a:t>probability and the </a:t>
            </a:r>
            <a:r>
              <a:rPr lang="en-US" dirty="0" smtClean="0"/>
              <a:t>critical </a:t>
            </a:r>
            <a:r>
              <a:rPr lang="en-US" dirty="0"/>
              <a:t>area calculation. </a:t>
            </a:r>
          </a:p>
          <a:p>
            <a:endParaRPr lang="en-US" dirty="0" smtClean="0"/>
          </a:p>
          <a:p>
            <a:r>
              <a:rPr lang="en-US" dirty="0"/>
              <a:t>The critical area is calculated based on the </a:t>
            </a:r>
            <a:r>
              <a:rPr lang="en-US" dirty="0" smtClean="0"/>
              <a:t>relation </a:t>
            </a:r>
            <a:r>
              <a:rPr lang="en-US" dirty="0"/>
              <a:t>between the size and </a:t>
            </a:r>
            <a:r>
              <a:rPr lang="en-US" dirty="0" smtClean="0"/>
              <a:t>density </a:t>
            </a:r>
            <a:r>
              <a:rPr lang="en-US" dirty="0"/>
              <a:t>of particles that </a:t>
            </a:r>
            <a:r>
              <a:rPr lang="en-US" dirty="0" smtClean="0"/>
              <a:t>may </a:t>
            </a:r>
            <a:r>
              <a:rPr lang="en-US" dirty="0"/>
              <a:t>cause a bridge fault, and </a:t>
            </a:r>
            <a:r>
              <a:rPr lang="en-US" dirty="0" smtClean="0"/>
              <a:t>the </a:t>
            </a:r>
            <a:r>
              <a:rPr lang="en-US" dirty="0"/>
              <a:t>bridge probability that </a:t>
            </a:r>
            <a:r>
              <a:rPr lang="en-US" dirty="0" smtClean="0"/>
              <a:t>depends</a:t>
            </a:r>
            <a:r>
              <a:rPr lang="en-US" dirty="0"/>
              <a:t>, among others, on the distance </a:t>
            </a:r>
            <a:r>
              <a:rPr lang="en-US" dirty="0" smtClean="0"/>
              <a:t>between </a:t>
            </a:r>
            <a:r>
              <a:rPr lang="en-US" dirty="0"/>
              <a:t>two adjacent </a:t>
            </a:r>
            <a:r>
              <a:rPr lang="en-US" dirty="0" smtClean="0"/>
              <a:t>shapes. 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16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Simple case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76</a:t>
            </a:fld>
            <a:endParaRPr lang="en-US" dirty="0"/>
          </a:p>
        </p:txBody>
      </p:sp>
      <p:grpSp>
        <p:nvGrpSpPr>
          <p:cNvPr id="6" name="Group 48"/>
          <p:cNvGrpSpPr/>
          <p:nvPr/>
        </p:nvGrpSpPr>
        <p:grpSpPr>
          <a:xfrm>
            <a:off x="3642360" y="1717029"/>
            <a:ext cx="4076700" cy="2512832"/>
            <a:chOff x="2171700" y="2448549"/>
            <a:chExt cx="4076700" cy="2512832"/>
          </a:xfrm>
        </p:grpSpPr>
        <p:grpSp>
          <p:nvGrpSpPr>
            <p:cNvPr id="7" name="Group 47"/>
            <p:cNvGrpSpPr/>
            <p:nvPr/>
          </p:nvGrpSpPr>
          <p:grpSpPr>
            <a:xfrm>
              <a:off x="2171700" y="2448549"/>
              <a:ext cx="4076700" cy="2512832"/>
              <a:chOff x="2171700" y="2448549"/>
              <a:chExt cx="4076700" cy="2512832"/>
            </a:xfrm>
          </p:grpSpPr>
          <p:grpSp>
            <p:nvGrpSpPr>
              <p:cNvPr id="10" name="Group 8"/>
              <p:cNvGrpSpPr/>
              <p:nvPr/>
            </p:nvGrpSpPr>
            <p:grpSpPr>
              <a:xfrm>
                <a:off x="2195736" y="3140968"/>
                <a:ext cx="4032448" cy="1820413"/>
                <a:chOff x="1979712" y="3249370"/>
                <a:chExt cx="2175500" cy="1135947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979712" y="3249370"/>
                  <a:ext cx="2165041" cy="223174"/>
                </a:xfrm>
                <a:prstGeom prst="rect">
                  <a:avLst/>
                </a:prstGeom>
                <a:solidFill>
                  <a:srgbClr val="004C99">
                    <a:alpha val="80000"/>
                  </a:srgbClr>
                </a:solidFill>
                <a:ln w="381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ＭＳ Ｐゴシック" pitchFamily="-112" charset="-128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979712" y="4162143"/>
                  <a:ext cx="2165041" cy="223174"/>
                </a:xfrm>
                <a:prstGeom prst="rect">
                  <a:avLst/>
                </a:prstGeom>
                <a:solidFill>
                  <a:srgbClr val="004C99">
                    <a:alpha val="80000"/>
                  </a:srgbClr>
                </a:solidFill>
                <a:ln w="381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ＭＳ Ｐゴシック" pitchFamily="-112" charset="-128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979712" y="3645024"/>
                  <a:ext cx="2175500" cy="360040"/>
                </a:xfrm>
                <a:prstGeom prst="rect">
                  <a:avLst/>
                </a:prstGeom>
                <a:pattFill prst="ltDnDiag">
                  <a:fgClr>
                    <a:srgbClr val="004C99"/>
                  </a:fgClr>
                  <a:bgClr>
                    <a:schemeClr val="bg1"/>
                  </a:bgClr>
                </a:pattFill>
                <a:ln w="381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ＭＳ Ｐゴシック" pitchFamily="-112" charset="-128"/>
                  </a:endParaRPr>
                </a:p>
              </p:txBody>
            </p:sp>
          </p:grpSp>
          <p:cxnSp>
            <p:nvCxnSpPr>
              <p:cNvPr id="11" name="Straight Arrow Connector 42"/>
              <p:cNvCxnSpPr/>
              <p:nvPr/>
            </p:nvCxnSpPr>
            <p:spPr>
              <a:xfrm>
                <a:off x="2171700" y="2857500"/>
                <a:ext cx="40767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333333">
                    <a:lumMod val="50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4081462" y="2448549"/>
                <a:ext cx="388938" cy="517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40080" indent="-274320" algn="l" defTabSz="457200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822325" indent="-182563" algn="l" defTabSz="457200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itchFamily="2" charset="2"/>
                  <a:buChar char="§"/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050925" indent="-182563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1233488" indent="-182563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/>
                  <a:t>l</a:t>
                </a:r>
                <a:endParaRPr lang="en-US" dirty="0"/>
              </a:p>
            </p:txBody>
          </p:sp>
        </p:grpSp>
        <p:cxnSp>
          <p:nvCxnSpPr>
            <p:cNvPr id="8" name="Straight Arrow Connector 36"/>
            <p:cNvCxnSpPr/>
            <p:nvPr/>
          </p:nvCxnSpPr>
          <p:spPr>
            <a:xfrm>
              <a:off x="4806950" y="3486150"/>
              <a:ext cx="6350" cy="1060450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>
                  <a:lumMod val="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4906962" y="3807449"/>
              <a:ext cx="388938" cy="51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6075" indent="-346075" algn="l" defTabSz="457200" rtl="0" eaLnBrk="0" fontAlgn="base" hangingPunct="0">
                <a:spcBef>
                  <a:spcPts val="1800"/>
                </a:spcBef>
                <a:spcAft>
                  <a:spcPct val="0"/>
                </a:spcAft>
                <a:buSzPct val="135000"/>
                <a:buBlip>
                  <a:blip r:embed="rId2"/>
                </a:buBlip>
                <a:defRPr sz="2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40080" indent="-27432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595959"/>
                </a:buClr>
                <a:buFont typeface="Lucida Grande"/>
                <a:buChar char="–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22325" indent="-182563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595959"/>
                </a:buClr>
                <a:buFont typeface="Wingdings" pitchFamily="2" charset="2"/>
                <a:buChar char="§"/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050925" indent="-182563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233488" indent="-182563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/>
                <a:t>d</a:t>
              </a:r>
              <a:endParaRPr lang="en-US" dirty="0"/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1637472" y="2773432"/>
            <a:ext cx="3678778" cy="1590546"/>
            <a:chOff x="179512" y="2666752"/>
            <a:chExt cx="3678778" cy="1590546"/>
          </a:xfrm>
        </p:grpSpPr>
        <p:sp>
          <p:nvSpPr>
            <p:cNvPr id="17" name="Oval 24"/>
            <p:cNvSpPr/>
            <p:nvPr/>
          </p:nvSpPr>
          <p:spPr>
            <a:xfrm>
              <a:off x="2267744" y="2666752"/>
              <a:ext cx="1590546" cy="1590546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/>
                <p:cNvSpPr txBox="1">
                  <a:spLocks/>
                </p:cNvSpPr>
                <p:nvPr/>
              </p:nvSpPr>
              <p:spPr bwMode="auto">
                <a:xfrm>
                  <a:off x="179512" y="3356992"/>
                  <a:ext cx="1440160" cy="517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6075" indent="-346075" algn="l" defTabSz="457200" rtl="0" eaLnBrk="0" fontAlgn="base" hangingPunct="0">
                    <a:spcBef>
                      <a:spcPts val="1800"/>
                    </a:spcBef>
                    <a:spcAft>
                      <a:spcPct val="0"/>
                    </a:spcAft>
                    <a:buSzPct val="135000"/>
                    <a:buBlip>
                      <a:blip r:embed="rId2"/>
                    </a:buBlip>
                    <a:defRPr sz="24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  <a:lvl2pPr marL="640080" indent="-274320" algn="l" defTabSz="457200" rtl="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Lucida Grande"/>
                    <a:buChar char="–"/>
                    <a:defRPr sz="20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2pPr>
                  <a:lvl3pPr marL="822325" indent="-182563" algn="l" defTabSz="457200" rtl="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Wingdings" pitchFamily="2" charset="2"/>
                    <a:buChar char="§"/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3pPr>
                  <a:lvl4pPr marL="1050925" indent="-182563" algn="l" defTabSz="457200" rtl="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4pPr>
                  <a:lvl5pPr marL="1233488" indent="-182563" algn="l" defTabSz="457200" rtl="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7F7F7F"/>
                    </a:buClr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512" y="3356992"/>
                  <a:ext cx="1440160" cy="51780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43529" r="-54008" b="-2188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26"/>
            <p:cNvCxnSpPr/>
            <p:nvPr/>
          </p:nvCxnSpPr>
          <p:spPr>
            <a:xfrm flipV="1">
              <a:off x="1491084" y="3629027"/>
              <a:ext cx="490116" cy="10683"/>
            </a:xfrm>
            <a:prstGeom prst="straightConnector1">
              <a:avLst/>
            </a:prstGeom>
            <a:noFill/>
            <a:ln w="19050" cap="flat" cmpd="sng" algn="ctr">
              <a:solidFill>
                <a:srgbClr val="333333">
                  <a:lumMod val="50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0" name="Left Brace 27"/>
            <p:cNvSpPr/>
            <p:nvPr/>
          </p:nvSpPr>
          <p:spPr>
            <a:xfrm>
              <a:off x="2062163" y="3505200"/>
              <a:ext cx="128587" cy="271463"/>
            </a:xfrm>
            <a:prstGeom prst="leftBrace">
              <a:avLst>
                <a:gd name="adj1" fmla="val 147059"/>
                <a:gd name="adj2" fmla="val 50000"/>
              </a:avLst>
            </a:prstGeom>
            <a:noFill/>
            <a:ln w="19050" cap="flat" cmpd="sng" algn="ctr">
              <a:solidFill>
                <a:srgbClr val="333333">
                  <a:lumMod val="50000"/>
                </a:srgbClr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6721929" y="3056255"/>
            <a:ext cx="3749040" cy="552450"/>
            <a:chOff x="5251269" y="3787775"/>
            <a:chExt cx="3749040" cy="552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 bwMode="auto">
                <a:xfrm>
                  <a:off x="5251269" y="3813829"/>
                  <a:ext cx="3749040" cy="517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6075" indent="-346075" algn="l" defTabSz="457200" rtl="0" eaLnBrk="0" fontAlgn="base" hangingPunct="0">
                    <a:spcBef>
                      <a:spcPts val="1800"/>
                    </a:spcBef>
                    <a:spcAft>
                      <a:spcPct val="0"/>
                    </a:spcAft>
                    <a:buSzPct val="135000"/>
                    <a:buBlip>
                      <a:blip r:embed="rId2"/>
                    </a:buBlip>
                    <a:defRPr sz="24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  <a:lvl2pPr marL="640080" indent="-274320" algn="l" defTabSz="457200" rtl="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Lucida Grande"/>
                    <a:buChar char="–"/>
                    <a:defRPr sz="20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2pPr>
                  <a:lvl3pPr marL="822325" indent="-182563" algn="l" defTabSz="457200" rtl="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Wingdings" pitchFamily="2" charset="2"/>
                    <a:buChar char="§"/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3pPr>
                  <a:lvl4pPr marL="1050925" indent="-182563" algn="l" defTabSz="457200" rtl="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4pPr>
                  <a:lvl5pPr marL="1233488" indent="-182563" algn="l" defTabSz="457200" rtl="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7F7F7F"/>
                    </a:buClr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94005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                  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  <m:r>
                          <a:rPr lang="en-US" b="1" i="1" smtClean="0">
                            <a:latin typeface="Cambria Math"/>
                          </a:rPr>
                          <m:t> 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𝒅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/>
                                  </a:rPr>
                                  <m:t>𝒔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1" i="1" dirty="0" smtClean="0">
                    <a:latin typeface="Cambria Math"/>
                  </a:endParaRPr>
                </a:p>
                <a:p>
                  <a:pPr marL="294005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1269" y="3813829"/>
                  <a:ext cx="3749040" cy="51780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1176" r="-10569" b="-175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Brace 32"/>
            <p:cNvSpPr/>
            <p:nvPr/>
          </p:nvSpPr>
          <p:spPr>
            <a:xfrm>
              <a:off x="6245225" y="3787775"/>
              <a:ext cx="234950" cy="552450"/>
            </a:xfrm>
            <a:prstGeom prst="rightBrace">
              <a:avLst>
                <a:gd name="adj1" fmla="val 38095"/>
                <a:gd name="adj2" fmla="val 50000"/>
              </a:avLst>
            </a:prstGeom>
            <a:noFill/>
            <a:ln w="19050" cap="flat" cmpd="sng" algn="ctr">
              <a:solidFill>
                <a:srgbClr val="333333">
                  <a:lumMod val="50000"/>
                </a:srgbClr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1612072" y="2257812"/>
            <a:ext cx="3678778" cy="1590546"/>
            <a:chOff x="141412" y="2996952"/>
            <a:chExt cx="3678778" cy="1590546"/>
          </a:xfrm>
        </p:grpSpPr>
        <p:sp>
          <p:nvSpPr>
            <p:cNvPr id="25" name="Oval 9"/>
            <p:cNvSpPr/>
            <p:nvPr/>
          </p:nvSpPr>
          <p:spPr>
            <a:xfrm>
              <a:off x="2229644" y="2996952"/>
              <a:ext cx="1590546" cy="1590546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/>
                <p:cNvSpPr txBox="1">
                  <a:spLocks/>
                </p:cNvSpPr>
                <p:nvPr/>
              </p:nvSpPr>
              <p:spPr bwMode="auto">
                <a:xfrm>
                  <a:off x="141412" y="3356992"/>
                  <a:ext cx="1440160" cy="517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6075" indent="-346075" algn="l" defTabSz="457200" rtl="0" eaLnBrk="0" fontAlgn="base" hangingPunct="0">
                    <a:spcBef>
                      <a:spcPts val="1800"/>
                    </a:spcBef>
                    <a:spcAft>
                      <a:spcPct val="0"/>
                    </a:spcAft>
                    <a:buSzPct val="135000"/>
                    <a:buBlip>
                      <a:blip r:embed="rId2"/>
                    </a:buBlip>
                    <a:defRPr sz="24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  <a:lvl2pPr marL="640080" indent="-274320" algn="l" defTabSz="457200" rtl="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Lucida Grande"/>
                    <a:buChar char="–"/>
                    <a:defRPr sz="20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2pPr>
                  <a:lvl3pPr marL="822325" indent="-182563" algn="l" defTabSz="457200" rtl="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Wingdings" pitchFamily="2" charset="2"/>
                    <a:buChar char="§"/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3pPr>
                  <a:lvl4pPr marL="1050925" indent="-182563" algn="l" defTabSz="457200" rtl="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4pPr>
                  <a:lvl5pPr marL="1233488" indent="-182563" algn="l" defTabSz="457200" rtl="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7F7F7F"/>
                    </a:buClr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412" y="3356992"/>
                  <a:ext cx="1440160" cy="5178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3529" r="-54661" b="-2188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12"/>
            <p:cNvCxnSpPr/>
            <p:nvPr/>
          </p:nvCxnSpPr>
          <p:spPr>
            <a:xfrm flipV="1">
              <a:off x="1452984" y="3629027"/>
              <a:ext cx="490116" cy="10683"/>
            </a:xfrm>
            <a:prstGeom prst="straightConnector1">
              <a:avLst/>
            </a:prstGeom>
            <a:noFill/>
            <a:ln w="19050" cap="flat" cmpd="sng" algn="ctr">
              <a:solidFill>
                <a:srgbClr val="333333">
                  <a:lumMod val="50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8" name="Left Brace 19"/>
            <p:cNvSpPr/>
            <p:nvPr/>
          </p:nvSpPr>
          <p:spPr>
            <a:xfrm>
              <a:off x="2024063" y="3505200"/>
              <a:ext cx="128587" cy="271463"/>
            </a:xfrm>
            <a:prstGeom prst="leftBrace">
              <a:avLst>
                <a:gd name="adj1" fmla="val 147059"/>
                <a:gd name="adj2" fmla="val 50000"/>
              </a:avLst>
            </a:prstGeom>
            <a:noFill/>
            <a:ln w="19050" cap="flat" cmpd="sng" algn="ctr">
              <a:solidFill>
                <a:srgbClr val="333333">
                  <a:lumMod val="50000"/>
                </a:srgbClr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/>
              <p:cNvSpPr txBox="1">
                <a:spLocks noGrp="1"/>
              </p:cNvSpPr>
              <p:nvPr>
                <p:ph idx="1"/>
              </p:nvPr>
            </p:nvSpPr>
            <p:spPr bwMode="auto"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40080" indent="-274320" algn="l" defTabSz="457200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822325" indent="-182563" algn="l" defTabSz="457200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itchFamily="2" charset="2"/>
                  <a:buChar char="§"/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050925" indent="-182563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1233488" indent="-182563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critical area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>
                        <a:latin typeface="Cambria Math"/>
                      </a:rPr>
                      <m:t> ∗(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9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prstGeom prst="rect">
                <a:avLst/>
              </a:prstGeom>
              <a:blipFill rotWithShape="1">
                <a:blip r:embed="rId6"/>
                <a:stretch>
                  <a:fillRect l="-928" b="-26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1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Add</a:t>
            </a:r>
            <a:r>
              <a:rPr lang="fr-FR" dirty="0" smtClean="0"/>
              <a:t> end </a:t>
            </a:r>
            <a:r>
              <a:rPr lang="fr-FR" dirty="0" err="1" smtClean="0"/>
              <a:t>effect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77</a:t>
            </a:fld>
            <a:endParaRPr lang="en-US" dirty="0"/>
          </a:p>
        </p:txBody>
      </p:sp>
      <p:grpSp>
        <p:nvGrpSpPr>
          <p:cNvPr id="6" name="Group 40"/>
          <p:cNvGrpSpPr/>
          <p:nvPr/>
        </p:nvGrpSpPr>
        <p:grpSpPr>
          <a:xfrm>
            <a:off x="2537460" y="1575684"/>
            <a:ext cx="7277100" cy="2512832"/>
            <a:chOff x="558800" y="2448549"/>
            <a:chExt cx="7277100" cy="2512832"/>
          </a:xfrm>
        </p:grpSpPr>
        <p:grpSp>
          <p:nvGrpSpPr>
            <p:cNvPr id="7" name="Group 5"/>
            <p:cNvGrpSpPr/>
            <p:nvPr/>
          </p:nvGrpSpPr>
          <p:grpSpPr>
            <a:xfrm>
              <a:off x="1333500" y="2448549"/>
              <a:ext cx="5753100" cy="2512832"/>
              <a:chOff x="1333500" y="2448549"/>
              <a:chExt cx="5753100" cy="2512832"/>
            </a:xfrm>
          </p:grpSpPr>
          <p:grpSp>
            <p:nvGrpSpPr>
              <p:cNvPr id="12" name="Group 8"/>
              <p:cNvGrpSpPr/>
              <p:nvPr/>
            </p:nvGrpSpPr>
            <p:grpSpPr>
              <a:xfrm>
                <a:off x="1346201" y="3140968"/>
                <a:ext cx="5702299" cy="1820413"/>
                <a:chOff x="1521389" y="3249370"/>
                <a:chExt cx="3076382" cy="1135947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979712" y="3249370"/>
                  <a:ext cx="2165041" cy="223174"/>
                </a:xfrm>
                <a:prstGeom prst="rect">
                  <a:avLst/>
                </a:prstGeom>
                <a:solidFill>
                  <a:srgbClr val="004C99">
                    <a:alpha val="80000"/>
                  </a:srgbClr>
                </a:solidFill>
                <a:ln w="381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ＭＳ Ｐゴシック" pitchFamily="-112" charset="-128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979712" y="4162143"/>
                  <a:ext cx="2165041" cy="223174"/>
                </a:xfrm>
                <a:prstGeom prst="rect">
                  <a:avLst/>
                </a:prstGeom>
                <a:solidFill>
                  <a:srgbClr val="004C99">
                    <a:alpha val="80000"/>
                  </a:srgbClr>
                </a:solidFill>
                <a:ln w="381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ＭＳ Ｐゴシック" pitchFamily="-112" charset="-128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979712" y="3645024"/>
                  <a:ext cx="2175500" cy="360040"/>
                </a:xfrm>
                <a:prstGeom prst="rect">
                  <a:avLst/>
                </a:prstGeom>
                <a:pattFill prst="ltDnDiag">
                  <a:fgClr>
                    <a:srgbClr val="004C99"/>
                  </a:fgClr>
                  <a:bgClr>
                    <a:schemeClr val="bg1"/>
                  </a:bgClr>
                </a:pattFill>
                <a:ln w="381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ＭＳ Ｐゴシック" pitchFamily="-112" charset="-128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138712" y="3645024"/>
                  <a:ext cx="459059" cy="360040"/>
                </a:xfrm>
                <a:prstGeom prst="rect">
                  <a:avLst/>
                </a:prstGeom>
                <a:pattFill prst="ltUpDiag">
                  <a:fgClr>
                    <a:srgbClr val="DAA600"/>
                  </a:fgClr>
                  <a:bgClr>
                    <a:schemeClr val="bg1"/>
                  </a:bgClr>
                </a:pattFill>
                <a:ln w="381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ＭＳ Ｐゴシック" pitchFamily="-112" charset="-128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521389" y="3645024"/>
                  <a:ext cx="459059" cy="360040"/>
                </a:xfrm>
                <a:prstGeom prst="rect">
                  <a:avLst/>
                </a:prstGeom>
                <a:pattFill prst="ltUpDiag">
                  <a:fgClr>
                    <a:srgbClr val="DAA600"/>
                  </a:fgClr>
                  <a:bgClr>
                    <a:schemeClr val="bg1"/>
                  </a:bgClr>
                </a:pattFill>
                <a:ln w="381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ＭＳ Ｐゴシック" pitchFamily="-112" charset="-128"/>
                  </a:endParaRPr>
                </a:p>
              </p:txBody>
            </p:sp>
          </p:grpSp>
          <p:cxnSp>
            <p:nvCxnSpPr>
              <p:cNvPr id="13" name="Straight Arrow Connector 9"/>
              <p:cNvCxnSpPr/>
              <p:nvPr/>
            </p:nvCxnSpPr>
            <p:spPr>
              <a:xfrm>
                <a:off x="2171700" y="2857500"/>
                <a:ext cx="40767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333333">
                    <a:lumMod val="50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081462" y="2448549"/>
                <a:ext cx="388938" cy="517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40080" indent="-274320" algn="l" defTabSz="457200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822325" indent="-182563" algn="l" defTabSz="457200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itchFamily="2" charset="2"/>
                  <a:buChar char="§"/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050925" indent="-182563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1233488" indent="-182563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/>
                  <a:t>l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ontent Placeholder 2"/>
                  <p:cNvSpPr txBox="1">
                    <a:spLocks/>
                  </p:cNvSpPr>
                  <p:nvPr/>
                </p:nvSpPr>
                <p:spPr bwMode="auto">
                  <a:xfrm>
                    <a:off x="6421437" y="3169274"/>
                    <a:ext cx="388938" cy="5178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346075" indent="-346075" algn="l" defTabSz="457200" rtl="0" eaLnBrk="0" fontAlgn="base" hangingPunct="0">
                      <a:spcBef>
                        <a:spcPts val="1800"/>
                      </a:spcBef>
                      <a:spcAft>
                        <a:spcPct val="0"/>
                      </a:spcAft>
                      <a:buSzPct val="135000"/>
                      <a:buBlip>
                        <a:blip r:embed="rId2"/>
                      </a:buBlip>
                      <a:defRPr sz="240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1pPr>
                    <a:lvl2pPr marL="640080" indent="-274320" algn="l" defTabSz="457200" rtl="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Clr>
                        <a:srgbClr val="595959"/>
                      </a:buClr>
                      <a:buFont typeface="Lucida Grande"/>
                      <a:buChar char="–"/>
                      <a:defRPr sz="200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2pPr>
                    <a:lvl3pPr marL="822325" indent="-182563" algn="l" defTabSz="457200" rtl="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rgbClr val="595959"/>
                      </a:buClr>
                      <a:buFont typeface="Wingdings" pitchFamily="2" charset="2"/>
                      <a:buChar char="§"/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3pPr>
                    <a:lvl4pPr marL="1050925" indent="-182563" algn="l" defTabSz="457200" rtl="0" eaLnBrk="0" fontAlgn="base" hangingPunct="0"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595959"/>
                      </a:buClr>
                      <a:buFont typeface="Arial" pitchFamily="34" charset="0"/>
                      <a:buChar char="–"/>
                      <a:defRPr sz="160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4pPr>
                    <a:lvl5pPr marL="1233488" indent="-182563" algn="l" defTabSz="457200" rtl="0" eaLnBrk="0" fontAlgn="base" hangingPunct="0"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7F7F7F"/>
                      </a:buClr>
                      <a:buFont typeface="Wingdings" pitchFamily="2" charset="2"/>
                      <a:buChar char="§"/>
                      <a:defRPr sz="160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21437" y="3169274"/>
                    <a:ext cx="388938" cy="51780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21875" t="-143529" r="-182813" b="-21882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8"/>
              <p:cNvCxnSpPr/>
              <p:nvPr/>
            </p:nvCxnSpPr>
            <p:spPr>
              <a:xfrm>
                <a:off x="6235700" y="3644900"/>
                <a:ext cx="8509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333333">
                    <a:lumMod val="50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ontent Placeholder 2"/>
                  <p:cNvSpPr txBox="1">
                    <a:spLocks/>
                  </p:cNvSpPr>
                  <p:nvPr/>
                </p:nvSpPr>
                <p:spPr bwMode="auto">
                  <a:xfrm>
                    <a:off x="1531937" y="3169274"/>
                    <a:ext cx="388938" cy="5178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346075" indent="-346075" algn="l" defTabSz="457200" rtl="0" eaLnBrk="0" fontAlgn="base" hangingPunct="0">
                      <a:spcBef>
                        <a:spcPts val="1800"/>
                      </a:spcBef>
                      <a:spcAft>
                        <a:spcPct val="0"/>
                      </a:spcAft>
                      <a:buSzPct val="135000"/>
                      <a:buBlip>
                        <a:blip r:embed="rId2"/>
                      </a:buBlip>
                      <a:defRPr sz="240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1pPr>
                    <a:lvl2pPr marL="640080" indent="-274320" algn="l" defTabSz="457200" rtl="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Clr>
                        <a:srgbClr val="595959"/>
                      </a:buClr>
                      <a:buFont typeface="Lucida Grande"/>
                      <a:buChar char="–"/>
                      <a:defRPr sz="200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2pPr>
                    <a:lvl3pPr marL="822325" indent="-182563" algn="l" defTabSz="457200" rtl="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rgbClr val="595959"/>
                      </a:buClr>
                      <a:buFont typeface="Wingdings" pitchFamily="2" charset="2"/>
                      <a:buChar char="§"/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3pPr>
                    <a:lvl4pPr marL="1050925" indent="-182563" algn="l" defTabSz="457200" rtl="0" eaLnBrk="0" fontAlgn="base" hangingPunct="0"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595959"/>
                      </a:buClr>
                      <a:buFont typeface="Arial" pitchFamily="34" charset="0"/>
                      <a:buChar char="–"/>
                      <a:defRPr sz="160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4pPr>
                    <a:lvl5pPr marL="1233488" indent="-182563" algn="l" defTabSz="457200" rtl="0" eaLnBrk="0" fontAlgn="base" hangingPunct="0">
                      <a:spcBef>
                        <a:spcPts val="600"/>
                      </a:spcBef>
                      <a:spcAft>
                        <a:spcPct val="0"/>
                      </a:spcAft>
                      <a:buClr>
                        <a:srgbClr val="7F7F7F"/>
                      </a:buClr>
                      <a:buFont typeface="Wingdings" pitchFamily="2" charset="2"/>
                      <a:buChar char="§"/>
                      <a:defRPr sz="1600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31937" y="3169274"/>
                    <a:ext cx="388938" cy="51780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21875" t="-143529" r="-182813" b="-21882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39"/>
              <p:cNvCxnSpPr/>
              <p:nvPr/>
            </p:nvCxnSpPr>
            <p:spPr>
              <a:xfrm>
                <a:off x="1333500" y="3644900"/>
                <a:ext cx="8509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333333">
                    <a:lumMod val="50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</p:grpSp>
        <p:cxnSp>
          <p:nvCxnSpPr>
            <p:cNvPr id="8" name="Straight Arrow Connector 6"/>
            <p:cNvCxnSpPr/>
            <p:nvPr/>
          </p:nvCxnSpPr>
          <p:spPr>
            <a:xfrm>
              <a:off x="4806950" y="3486150"/>
              <a:ext cx="6350" cy="1060450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>
                  <a:lumMod val="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4906962" y="3807449"/>
              <a:ext cx="388938" cy="51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6075" indent="-346075" algn="l" defTabSz="457200" rtl="0" eaLnBrk="0" fontAlgn="base" hangingPunct="0">
                <a:spcBef>
                  <a:spcPts val="1800"/>
                </a:spcBef>
                <a:spcAft>
                  <a:spcPct val="0"/>
                </a:spcAft>
                <a:buSzPct val="135000"/>
                <a:buBlip>
                  <a:blip r:embed="rId2"/>
                </a:buBlip>
                <a:defRPr sz="2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40080" indent="-27432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595959"/>
                </a:buClr>
                <a:buFont typeface="Lucida Grande"/>
                <a:buChar char="–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22325" indent="-182563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595959"/>
                </a:buClr>
                <a:buFont typeface="Wingdings" pitchFamily="2" charset="2"/>
                <a:buChar char="§"/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050925" indent="-182563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595959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233488" indent="-182563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/>
                <a:t>d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7600" y="3238500"/>
              <a:ext cx="1638300" cy="162560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800" y="3238500"/>
              <a:ext cx="1638300" cy="162560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074420" y="4544060"/>
                <a:ext cx="8326438" cy="11303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rgbClr val="2C5985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54B948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848484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length is now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𝑙</m:t>
                    </m:r>
                    <m:r>
                      <a:rPr lang="en-US" i="1" smtClean="0">
                        <a:latin typeface="Cambria Math"/>
                      </a:rPr>
                      <m:t>+</m:t>
                    </m:r>
                    <m:r>
                      <a:rPr lang="en-US" i="1" smtClean="0">
                        <a:latin typeface="Cambria Math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critical area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𝑙</m:t>
                    </m:r>
                    <m:r>
                      <a:rPr lang="en-US" i="1" smtClean="0">
                        <a:latin typeface="Cambria Math"/>
                      </a:rPr>
                      <m:t>+</m:t>
                    </m:r>
                    <m:r>
                      <a:rPr lang="en-US" i="1" smtClean="0">
                        <a:latin typeface="Cambria Math"/>
                      </a:rPr>
                      <m:t>𝑠</m:t>
                    </m:r>
                    <m:r>
                      <a:rPr lang="en-US" i="1" smtClean="0">
                        <a:latin typeface="Cambria Math"/>
                      </a:rPr>
                      <m:t>)(</m:t>
                    </m:r>
                    <m:r>
                      <a:rPr lang="en-US" i="1" smtClean="0">
                        <a:latin typeface="Cambria Math"/>
                      </a:rPr>
                      <m:t>𝑠</m:t>
                    </m:r>
                    <m:r>
                      <a:rPr lang="en-US" i="1" smtClean="0">
                        <a:latin typeface="Cambria Math"/>
                      </a:rPr>
                      <m:t>−</m:t>
                    </m:r>
                    <m:r>
                      <a:rPr lang="en-US" i="1" smtClean="0">
                        <a:latin typeface="Cambria Math"/>
                      </a:rPr>
                      <m:t>𝑑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4544060"/>
                <a:ext cx="8326438" cy="1130300"/>
              </a:xfrm>
              <a:prstGeom prst="rect">
                <a:avLst/>
              </a:prstGeom>
              <a:blipFill rotWithShape="1">
                <a:blip r:embed="rId6"/>
                <a:stretch>
                  <a:fillRect l="-1464" t="-8602" b="-2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4866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to </a:t>
            </a:r>
            <a:r>
              <a:rPr lang="fr-FR" dirty="0" err="1" smtClean="0"/>
              <a:t>side</a:t>
            </a:r>
            <a:r>
              <a:rPr lang="fr-FR" dirty="0" smtClean="0"/>
              <a:t> Bridge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78</a:t>
            </a:fld>
            <a:endParaRPr lang="en-US" dirty="0"/>
          </a:p>
        </p:txBody>
      </p:sp>
      <p:grpSp>
        <p:nvGrpSpPr>
          <p:cNvPr id="6" name="Group 95"/>
          <p:cNvGrpSpPr/>
          <p:nvPr/>
        </p:nvGrpSpPr>
        <p:grpSpPr>
          <a:xfrm>
            <a:off x="3077941" y="1263804"/>
            <a:ext cx="5772944" cy="2064874"/>
            <a:chOff x="9621" y="1484784"/>
            <a:chExt cx="5772944" cy="2064874"/>
          </a:xfrm>
        </p:grpSpPr>
        <p:sp>
          <p:nvSpPr>
            <p:cNvPr id="7" name="Rectangle 6"/>
            <p:cNvSpPr/>
            <p:nvPr/>
          </p:nvSpPr>
          <p:spPr>
            <a:xfrm>
              <a:off x="230574" y="2923023"/>
              <a:ext cx="3026338" cy="212484"/>
            </a:xfrm>
            <a:prstGeom prst="rect">
              <a:avLst/>
            </a:prstGeom>
            <a:solidFill>
              <a:srgbClr val="004C99">
                <a:alpha val="80000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ＭＳ Ｐゴシック" pitchFamily="-112" charset="-128"/>
                </a:rPr>
                <a:t>M1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5593" y="1622619"/>
              <a:ext cx="648312" cy="217115"/>
            </a:xfrm>
            <a:prstGeom prst="rect">
              <a:avLst/>
            </a:prstGeom>
            <a:solidFill>
              <a:srgbClr val="F9A70F">
                <a:alpha val="69804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/>
                  <a:ea typeface="ＭＳ Ｐゴシック" pitchFamily="-112" charset="-128"/>
                </a:rPr>
                <a:t>M2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308" y="2372211"/>
              <a:ext cx="2165041" cy="223174"/>
            </a:xfrm>
            <a:prstGeom prst="rect">
              <a:avLst/>
            </a:prstGeom>
            <a:solidFill>
              <a:srgbClr val="004C99">
                <a:alpha val="80000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ＭＳ Ｐゴシック" pitchFamily="-112" charset="-128"/>
                </a:rPr>
                <a:t>M1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8482" y="1839735"/>
              <a:ext cx="225093" cy="755650"/>
            </a:xfrm>
            <a:prstGeom prst="rect">
              <a:avLst/>
            </a:prstGeom>
            <a:solidFill>
              <a:srgbClr val="F9A70F">
                <a:alpha val="69804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1391" y="2056007"/>
              <a:ext cx="1286753" cy="215354"/>
            </a:xfrm>
            <a:prstGeom prst="rect">
              <a:avLst/>
            </a:prstGeom>
            <a:solidFill>
              <a:srgbClr val="F9A70F">
                <a:alpha val="69804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/>
                  <a:ea typeface="ＭＳ Ｐゴシック" pitchFamily="-112" charset="-128"/>
                </a:rPr>
                <a:t>M2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19889" y="1522965"/>
              <a:ext cx="213459" cy="849246"/>
            </a:xfrm>
            <a:prstGeom prst="rect">
              <a:avLst/>
            </a:prstGeom>
            <a:solidFill>
              <a:srgbClr val="004C99">
                <a:alpha val="80000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19889" y="1522964"/>
              <a:ext cx="1297715" cy="211741"/>
            </a:xfrm>
            <a:prstGeom prst="rect">
              <a:avLst/>
            </a:prstGeom>
            <a:solidFill>
              <a:srgbClr val="F9A70F">
                <a:alpha val="69804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/>
                  <a:ea typeface="ＭＳ Ｐゴシック" pitchFamily="-112" charset="-128"/>
                </a:rPr>
                <a:t>M2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00883" y="1734706"/>
              <a:ext cx="214457" cy="320620"/>
            </a:xfrm>
            <a:prstGeom prst="rect">
              <a:avLst/>
            </a:prstGeom>
            <a:solidFill>
              <a:srgbClr val="F9A70F">
                <a:alpha val="69804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79435" y="1522965"/>
              <a:ext cx="208709" cy="533042"/>
            </a:xfrm>
            <a:prstGeom prst="rect">
              <a:avLst/>
            </a:prstGeom>
            <a:solidFill>
              <a:srgbClr val="F9A70F">
                <a:alpha val="69804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7439" y="2406263"/>
              <a:ext cx="152793" cy="152717"/>
            </a:xfrm>
            <a:prstGeom prst="rect">
              <a:avLst/>
            </a:prstGeom>
            <a:pattFill prst="wdUpDiag">
              <a:fgClr>
                <a:srgbClr val="5F5F5F">
                  <a:lumMod val="75000"/>
                </a:srgbClr>
              </a:fgClr>
              <a:bgClr>
                <a:srgbClr val="FFFFFF">
                  <a:lumMod val="75000"/>
                </a:srgbClr>
              </a:bgClr>
            </a:pattFill>
            <a:ln w="12700" cap="flat" cmpd="sng" algn="ctr">
              <a:solidFill>
                <a:srgbClr val="5F5F5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54772" y="1557718"/>
              <a:ext cx="152793" cy="152717"/>
            </a:xfrm>
            <a:prstGeom prst="rect">
              <a:avLst/>
            </a:prstGeom>
            <a:pattFill prst="wdUpDiag">
              <a:fgClr>
                <a:srgbClr val="5F5F5F">
                  <a:lumMod val="75000"/>
                </a:srgbClr>
              </a:fgClr>
              <a:bgClr>
                <a:srgbClr val="FFFFFF">
                  <a:lumMod val="75000"/>
                </a:srgbClr>
              </a:bgClr>
            </a:pattFill>
            <a:ln w="12700" cap="flat" cmpd="sng" algn="ctr">
              <a:solidFill>
                <a:srgbClr val="5F5F5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4163" y="2923023"/>
              <a:ext cx="2378454" cy="212484"/>
            </a:xfrm>
            <a:prstGeom prst="rect">
              <a:avLst/>
            </a:prstGeom>
            <a:solidFill>
              <a:srgbClr val="F9A70F">
                <a:alpha val="69804"/>
              </a:srgb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/>
                  <a:ea typeface="ＭＳ Ｐゴシック" pitchFamily="-112" charset="-128"/>
                </a:rPr>
                <a:t>M2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89883" y="2966647"/>
              <a:ext cx="143803" cy="143732"/>
            </a:xfrm>
            <a:prstGeom prst="rect">
              <a:avLst/>
            </a:prstGeom>
            <a:pattFill prst="wdUpDiag">
              <a:fgClr>
                <a:srgbClr val="5F5F5F">
                  <a:lumMod val="75000"/>
                </a:srgbClr>
              </a:fgClr>
              <a:bgClr>
                <a:srgbClr val="FFFFFF">
                  <a:lumMod val="75000"/>
                </a:srgbClr>
              </a:bgClr>
            </a:pattFill>
            <a:ln w="12700" cap="flat" cmpd="sng" algn="ctr">
              <a:solidFill>
                <a:srgbClr val="5F5F5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152034" y="1778326"/>
              <a:ext cx="561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Net A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9621" y="2703397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Net B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389370" y="2333575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V1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2334773" y="1484784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V1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24" name="Right Brace 22"/>
            <p:cNvSpPr/>
            <p:nvPr/>
          </p:nvSpPr>
          <p:spPr>
            <a:xfrm>
              <a:off x="3017662" y="2598802"/>
              <a:ext cx="104070" cy="324220"/>
            </a:xfrm>
            <a:prstGeom prst="rightBrace">
              <a:avLst>
                <a:gd name="adj1" fmla="val 52265"/>
                <a:gd name="adj2" fmla="val 50000"/>
              </a:avLst>
            </a:prstGeom>
            <a:noFill/>
            <a:ln w="19050" cap="flat" cmpd="sng" algn="ctr">
              <a:solidFill>
                <a:srgbClr val="333333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25" name="Right Brace 23"/>
            <p:cNvSpPr/>
            <p:nvPr/>
          </p:nvSpPr>
          <p:spPr>
            <a:xfrm>
              <a:off x="5321918" y="2278163"/>
              <a:ext cx="104070" cy="644860"/>
            </a:xfrm>
            <a:prstGeom prst="rightBrace">
              <a:avLst>
                <a:gd name="adj1" fmla="val 52265"/>
                <a:gd name="adj2" fmla="val 50000"/>
              </a:avLst>
            </a:prstGeom>
            <a:noFill/>
            <a:ln w="19050" cap="flat" cmpd="sng" algn="ctr">
              <a:solidFill>
                <a:srgbClr val="333333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2981658" y="2458622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1.5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tl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5347831" y="2314606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3.0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tl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9130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95154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11178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27202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41498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59250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75274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91298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07322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23346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7402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93426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09450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25474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41498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57522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73546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89570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05594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21618" y="2595386"/>
              <a:ext cx="219102" cy="111414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01908" y="2703992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18796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33092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50844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66868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82892" y="2703397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701044" y="2487968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17932" y="2487373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32228" y="2487373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49980" y="2487373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66004" y="2487373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782028" y="2487373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701044" y="2271944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17932" y="2271349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32228" y="2271349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49980" y="2271349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66004" y="2271349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82028" y="2271349"/>
              <a:ext cx="214296" cy="215429"/>
            </a:xfrm>
            <a:prstGeom prst="rect">
              <a:avLst/>
            </a:prstGeom>
            <a:pattFill prst="ltUpDiag">
              <a:fgClr>
                <a:srgbClr val="C00000"/>
              </a:fgClr>
              <a:bgClr>
                <a:srgbClr val="FFFFFF"/>
              </a:bgClr>
            </a:patt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981799" y="30817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V1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67" name="Right Brace 67"/>
            <p:cNvSpPr/>
            <p:nvPr/>
          </p:nvSpPr>
          <p:spPr>
            <a:xfrm rot="5400000">
              <a:off x="1704850" y="2162794"/>
              <a:ext cx="104070" cy="2155511"/>
            </a:xfrm>
            <a:prstGeom prst="rightBrace">
              <a:avLst>
                <a:gd name="adj1" fmla="val 52265"/>
                <a:gd name="adj2" fmla="val 50000"/>
              </a:avLst>
            </a:prstGeom>
            <a:noFill/>
            <a:ln w="19050" cap="flat" cmpd="sng" algn="ctr">
              <a:solidFill>
                <a:srgbClr val="333333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439264" y="3240550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10.0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tl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69" name="Right Brace 69"/>
            <p:cNvSpPr/>
            <p:nvPr/>
          </p:nvSpPr>
          <p:spPr>
            <a:xfrm rot="5400000">
              <a:off x="4298538" y="2591887"/>
              <a:ext cx="105400" cy="1298660"/>
            </a:xfrm>
            <a:prstGeom prst="rightBrace">
              <a:avLst>
                <a:gd name="adj1" fmla="val 52265"/>
                <a:gd name="adj2" fmla="val 50000"/>
              </a:avLst>
            </a:prstGeom>
            <a:noFill/>
            <a:ln w="19050" cap="flat" cmpd="sng" algn="ctr">
              <a:solidFill>
                <a:srgbClr val="333333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4127178" y="3241881"/>
              <a:ext cx="591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6.0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tl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839370" y="2704055"/>
              <a:ext cx="160817" cy="214771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37642" y="2596044"/>
              <a:ext cx="162545" cy="106758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16585" y="2703677"/>
              <a:ext cx="160817" cy="219346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6584" y="2595666"/>
              <a:ext cx="160817" cy="107136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374728" y="2703209"/>
              <a:ext cx="110121" cy="215961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487442" y="2703460"/>
              <a:ext cx="214296" cy="215429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74728" y="2487185"/>
              <a:ext cx="109257" cy="215961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86578" y="2487436"/>
              <a:ext cx="214296" cy="215429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74728" y="2269532"/>
              <a:ext cx="109257" cy="215961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486578" y="2271412"/>
              <a:ext cx="214296" cy="215429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988144" y="2704055"/>
              <a:ext cx="224898" cy="215429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214770" y="2700409"/>
              <a:ext cx="107148" cy="222614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988144" y="2488031"/>
              <a:ext cx="224034" cy="215429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13906" y="2488618"/>
              <a:ext cx="107148" cy="216024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988144" y="2271944"/>
              <a:ext cx="224034" cy="216267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213906" y="2270964"/>
              <a:ext cx="107148" cy="220453"/>
            </a:xfrm>
            <a:prstGeom prst="rect">
              <a:avLst/>
            </a:prstGeom>
            <a:pattFill prst="ltUpDiag">
              <a:fgClr>
                <a:srgbClr val="AE67FF"/>
              </a:fgClr>
              <a:bgClr>
                <a:srgbClr val="FFFFFF"/>
              </a:bgClr>
            </a:pattFill>
            <a:ln w="9525" cap="flat" cmpd="sng" algn="ctr">
              <a:solidFill>
                <a:srgbClr val="AE67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</p:grpSp>
      <p:grpSp>
        <p:nvGrpSpPr>
          <p:cNvPr id="87" name="Group 103"/>
          <p:cNvGrpSpPr/>
          <p:nvPr/>
        </p:nvGrpSpPr>
        <p:grpSpPr>
          <a:xfrm>
            <a:off x="3391848" y="3496052"/>
            <a:ext cx="4933046" cy="1258707"/>
            <a:chOff x="3834872" y="1160748"/>
            <a:chExt cx="4933046" cy="1258707"/>
          </a:xfrm>
        </p:grpSpPr>
        <p:grpSp>
          <p:nvGrpSpPr>
            <p:cNvPr id="88" name="Group 104"/>
            <p:cNvGrpSpPr/>
            <p:nvPr/>
          </p:nvGrpSpPr>
          <p:grpSpPr>
            <a:xfrm>
              <a:off x="3947298" y="1160748"/>
              <a:ext cx="4820620" cy="1200329"/>
              <a:chOff x="3947298" y="1160748"/>
              <a:chExt cx="4820620" cy="1200329"/>
            </a:xfrm>
          </p:grpSpPr>
          <p:cxnSp>
            <p:nvCxnSpPr>
              <p:cNvPr id="91" name="Straight Connector 107"/>
              <p:cNvCxnSpPr/>
              <p:nvPr/>
            </p:nvCxnSpPr>
            <p:spPr>
              <a:xfrm>
                <a:off x="4338943" y="1844824"/>
                <a:ext cx="4012285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333333"/>
                </a:solidFill>
                <a:prstDash val="solid"/>
                <a:tailEnd type="none"/>
              </a:ln>
              <a:effectLst/>
            </p:spPr>
          </p:cxnSp>
          <p:sp>
            <p:nvSpPr>
              <p:cNvPr id="92" name="TextBox 108"/>
              <p:cNvSpPr txBox="1"/>
              <p:nvPr/>
            </p:nvSpPr>
            <p:spPr>
              <a:xfrm rot="420000">
                <a:off x="3947298" y="1160748"/>
                <a:ext cx="3946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  <a:sym typeface="Symbo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  <a:sym typeface="Symbol"/>
                  </a:rPr>
                  <a:t></a:t>
                </a:r>
              </a:p>
            </p:txBody>
          </p:sp>
          <p:sp>
            <p:nvSpPr>
              <p:cNvPr id="93" name="TextBox 109"/>
              <p:cNvSpPr txBox="1"/>
              <p:nvPr/>
            </p:nvSpPr>
            <p:spPr>
              <a:xfrm>
                <a:off x="4368801" y="1340768"/>
                <a:ext cx="394210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3 * 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dist</a:t>
                </a:r>
                <a:r>
                  <a:rPr kumimoji="0" lang="de-DE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min</a:t>
                </a:r>
                <a:r>
                  <a:rPr kumimoji="0" lang="de-DE" sz="2400" b="1" i="0" u="none" strike="noStrike" kern="0" cap="none" spc="0" normalizeH="0" baseline="4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²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 * (s +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98FF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length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) * (s -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dist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)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s³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94" name="TextBox 110"/>
              <p:cNvSpPr txBox="1"/>
              <p:nvPr/>
            </p:nvSpPr>
            <p:spPr>
              <a:xfrm>
                <a:off x="8352420" y="16601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ahoma" pitchFamily="-112" charset="0"/>
                    <a:ea typeface="ＭＳ Ｐゴシック" pitchFamily="-112" charset="-128"/>
                  </a:rPr>
                  <a:t>ds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endParaRPr>
              </a:p>
            </p:txBody>
          </p:sp>
        </p:grpSp>
        <p:sp>
          <p:nvSpPr>
            <p:cNvPr id="89" name="TextBox 105"/>
            <p:cNvSpPr txBox="1"/>
            <p:nvPr/>
          </p:nvSpPr>
          <p:spPr>
            <a:xfrm>
              <a:off x="4045767" y="1177518"/>
              <a:ext cx="487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  <a:sym typeface="Symbol"/>
                </a:rPr>
                <a:t>s</a:t>
              </a:r>
              <a:r>
                <a:rPr kumimoji="0" lang="de-DE" sz="1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  <a:sym typeface="Symbol"/>
                </a:rPr>
                <a:t>max</a:t>
              </a:r>
              <a:endParaRPr kumimoji="0" lang="de-DE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  <a:sym typeface="Symbol"/>
              </a:endParaRPr>
            </a:p>
          </p:txBody>
        </p:sp>
        <p:sp>
          <p:nvSpPr>
            <p:cNvPr id="90" name="TextBox 106"/>
            <p:cNvSpPr txBox="1"/>
            <p:nvPr/>
          </p:nvSpPr>
          <p:spPr>
            <a:xfrm>
              <a:off x="3834872" y="2111678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  <a:sym typeface="Symbol"/>
                </a:rPr>
                <a:t>s</a:t>
              </a:r>
              <a:r>
                <a:rPr kumimoji="0" lang="de-DE" sz="1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  <a:sym typeface="Symbol"/>
                </a:rPr>
                <a:t>min</a:t>
              </a:r>
              <a:endParaRPr kumimoji="0" lang="de-DE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  <a:sym typeface="Symbo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Content Placeholder 2"/>
              <p:cNvSpPr txBox="1">
                <a:spLocks/>
              </p:cNvSpPr>
              <p:nvPr/>
            </p:nvSpPr>
            <p:spPr bwMode="auto">
              <a:xfrm>
                <a:off x="766064" y="4800600"/>
                <a:ext cx="7247636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40080" indent="-274320" algn="l" defTabSz="457200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822325" indent="-182563" algn="l" defTabSz="457200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050925" indent="-182563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1233488" indent="-182563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Assume 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defect size distribution function.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Distances normalized to “technology lengths” (M1 width)</a:t>
                </a:r>
                <a:endParaRPr lang="en-US" dirty="0"/>
              </a:p>
            </p:txBody>
          </p:sp>
        </mc:Choice>
        <mc:Fallback>
          <p:sp>
            <p:nvSpPr>
              <p:cNvPr id="9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064" y="4800600"/>
                <a:ext cx="7247636" cy="1295400"/>
              </a:xfrm>
              <a:prstGeom prst="rect">
                <a:avLst/>
              </a:prstGeom>
              <a:blipFill rotWithShape="1">
                <a:blip r:embed="rId3"/>
                <a:stretch>
                  <a:fillRect l="-9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8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Critical area flow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79</a:t>
            </a:fld>
            <a:endParaRPr lang="en-US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551494" y="1412777"/>
            <a:ext cx="8717856" cy="1584662"/>
            <a:chOff x="161108" y="1412777"/>
            <a:chExt cx="8717856" cy="1584662"/>
          </a:xfrm>
        </p:grpSpPr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2965007" y="1875495"/>
              <a:ext cx="415272" cy="427343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370144" y="2298960"/>
              <a:ext cx="701165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UDFM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3" name="AutoShape 17"/>
            <p:cNvSpPr>
              <a:spLocks noChangeArrowheads="1"/>
            </p:cNvSpPr>
            <p:nvPr/>
          </p:nvSpPr>
          <p:spPr bwMode="auto">
            <a:xfrm>
              <a:off x="239816" y="1551971"/>
              <a:ext cx="415272" cy="391126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auto">
            <a:xfrm>
              <a:off x="5485332" y="1881531"/>
              <a:ext cx="415272" cy="415270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2851073" y="2318275"/>
              <a:ext cx="643141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LADB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6" name="AutoShape 49"/>
            <p:cNvSpPr>
              <a:spLocks noChangeArrowheads="1"/>
            </p:cNvSpPr>
            <p:nvPr/>
          </p:nvSpPr>
          <p:spPr bwMode="auto">
            <a:xfrm>
              <a:off x="1092087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LADB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Creation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AutoShape 51"/>
            <p:cNvSpPr>
              <a:spLocks noChangeArrowheads="1"/>
            </p:cNvSpPr>
            <p:nvPr/>
          </p:nvSpPr>
          <p:spPr bwMode="auto">
            <a:xfrm>
              <a:off x="6124859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Pattern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Generation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7999581" y="1778826"/>
              <a:ext cx="879383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Reports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8086074" y="2624937"/>
              <a:ext cx="630708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.STIL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40" name="AutoShape 49"/>
            <p:cNvSpPr>
              <a:spLocks noChangeArrowheads="1"/>
            </p:cNvSpPr>
            <p:nvPr/>
          </p:nvSpPr>
          <p:spPr bwMode="auto">
            <a:xfrm>
              <a:off x="3606031" y="1567663"/>
              <a:ext cx="1622456" cy="1043008"/>
            </a:xfrm>
            <a:prstGeom prst="roundRect">
              <a:avLst>
                <a:gd name="adj" fmla="val 16667"/>
              </a:avLst>
            </a:prstGeom>
            <a:solidFill>
              <a:srgbClr val="3398FF">
                <a:lumMod val="60000"/>
                <a:lumOff val="40000"/>
              </a:srgbClr>
            </a:solidFill>
            <a:ln w="12700" cap="flat" cmpd="sng" algn="ctr">
              <a:solidFill>
                <a:srgbClr val="3398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Bridge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Extraction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Flowchart: Document 15"/>
            <p:cNvSpPr/>
            <p:nvPr/>
          </p:nvSpPr>
          <p:spPr bwMode="auto">
            <a:xfrm>
              <a:off x="8168511" y="1412777"/>
              <a:ext cx="440554" cy="412685"/>
            </a:xfrm>
            <a:prstGeom prst="flowChartDocument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333333">
                  <a:lumMod val="40000"/>
                  <a:lumOff val="60000"/>
                </a:srgb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itchFamily="34" charset="0"/>
                <a:ea typeface="ＭＳ Ｐゴシック" pitchFamily="-112" charset="-128"/>
                <a:cs typeface="Helvetica" pitchFamily="34" charset="0"/>
              </a:endParaRPr>
            </a:p>
          </p:txBody>
        </p:sp>
        <p:cxnSp>
          <p:nvCxnSpPr>
            <p:cNvPr id="42" name="Straight Arrow Connector 16"/>
            <p:cNvCxnSpPr>
              <a:stCxn id="34" idx="4"/>
              <a:endCxn id="37" idx="1"/>
            </p:cNvCxnSpPr>
            <p:nvPr/>
          </p:nvCxnSpPr>
          <p:spPr>
            <a:xfrm>
              <a:off x="5900604" y="2089167"/>
              <a:ext cx="224256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Straight Arrow Connector 17"/>
            <p:cNvCxnSpPr>
              <a:stCxn id="40" idx="3"/>
              <a:endCxn id="34" idx="2"/>
            </p:cNvCxnSpPr>
            <p:nvPr/>
          </p:nvCxnSpPr>
          <p:spPr>
            <a:xfrm>
              <a:off x="5228487" y="2089167"/>
              <a:ext cx="256845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4" name="Straight Arrow Connector 18"/>
            <p:cNvCxnSpPr>
              <a:stCxn id="31" idx="4"/>
              <a:endCxn id="40" idx="1"/>
            </p:cNvCxnSpPr>
            <p:nvPr/>
          </p:nvCxnSpPr>
          <p:spPr>
            <a:xfrm>
              <a:off x="3380279" y="2089167"/>
              <a:ext cx="225752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5" name="Straight Arrow Connector 19"/>
            <p:cNvCxnSpPr>
              <a:stCxn id="36" idx="3"/>
              <a:endCxn id="31" idx="2"/>
            </p:cNvCxnSpPr>
            <p:nvPr/>
          </p:nvCxnSpPr>
          <p:spPr>
            <a:xfrm>
              <a:off x="2714544" y="2089167"/>
              <a:ext cx="250463" cy="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46" name="Straight Arrow Connector 20"/>
            <p:cNvCxnSpPr>
              <a:stCxn id="33" idx="4"/>
            </p:cNvCxnSpPr>
            <p:nvPr/>
          </p:nvCxnSpPr>
          <p:spPr>
            <a:xfrm>
              <a:off x="655087" y="1747534"/>
              <a:ext cx="437000" cy="142202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239816" y="2271640"/>
              <a:ext cx="415272" cy="391126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  <p:cxnSp>
          <p:nvCxnSpPr>
            <p:cNvPr id="48" name="Straight Arrow Connector 22"/>
            <p:cNvCxnSpPr>
              <a:stCxn id="47" idx="4"/>
            </p:cNvCxnSpPr>
            <p:nvPr/>
          </p:nvCxnSpPr>
          <p:spPr>
            <a:xfrm flipV="1">
              <a:off x="655087" y="2378893"/>
              <a:ext cx="437000" cy="88310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161108" y="1880217"/>
              <a:ext cx="572684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.DEF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179512" y="2624450"/>
              <a:ext cx="531239" cy="3725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12" charset="0"/>
                  <a:ea typeface="ＭＳ Ｐゴシック" pitchFamily="-112" charset="-128"/>
                </a:rPr>
                <a:t>.LEF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112" charset="0"/>
                <a:ea typeface="ＭＳ Ｐゴシック" pitchFamily="-112" charset="-128"/>
              </a:endParaRPr>
            </a:p>
          </p:txBody>
        </p:sp>
        <p:cxnSp>
          <p:nvCxnSpPr>
            <p:cNvPr id="51" name="Straight Arrow Connector 25"/>
            <p:cNvCxnSpPr>
              <a:endCxn id="41" idx="1"/>
            </p:cNvCxnSpPr>
            <p:nvPr/>
          </p:nvCxnSpPr>
          <p:spPr>
            <a:xfrm flipV="1">
              <a:off x="7747316" y="1619119"/>
              <a:ext cx="421195" cy="206343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cxnSp>
          <p:nvCxnSpPr>
            <p:cNvPr id="52" name="Straight Arrow Connector 26"/>
            <p:cNvCxnSpPr>
              <a:endCxn id="53" idx="2"/>
            </p:cNvCxnSpPr>
            <p:nvPr/>
          </p:nvCxnSpPr>
          <p:spPr>
            <a:xfrm>
              <a:off x="7747316" y="2252840"/>
              <a:ext cx="446477" cy="176438"/>
            </a:xfrm>
            <a:prstGeom prst="straightConnector1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/>
            </a:ln>
            <a:effectLst/>
          </p:spPr>
        </p:cxn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8193793" y="2221642"/>
              <a:ext cx="415272" cy="415270"/>
            </a:xfrm>
            <a:prstGeom prst="flowChartMagneticDisk">
              <a:avLst/>
            </a:prstGeom>
            <a:solidFill>
              <a:srgbClr val="3398FF">
                <a:lumMod val="50000"/>
              </a:srgbClr>
            </a:solidFill>
            <a:ln w="9525" cap="flat" cmpd="sng" algn="ctr">
              <a:solidFill>
                <a:srgbClr val="3398F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11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defect is the unintended difference between the implemented hardware and its intended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Defects occur either during manufacture or during the use of devices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Tetramax</a:t>
            </a:r>
            <a:r>
              <a:rPr lang="fr-FR" dirty="0" smtClean="0"/>
              <a:t>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????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13" y="3102808"/>
            <a:ext cx="6000000" cy="6285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47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ATPG </a:t>
            </a:r>
            <a:r>
              <a:rPr lang="fr-FR" dirty="0" err="1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Step</a:t>
            </a:r>
            <a:r>
              <a:rPr lang="fr-FR" dirty="0" smtClean="0"/>
              <a:t> 1:Execute </a:t>
            </a:r>
            <a:r>
              <a:rPr lang="fr-FR" dirty="0" err="1" smtClean="0"/>
              <a:t>Tessent</a:t>
            </a:r>
            <a:r>
              <a:rPr lang="fr-FR" dirty="0" smtClean="0"/>
              <a:t> cmd to </a:t>
            </a: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in </a:t>
            </a:r>
            <a:r>
              <a:rPr lang="fr-FR" dirty="0" err="1" smtClean="0"/>
              <a:t>Tessent</a:t>
            </a:r>
            <a:r>
              <a:rPr lang="fr-FR" dirty="0" smtClean="0"/>
              <a:t> directory</a:t>
            </a:r>
          </a:p>
          <a:p>
            <a:endParaRPr lang="fr-FR" dirty="0" smtClean="0"/>
          </a:p>
          <a:p>
            <a:r>
              <a:rPr lang="fr-FR" dirty="0" err="1" smtClean="0"/>
              <a:t>Created</a:t>
            </a:r>
            <a:r>
              <a:rPr lang="fr-FR" dirty="0" smtClean="0"/>
              <a:t> file </a:t>
            </a:r>
            <a:r>
              <a:rPr lang="fr-FR" dirty="0" err="1" smtClean="0"/>
              <a:t>inside</a:t>
            </a:r>
            <a:r>
              <a:rPr lang="fr-FR" dirty="0" smtClean="0"/>
              <a:t>/</a:t>
            </a:r>
            <a:r>
              <a:rPr lang="fr-FR" dirty="0" err="1" smtClean="0"/>
              <a:t>vectors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0" y="2189936"/>
            <a:ext cx="4771429" cy="3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6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Step</a:t>
            </a:r>
            <a:r>
              <a:rPr lang="fr-FR" dirty="0" smtClean="0"/>
              <a:t> 2: </a:t>
            </a:r>
            <a:r>
              <a:rPr lang="fr-FR" dirty="0" err="1" smtClean="0"/>
              <a:t>Execute</a:t>
            </a:r>
            <a:r>
              <a:rPr lang="fr-FR" dirty="0" smtClean="0"/>
              <a:t> generate_top_vectors.pl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by </a:t>
            </a:r>
            <a:r>
              <a:rPr lang="fr-FR" dirty="0" err="1" smtClean="0"/>
              <a:t>Tessent</a:t>
            </a:r>
            <a:r>
              <a:rPr lang="fr-FR" dirty="0" smtClean="0"/>
              <a:t> and </a:t>
            </a:r>
            <a:r>
              <a:rPr lang="fr-FR" dirty="0" err="1" smtClean="0"/>
              <a:t>stored</a:t>
            </a:r>
            <a:r>
              <a:rPr lang="fr-FR" dirty="0" smtClean="0"/>
              <a:t> in /</a:t>
            </a:r>
            <a:r>
              <a:rPr lang="fr-FR" dirty="0" err="1" smtClean="0"/>
              <a:t>vectors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/</a:t>
            </a:r>
            <a:r>
              <a:rPr lang="fr-FR" dirty="0" err="1" smtClean="0"/>
              <a:t>top_cell_sim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57" y="2759072"/>
            <a:ext cx="4714286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340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Step3 :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simulate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(to check </a:t>
            </a:r>
            <a:r>
              <a:rPr lang="fr-FR" dirty="0" err="1" smtClean="0"/>
              <a:t>generation</a:t>
            </a:r>
            <a:r>
              <a:rPr lang="fr-FR" dirty="0" smtClean="0"/>
              <a:t>) </a:t>
            </a:r>
            <a:r>
              <a:rPr lang="fr-FR" dirty="0" err="1" smtClean="0"/>
              <a:t>before</a:t>
            </a:r>
            <a:r>
              <a:rPr lang="fr-FR" dirty="0" smtClean="0"/>
              <a:t> to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test team.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162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create an ATPG box that </a:t>
            </a:r>
            <a:r>
              <a:rPr lang="en-US" dirty="0" smtClean="0"/>
              <a:t>can </a:t>
            </a:r>
            <a:r>
              <a:rPr lang="en-US" dirty="0"/>
              <a:t>be used by the verification team to simulate the behavior of the scan on the </a:t>
            </a:r>
            <a:r>
              <a:rPr lang="en-US" dirty="0" err="1" smtClean="0"/>
              <a:t>topcell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69" y="2151388"/>
            <a:ext cx="4622375" cy="3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38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909976" y="40914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C59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4B94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4848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879333" y="1761228"/>
            <a:ext cx="6127549" cy="3760470"/>
            <a:chOff x="2937389" y="1877340"/>
            <a:chExt cx="6127549" cy="3760470"/>
          </a:xfrm>
        </p:grpSpPr>
        <p:sp>
          <p:nvSpPr>
            <p:cNvPr id="7" name="Rectangle 6"/>
            <p:cNvSpPr/>
            <p:nvPr/>
          </p:nvSpPr>
          <p:spPr bwMode="auto">
            <a:xfrm>
              <a:off x="2971858" y="1877340"/>
              <a:ext cx="5367795" cy="3760470"/>
            </a:xfrm>
            <a:prstGeom prst="rect">
              <a:avLst/>
            </a:prstGeom>
            <a:solidFill>
              <a:srgbClr val="F0F5F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938993" y="2122585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937389" y="2330867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37389" y="2538016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37389" y="2733452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293419" y="5253179"/>
              <a:ext cx="92468" cy="976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3031461" y="2179716"/>
              <a:ext cx="15901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029751" y="2383486"/>
              <a:ext cx="1591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028041" y="2587256"/>
              <a:ext cx="15935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026331" y="2791026"/>
              <a:ext cx="15952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12" idx="1"/>
            </p:cNvCxnSpPr>
            <p:nvPr/>
          </p:nvCxnSpPr>
          <p:spPr bwMode="auto">
            <a:xfrm flipH="1" flipV="1">
              <a:off x="4399752" y="5291873"/>
              <a:ext cx="3893667" cy="101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3335615" y="1927414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</a:t>
              </a:r>
              <a:r>
                <a:rPr lang="fr-FR" sz="1200" dirty="0" smtClean="0"/>
                <a:t>can_in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35615" y="2133945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scan_clk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45889" y="2349699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scan_rstb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44179" y="2553469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scan_en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9834" y="5055226"/>
              <a:ext cx="83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scan_out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35863" y="1949077"/>
              <a:ext cx="272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err="1" smtClean="0"/>
                <a:t>tb_scan_xxx.v</a:t>
              </a:r>
              <a:endParaRPr lang="en-US" sz="2000" b="1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508389" y="3452953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atpg_vectors.v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963342" y="3462132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atpg_wrapper.v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5385655" y="3948647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 rot="5400000">
              <a:off x="6599079" y="2950135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6827627" y="4884586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402629" y="4889333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8" name="Right Arrow 77"/>
            <p:cNvSpPr/>
            <p:nvPr/>
          </p:nvSpPr>
          <p:spPr>
            <a:xfrm rot="5400000">
              <a:off x="4141629" y="2950135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951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ATPG_wrapper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ITC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86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241967" y="1583428"/>
            <a:ext cx="7835346" cy="3760470"/>
            <a:chOff x="2241967" y="1583428"/>
            <a:chExt cx="7835346" cy="3760470"/>
          </a:xfrm>
        </p:grpSpPr>
        <p:sp>
          <p:nvSpPr>
            <p:cNvPr id="7" name="Rectangle 6"/>
            <p:cNvSpPr/>
            <p:nvPr/>
          </p:nvSpPr>
          <p:spPr bwMode="auto">
            <a:xfrm>
              <a:off x="2276436" y="1583428"/>
              <a:ext cx="7735148" cy="3760470"/>
            </a:xfrm>
            <a:prstGeom prst="rect">
              <a:avLst/>
            </a:prstGeom>
            <a:solidFill>
              <a:srgbClr val="F0F5F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243571" y="1828673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41967" y="2036955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241967" y="2244104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41967" y="2439540"/>
              <a:ext cx="92468" cy="937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934439" y="4938053"/>
              <a:ext cx="142874" cy="1175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2336039" y="1885804"/>
              <a:ext cx="15901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334329" y="2089574"/>
              <a:ext cx="1591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332619" y="2293344"/>
              <a:ext cx="15935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330909" y="2497114"/>
              <a:ext cx="15952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2640193" y="1633502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</a:t>
              </a:r>
              <a:r>
                <a:rPr lang="fr-FR" sz="1200" dirty="0" smtClean="0"/>
                <a:t>can_in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40193" y="1840033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scan_clk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50467" y="2055787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scan_rstb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48757" y="2259557"/>
              <a:ext cx="1068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scan_en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24712" y="4727729"/>
              <a:ext cx="83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scan_out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75409" y="1633502"/>
              <a:ext cx="170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err="1" smtClean="0"/>
                <a:t>atpg_wrapper.v</a:t>
              </a:r>
              <a:endParaRPr lang="en-US" sz="2000" b="1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812967" y="3159041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 err="1" smtClean="0">
                  <a:solidFill>
                    <a:srgbClr val="000000"/>
                  </a:solidFill>
                  <a:latin typeface="Arial" charset="0"/>
                  <a:ea typeface="Adobe 명조 Std Acro M" charset="0"/>
                  <a:cs typeface="Adobe 명조 Std Acro M" charset="0"/>
                </a:rPr>
                <a:t>Switcher</a:t>
              </a: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_dig.v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267920" y="3168220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Top_dig.v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5903657" y="2656223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8637332" y="4590674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707207" y="4595421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" name="Right Arrow 29"/>
            <p:cNvSpPr/>
            <p:nvPr/>
          </p:nvSpPr>
          <p:spPr>
            <a:xfrm rot="5400000">
              <a:off x="3446207" y="2656223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725370" y="3177745"/>
              <a:ext cx="1823926" cy="142071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Adobe 명조 Std Acro M" charset="0"/>
                  <a:cs typeface="Adobe 명조 Std Acro M" charset="0"/>
                </a:rPr>
                <a:t>Analog_top.v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8094407" y="2665748"/>
              <a:ext cx="552450" cy="447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7077356" y="3680582"/>
              <a:ext cx="657225" cy="4150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4629431" y="3709157"/>
              <a:ext cx="657225" cy="4150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3707207" y="5004728"/>
              <a:ext cx="62986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6179882" y="4579759"/>
              <a:ext cx="1" cy="406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3" name="Group 42"/>
            <p:cNvGrpSpPr/>
            <p:nvPr/>
          </p:nvGrpSpPr>
          <p:grpSpPr>
            <a:xfrm rot="16200000">
              <a:off x="6717312" y="2846787"/>
              <a:ext cx="278457" cy="340552"/>
              <a:chOff x="8264028" y="2876765"/>
              <a:chExt cx="316521" cy="1066791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>
                <a:off x="8266797" y="39435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8264028" y="37911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8265500" y="31815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8265500" y="3030868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8266797" y="2876765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8265500" y="3327107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8270211" y="3479507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8270211" y="3638756"/>
                <a:ext cx="310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2" name="TextBox 51"/>
            <p:cNvSpPr txBox="1"/>
            <p:nvPr/>
          </p:nvSpPr>
          <p:spPr>
            <a:xfrm>
              <a:off x="6507750" y="2542848"/>
              <a:ext cx="1038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Hard </a:t>
              </a:r>
              <a:r>
                <a:rPr lang="fr-FR" sz="1200" b="1" dirty="0" err="1" smtClean="0"/>
                <a:t>coded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371002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en-US" dirty="0" smtClean="0"/>
              <a:t>Scan </a:t>
            </a:r>
            <a:r>
              <a:rPr lang="en-US" dirty="0"/>
              <a:t>design is a methodology used for Design For Test (DFT) to add testability features to a hardware design</a:t>
            </a:r>
            <a:r>
              <a:rPr lang="en-US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Scan </a:t>
            </a:r>
            <a:r>
              <a:rPr lang="en-US" dirty="0"/>
              <a:t>design makes Automatic Test Pattern Generation (ATPG) easier to implement as logic depth is constrained.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There </a:t>
            </a:r>
            <a:r>
              <a:rPr lang="en-US" dirty="0"/>
              <a:t>is always a trade-off.  Full scan design typically adds 10%-15% more </a:t>
            </a:r>
            <a:r>
              <a:rPr lang="en-US" dirty="0" smtClean="0"/>
              <a:t>area.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100</a:t>
            </a:r>
            <a:r>
              <a:rPr lang="en-US" dirty="0"/>
              <a:t>% fault coverage may be impossible due to undetectable </a:t>
            </a:r>
            <a:r>
              <a:rPr lang="en-US" dirty="0" smtClean="0"/>
              <a:t>faults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Your </a:t>
            </a:r>
            <a:r>
              <a:rPr lang="en-US" dirty="0"/>
              <a:t>goal should be to achieve the highest coverage of defects as possible. Because high test coverage directly correlates to the quality of the parts </a:t>
            </a:r>
            <a:r>
              <a:rPr lang="en-US" dirty="0" smtClean="0"/>
              <a:t>shipped</a:t>
            </a:r>
          </a:p>
          <a:p>
            <a:pPr marL="457200" indent="-457200">
              <a:buFontTx/>
              <a:buChar char="-"/>
            </a:pPr>
            <a:r>
              <a:rPr lang="en-US" dirty="0"/>
              <a:t>Think about testing from the </a:t>
            </a:r>
            <a:r>
              <a:rPr lang="en-US" dirty="0" smtClean="0"/>
              <a:t>beginning of Design</a:t>
            </a: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68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Digital Systems Testing and Testable Design IEEE press</a:t>
            </a:r>
          </a:p>
          <a:p>
            <a:endParaRPr lang="fr-FR" dirty="0" smtClean="0"/>
          </a:p>
          <a:p>
            <a:r>
              <a:rPr lang="fr-FR" dirty="0" err="1" smtClean="0"/>
              <a:t>Testing</a:t>
            </a:r>
            <a:r>
              <a:rPr lang="fr-FR" dirty="0" smtClean="0"/>
              <a:t> of Digital </a:t>
            </a:r>
            <a:r>
              <a:rPr lang="fr-FR" dirty="0" err="1" smtClean="0"/>
              <a:t>Systems</a:t>
            </a:r>
            <a:r>
              <a:rPr lang="fr-FR" dirty="0" smtClean="0"/>
              <a:t>  , Cambridge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VLSI Test </a:t>
            </a:r>
            <a:r>
              <a:rPr lang="fr-FR" dirty="0" err="1" smtClean="0"/>
              <a:t>principles</a:t>
            </a:r>
            <a:r>
              <a:rPr lang="fr-FR" dirty="0" smtClean="0"/>
              <a:t> and architecture</a:t>
            </a:r>
            <a:r>
              <a:rPr lang="fr-FR" dirty="0" smtClean="0">
                <a:solidFill>
                  <a:schemeClr val="accent1"/>
                </a:solidFill>
              </a:rPr>
              <a:t>s</a:t>
            </a:r>
            <a:r>
              <a:rPr lang="fr-FR" dirty="0" smtClean="0"/>
              <a:t>  </a:t>
            </a:r>
          </a:p>
          <a:p>
            <a:r>
              <a:rPr lang="en-US" dirty="0"/>
              <a:t>The Morgan Kaufmann Series in Systems on </a:t>
            </a:r>
            <a:r>
              <a:rPr lang="en-US" dirty="0" smtClean="0"/>
              <a:t>Silicon</a:t>
            </a:r>
          </a:p>
          <a:p>
            <a:endParaRPr lang="fr-FR" dirty="0"/>
          </a:p>
          <a:p>
            <a:r>
              <a:rPr lang="fr-FR" dirty="0" err="1" smtClean="0"/>
              <a:t>Essentiials</a:t>
            </a:r>
            <a:r>
              <a:rPr lang="fr-FR" dirty="0" smtClean="0"/>
              <a:t> of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 , Bushnell - Agrawal</a:t>
            </a:r>
            <a:endParaRPr lang="en-US" dirty="0" smtClean="0"/>
          </a:p>
          <a:p>
            <a:endParaRPr lang="fr-FR" altLang="en-US" dirty="0"/>
          </a:p>
          <a:p>
            <a:r>
              <a:rPr lang="fr-FR" altLang="en-US" dirty="0" smtClean="0"/>
              <a:t>An Introduction to </a:t>
            </a:r>
            <a:r>
              <a:rPr lang="fr-FR" altLang="en-US" dirty="0" err="1" smtClean="0"/>
              <a:t>logic</a:t>
            </a:r>
            <a:r>
              <a:rPr lang="fr-FR" altLang="en-US" dirty="0" smtClean="0"/>
              <a:t> circuit </a:t>
            </a:r>
            <a:r>
              <a:rPr lang="fr-FR" altLang="en-US" dirty="0" err="1" smtClean="0"/>
              <a:t>Testing</a:t>
            </a:r>
            <a:r>
              <a:rPr lang="fr-FR" altLang="en-US" dirty="0" smtClean="0"/>
              <a:t>   ,  </a:t>
            </a:r>
            <a:r>
              <a:rPr lang="fr-FR" altLang="en-US" dirty="0" err="1" smtClean="0"/>
              <a:t>Parag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K.Lala</a:t>
            </a:r>
            <a:r>
              <a:rPr lang="fr-FR" altLang="en-US" dirty="0" smtClean="0"/>
              <a:t>  , Morgan &amp; </a:t>
            </a:r>
            <a:r>
              <a:rPr lang="fr-FR" altLang="en-US" dirty="0" err="1" smtClean="0"/>
              <a:t>Claypol</a:t>
            </a:r>
            <a:endParaRPr lang="fr-FR" altLang="en-US" dirty="0" smtClean="0"/>
          </a:p>
          <a:p>
            <a:endParaRPr lang="fr-FR" altLang="en-US" dirty="0"/>
          </a:p>
          <a:p>
            <a:r>
              <a:rPr lang="en-US" dirty="0"/>
              <a:t>Electronic Design Automation: </a:t>
            </a:r>
            <a:r>
              <a:rPr lang="en-US" smtClean="0"/>
              <a:t>Synthesis, Verification</a:t>
            </a:r>
            <a:r>
              <a:rPr lang="en-US" dirty="0"/>
              <a:t>, and Test 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A3A9-611D-47F4-A5A3-9DC50DC5D7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5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/>
              <a:t>Defects</a:t>
            </a:r>
            <a:r>
              <a:rPr lang="fr-FR" dirty="0"/>
              <a:t> in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5090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Decreasing feature size </a:t>
            </a:r>
            <a:r>
              <a:rPr lang="en-US" dirty="0" smtClean="0"/>
              <a:t> (reduce device </a:t>
            </a:r>
            <a:r>
              <a:rPr lang="en-US" dirty="0" err="1" smtClean="0"/>
              <a:t>dimention</a:t>
            </a:r>
            <a:r>
              <a:rPr lang="en-US" dirty="0" smtClean="0"/>
              <a:t>, t</a:t>
            </a:r>
            <a:r>
              <a:rPr lang="fr-FR" dirty="0" err="1" smtClean="0"/>
              <a:t>echnology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shrink</a:t>
            </a:r>
            <a:r>
              <a:rPr lang="en-US" dirty="0" smtClean="0"/>
              <a:t> ) increases </a:t>
            </a:r>
            <a:r>
              <a:rPr lang="en-US" dirty="0"/>
              <a:t>probability of defects during manufacturing process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defects come from many </a:t>
            </a:r>
            <a:r>
              <a:rPr lang="en-US" dirty="0" smtClean="0"/>
              <a:t>sources : 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Defects </a:t>
            </a:r>
            <a:r>
              <a:rPr lang="en-US" dirty="0"/>
              <a:t>in the base silicon. 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dirty="0" err="1"/>
              <a:t>Oxide</a:t>
            </a:r>
            <a:r>
              <a:rPr lang="fr-FR" dirty="0"/>
              <a:t> breakdown (</a:t>
            </a:r>
            <a:r>
              <a:rPr lang="fr-FR" dirty="0" err="1"/>
              <a:t>crystal</a:t>
            </a:r>
            <a:r>
              <a:rPr lang="fr-FR" dirty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dirty="0" smtClean="0"/>
              <a:t>Optical </a:t>
            </a:r>
            <a:r>
              <a:rPr lang="fr-FR" dirty="0" err="1" smtClean="0"/>
              <a:t>deformation</a:t>
            </a:r>
            <a:r>
              <a:rPr lang="fr-FR" dirty="0" smtClean="0"/>
              <a:t> (</a:t>
            </a:r>
            <a:r>
              <a:rPr lang="fr-FR" dirty="0" err="1" smtClean="0"/>
              <a:t>photolithography</a:t>
            </a:r>
            <a:r>
              <a:rPr lang="fr-FR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Dust </a:t>
            </a:r>
            <a:r>
              <a:rPr lang="en-US" dirty="0"/>
              <a:t>or contamination in the fab or on wafer.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Dust </a:t>
            </a:r>
            <a:r>
              <a:rPr lang="en-US" dirty="0"/>
              <a:t>on mask.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Misalignment</a:t>
            </a:r>
            <a:r>
              <a:rPr lang="en-US" dirty="0"/>
              <a:t>. </a:t>
            </a:r>
            <a:r>
              <a:rPr lang="en-US" dirty="0" smtClean="0"/>
              <a:t>Over-etch </a:t>
            </a:r>
            <a:r>
              <a:rPr lang="en-US" dirty="0"/>
              <a:t>or under-etch.</a:t>
            </a:r>
          </a:p>
          <a:p>
            <a:r>
              <a:rPr lang="en-US" dirty="0"/>
              <a:t>……. 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7B7B7B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On Semiconducto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 Corporate Colors">
      <a:dk1>
        <a:srgbClr val="424242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 Corporate Colors">
      <a:dk1>
        <a:srgbClr val="424242"/>
      </a:dk1>
      <a:lt1>
        <a:sysClr val="window" lastClr="FFFFFF"/>
      </a:lt1>
      <a:dk2>
        <a:srgbClr val="2C5985"/>
      </a:dk2>
      <a:lt2>
        <a:srgbClr val="A5A5A5"/>
      </a:lt2>
      <a:accent1>
        <a:srgbClr val="2C5985"/>
      </a:accent1>
      <a:accent2>
        <a:srgbClr val="5B8FCB"/>
      </a:accent2>
      <a:accent3>
        <a:srgbClr val="A7A9AC"/>
      </a:accent3>
      <a:accent4>
        <a:srgbClr val="FFC00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1ECC809ACBC4CABF6E0A784E56224" ma:contentTypeVersion="0" ma:contentTypeDescription="Create a new document." ma:contentTypeScope="" ma:versionID="93563199ab84cdaf7a0007f469d6022b">
  <xsd:schema xmlns:xsd="http://www.w3.org/2001/XMLSchema" xmlns:xs="http://www.w3.org/2001/XMLSchema" xmlns:p="http://schemas.microsoft.com/office/2006/metadata/properties" xmlns:ns2="0998f66b-55e4-4243-9280-f35ae9cfd8b5" targetNamespace="http://schemas.microsoft.com/office/2006/metadata/properties" ma:root="true" ma:fieldsID="62399dc4cb2aaa38ed108b0cf9c12754" ns2:_="">
    <xsd:import namespace="0998f66b-55e4-4243-9280-f35ae9cfd8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8f66b-55e4-4243-9280-f35ae9cfd8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998f66b-55e4-4243-9280-f35ae9cfd8b5">FUUCS4QZAH6U-1937118871-411</_dlc_DocId>
    <_dlc_DocIdUrl xmlns="0998f66b-55e4-4243-9280-f35ae9cfd8b5">
      <Url>http://theconnection.onsemi.com/business/cp/PS/FQ/subsite/NPD/Gladiator/_layouts/15/DocIdRedir.aspx?ID=FUUCS4QZAH6U-1937118871-411</Url>
      <Description>FUUCS4QZAH6U-1937118871-411</Description>
    </_dlc_DocIdUrl>
  </documentManagement>
</p:properties>
</file>

<file path=customXml/itemProps1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07B9283-9E7B-49AD-8A11-AD25CF9E2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8f66b-55e4-4243-9280-f35ae9cfd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C6E6404-E1B9-4809-898E-D71D7C3E1EB3}">
  <ds:schemaRefs>
    <ds:schemaRef ds:uri="http://www.w3.org/XML/1998/namespace"/>
    <ds:schemaRef ds:uri="http://schemas.microsoft.com/office/2006/metadata/properties"/>
    <ds:schemaRef ds:uri="0998f66b-55e4-4243-9280-f35ae9cfd8b5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4168</Words>
  <Application>Microsoft Office PowerPoint</Application>
  <PresentationFormat>Personnalisé</PresentationFormat>
  <Paragraphs>1044</Paragraphs>
  <Slides>88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88</vt:i4>
      </vt:variant>
    </vt:vector>
  </HeadingPairs>
  <TitlesOfParts>
    <vt:vector size="91" baseType="lpstr">
      <vt:lpstr>Public Information</vt:lpstr>
      <vt:lpstr>Internal Use Only</vt:lpstr>
      <vt:lpstr>Confidential</vt:lpstr>
      <vt:lpstr>Design for Testability</vt:lpstr>
      <vt:lpstr> Inroduction:</vt:lpstr>
      <vt:lpstr> Murphy’s laws</vt:lpstr>
      <vt:lpstr> Challenge:</vt:lpstr>
      <vt:lpstr> How to guarantee quality ?</vt:lpstr>
      <vt:lpstr> Test versus verification</vt:lpstr>
      <vt:lpstr> Test concept</vt:lpstr>
      <vt:lpstr>Defect</vt:lpstr>
      <vt:lpstr> Defects in fabrication</vt:lpstr>
      <vt:lpstr> Defects illustrations</vt:lpstr>
      <vt:lpstr> Importance of the test</vt:lpstr>
      <vt:lpstr> Motivation of testing</vt:lpstr>
      <vt:lpstr> Benefits of testing</vt:lpstr>
      <vt:lpstr> Manufacturing</vt:lpstr>
      <vt:lpstr> Testability</vt:lpstr>
      <vt:lpstr> Focus to digital test</vt:lpstr>
      <vt:lpstr> DFT implementation</vt:lpstr>
      <vt:lpstr>Présentation PowerPoint</vt:lpstr>
      <vt:lpstr> Terminology: Defect, Fault, and Error (1)</vt:lpstr>
      <vt:lpstr> Terminology: Defect, Fault, and Error (2) </vt:lpstr>
      <vt:lpstr> Fault models</vt:lpstr>
      <vt:lpstr> Fault model : example</vt:lpstr>
      <vt:lpstr> Defects representation </vt:lpstr>
      <vt:lpstr> Stuck at faults</vt:lpstr>
      <vt:lpstr> Bridging faults (1)</vt:lpstr>
      <vt:lpstr> Bridging faults (2) : interconnect defects</vt:lpstr>
      <vt:lpstr> Bridging faults (3) : layout analysis</vt:lpstr>
      <vt:lpstr> Transistion faults</vt:lpstr>
      <vt:lpstr> IDDQ faults (1)</vt:lpstr>
      <vt:lpstr> IDDQ faults (2)</vt:lpstr>
      <vt:lpstr> Fault Coverage </vt:lpstr>
      <vt:lpstr>Présentation PowerPoint</vt:lpstr>
      <vt:lpstr> Scan path design</vt:lpstr>
      <vt:lpstr> Functional vs Structural testing</vt:lpstr>
      <vt:lpstr> Scan design overview</vt:lpstr>
      <vt:lpstr> Sequential -&gt; combinational</vt:lpstr>
      <vt:lpstr> SCAN chain : unactive, normal mode</vt:lpstr>
      <vt:lpstr>  SCAN chain : active, scan mode </vt:lpstr>
      <vt:lpstr> Scan process</vt:lpstr>
      <vt:lpstr>Présentation PowerPoint</vt:lpstr>
      <vt:lpstr>ATPG essentials</vt:lpstr>
      <vt:lpstr>ATPG overview</vt:lpstr>
      <vt:lpstr> Understand ATGP</vt:lpstr>
      <vt:lpstr>How to test digital blocks ?</vt:lpstr>
      <vt:lpstr>Fault detection process</vt:lpstr>
      <vt:lpstr> Fault classes</vt:lpstr>
      <vt:lpstr>What is STIL files ?</vt:lpstr>
      <vt:lpstr> ITC cells</vt:lpstr>
      <vt:lpstr> ITC implementation</vt:lpstr>
      <vt:lpstr> Wrapper concept</vt:lpstr>
      <vt:lpstr>What is Tessent ?</vt:lpstr>
      <vt:lpstr> DFT VISUALIZER </vt:lpstr>
      <vt:lpstr> </vt:lpstr>
      <vt:lpstr>Présentation PowerPoint</vt:lpstr>
      <vt:lpstr> ATPG digital flow features</vt:lpstr>
      <vt:lpstr>Directory structures &amp; files templates</vt:lpstr>
      <vt:lpstr> Directory template</vt:lpstr>
      <vt:lpstr> ATPG Patterns generation 1</vt:lpstr>
      <vt:lpstr> Faults models</vt:lpstr>
      <vt:lpstr> ATPG Patterns generation 2</vt:lpstr>
      <vt:lpstr> ATPG Patterns generation 3</vt:lpstr>
      <vt:lpstr>ATPG Patterns generation 4 : STIL post processing</vt:lpstr>
      <vt:lpstr>ATPG Patterns generation 5</vt:lpstr>
      <vt:lpstr>ATPG Patterns generation 6</vt:lpstr>
      <vt:lpstr> Simulation results</vt:lpstr>
      <vt:lpstr>Présentation PowerPoint</vt:lpstr>
      <vt:lpstr> Netlist of the design: step 1</vt:lpstr>
      <vt:lpstr> Apply patch : step 2</vt:lpstr>
      <vt:lpstr>Interconnectes extraction: step3 </vt:lpstr>
      <vt:lpstr>Présentation PowerPoint</vt:lpstr>
      <vt:lpstr>Replace instance name: step4 </vt:lpstr>
      <vt:lpstr>Présentation PowerPoint</vt:lpstr>
      <vt:lpstr> Bridge extraction and ATPG</vt:lpstr>
      <vt:lpstr> What is critical area ?</vt:lpstr>
      <vt:lpstr> (source Mentor Graphics) </vt:lpstr>
      <vt:lpstr> Simple case</vt:lpstr>
      <vt:lpstr> Add end effect</vt:lpstr>
      <vt:lpstr> side to side Bridge example</vt:lpstr>
      <vt:lpstr> Critical area flow</vt:lpstr>
      <vt:lpstr>Tetramax faults list generation ????</vt:lpstr>
      <vt:lpstr> ATPG generation</vt:lpstr>
      <vt:lpstr>Présentation PowerPoint</vt:lpstr>
      <vt:lpstr>Présentation PowerPoint</vt:lpstr>
      <vt:lpstr>Présentation PowerPoint</vt:lpstr>
      <vt:lpstr>Présentation PowerPoint</vt:lpstr>
      <vt:lpstr>ATPG_wrapper from ITC</vt:lpstr>
      <vt:lpstr> Summary</vt:lpstr>
      <vt:lpstr> 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2018-03-12T17:42:36Z</dcterms:created>
  <dcterms:modified xsi:type="dcterms:W3CDTF">2018-07-25T21:22:51Z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3bbb07fb-4935-442e-be91-12f567d0a39e</vt:lpwstr>
  </property>
  <property fmtid="{D5CDD505-2E9C-101B-9397-08002B2CF9AE}" pid="3" name="ContentTypeId">
    <vt:lpwstr>0x010100B0D1ECC809ACBC4CABF6E0A784E56224</vt:lpwstr>
  </property>
</Properties>
</file>