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8"/>
  </p:notesMasterIdLst>
  <p:handoutMasterIdLst>
    <p:handoutMasterId r:id="rId49"/>
  </p:handoutMasterIdLst>
  <p:sldIdLst>
    <p:sldId id="256" r:id="rId6"/>
    <p:sldId id="366" r:id="rId7"/>
    <p:sldId id="370" r:id="rId8"/>
    <p:sldId id="367" r:id="rId9"/>
    <p:sldId id="368" r:id="rId10"/>
    <p:sldId id="369" r:id="rId11"/>
    <p:sldId id="371" r:id="rId12"/>
    <p:sldId id="372" r:id="rId13"/>
    <p:sldId id="373" r:id="rId14"/>
    <p:sldId id="376" r:id="rId15"/>
    <p:sldId id="375" r:id="rId16"/>
    <p:sldId id="377" r:id="rId17"/>
    <p:sldId id="378" r:id="rId18"/>
    <p:sldId id="379" r:id="rId19"/>
    <p:sldId id="380" r:id="rId20"/>
    <p:sldId id="381" r:id="rId21"/>
    <p:sldId id="374" r:id="rId22"/>
    <p:sldId id="382" r:id="rId23"/>
    <p:sldId id="384" r:id="rId24"/>
    <p:sldId id="383" r:id="rId25"/>
    <p:sldId id="385" r:id="rId26"/>
    <p:sldId id="386" r:id="rId27"/>
    <p:sldId id="387"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2" r:id="rId41"/>
    <p:sldId id="403" r:id="rId42"/>
    <p:sldId id="401" r:id="rId43"/>
    <p:sldId id="405" r:id="rId44"/>
    <p:sldId id="406" r:id="rId45"/>
    <p:sldId id="388" r:id="rId46"/>
    <p:sldId id="404"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4660" autoAdjust="0"/>
  </p:normalViewPr>
  <p:slideViewPr>
    <p:cSldViewPr>
      <p:cViewPr varScale="1">
        <p:scale>
          <a:sx n="115" d="100"/>
          <a:sy n="115" d="100"/>
        </p:scale>
        <p:origin x="-114" y="-5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1239B3-3F86-464C-AD52-4C8E8D1A8CEF}" type="datetimeFigureOut">
              <a:rPr lang="en-US" smtClean="0"/>
              <a:t>7/17/2018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1362F-8E5B-436D-B2E4-DB7BA9138DF8}" type="slidenum">
              <a:rPr lang="en-US" smtClean="0"/>
              <a:t>‹#›</a:t>
            </a:fld>
            <a:endParaRPr lang="en-US"/>
          </a:p>
        </p:txBody>
      </p:sp>
    </p:spTree>
    <p:extLst>
      <p:ext uri="{BB962C8B-B14F-4D97-AF65-F5344CB8AC3E}">
        <p14:creationId xmlns:p14="http://schemas.microsoft.com/office/powerpoint/2010/main" val="205054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1CE09-9ECD-49EF-AF45-E6F2F88FB914}" type="datetimeFigureOut">
              <a:rPr lang="en-US" smtClean="0"/>
              <a:t>7/17/2018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31DA39-B701-4013-BEA5-4A5743C77841}" type="slidenum">
              <a:rPr lang="en-US" smtClean="0"/>
              <a:t>‹#›</a:t>
            </a:fld>
            <a:endParaRPr lang="en-US"/>
          </a:p>
        </p:txBody>
      </p:sp>
    </p:spTree>
    <p:extLst>
      <p:ext uri="{BB962C8B-B14F-4D97-AF65-F5344CB8AC3E}">
        <p14:creationId xmlns:p14="http://schemas.microsoft.com/office/powerpoint/2010/main" val="146347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800350"/>
            <a:ext cx="9144000" cy="685800"/>
          </a:xfrm>
          <a:prstGeom prst="rect">
            <a:avLst/>
          </a:prstGeom>
        </p:spPr>
        <p:txBody>
          <a:bodyPr>
            <a:normAutofit/>
          </a:bodyPr>
          <a:lstStyle>
            <a:lvl1pPr algn="ctr">
              <a:defRPr sz="4000" baseline="0">
                <a:solidFill>
                  <a:schemeClr val="bg1"/>
                </a:solidFill>
              </a:defRPr>
            </a:lvl1pPr>
          </a:lstStyle>
          <a:p>
            <a:r>
              <a:rPr lang="en-US" dirty="0" smtClean="0"/>
              <a:t>Title Page</a:t>
            </a:r>
            <a:endParaRPr lang="en-US" dirty="0"/>
          </a:p>
        </p:txBody>
      </p:sp>
      <p:sp>
        <p:nvSpPr>
          <p:cNvPr id="3" name="Subtitle 2"/>
          <p:cNvSpPr>
            <a:spLocks noGrp="1"/>
          </p:cNvSpPr>
          <p:nvPr>
            <p:ph type="subTitle" idx="1"/>
          </p:nvPr>
        </p:nvSpPr>
        <p:spPr>
          <a:xfrm>
            <a:off x="0" y="3543300"/>
            <a:ext cx="9144000" cy="1028700"/>
          </a:xfrm>
        </p:spPr>
        <p:txBody>
          <a:bodyPr/>
          <a:lstStyle>
            <a:lvl1pPr marL="0" indent="0" algn="ctr">
              <a:buNone/>
              <a:defRPr baseline="0">
                <a:solidFill>
                  <a:schemeClr val="bg1">
                    <a:lumMod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1028700" y="3429000"/>
            <a:ext cx="7086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2250" y="234588"/>
            <a:ext cx="2306550" cy="236698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2800" y="4602969"/>
            <a:ext cx="1689832" cy="511976"/>
          </a:xfrm>
          <a:prstGeom prst="rect">
            <a:avLst/>
          </a:prstGeom>
        </p:spPr>
      </p:pic>
      <p:sp>
        <p:nvSpPr>
          <p:cNvPr id="11" name="TextBox 10"/>
          <p:cNvSpPr txBox="1"/>
          <p:nvPr userDrawn="1"/>
        </p:nvSpPr>
        <p:spPr>
          <a:xfrm>
            <a:off x="0" y="4735846"/>
            <a:ext cx="297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Internal Use Only</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6605" y="4630357"/>
            <a:ext cx="457200" cy="457200"/>
          </a:xfrm>
          <a:prstGeom prst="rect">
            <a:avLst/>
          </a:prstGeom>
        </p:spPr>
      </p:pic>
    </p:spTree>
    <p:extLst>
      <p:ext uri="{BB962C8B-B14F-4D97-AF65-F5344CB8AC3E}">
        <p14:creationId xmlns:p14="http://schemas.microsoft.com/office/powerpoint/2010/main" val="10108465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28650"/>
            <a:ext cx="5486400" cy="29170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450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28650"/>
            <a:ext cx="5486400" cy="29170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1909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5792" y="781788"/>
            <a:ext cx="1932416" cy="1866162"/>
          </a:xfrm>
          <a:prstGeom prst="rect">
            <a:avLst/>
          </a:prstGeom>
        </p:spPr>
      </p:pic>
      <p:sp>
        <p:nvSpPr>
          <p:cNvPr id="2" name="Title 1"/>
          <p:cNvSpPr>
            <a:spLocks noGrp="1"/>
          </p:cNvSpPr>
          <p:nvPr>
            <p:ph type="ctrTitle" hasCustomPrompt="1"/>
          </p:nvPr>
        </p:nvSpPr>
        <p:spPr>
          <a:xfrm>
            <a:off x="0" y="2923794"/>
            <a:ext cx="9144000" cy="571500"/>
          </a:xfrm>
          <a:prstGeom prst="rect">
            <a:avLst/>
          </a:prstGeom>
        </p:spPr>
        <p:txBody>
          <a:bodyPr>
            <a:normAutofit/>
          </a:bodyPr>
          <a:lstStyle>
            <a:lvl1pPr algn="ctr">
              <a:defRPr sz="4000" baseline="0">
                <a:solidFill>
                  <a:schemeClr val="accent6"/>
                </a:solidFill>
              </a:defRPr>
            </a:lvl1pPr>
          </a:lstStyle>
          <a:p>
            <a:r>
              <a:rPr lang="en-US" dirty="0" smtClean="0"/>
              <a:t>Option 2 - Title Page</a:t>
            </a:r>
            <a:endParaRPr lang="en-US" dirty="0"/>
          </a:p>
        </p:txBody>
      </p:sp>
      <p:sp>
        <p:nvSpPr>
          <p:cNvPr id="3" name="Subtitle 2"/>
          <p:cNvSpPr>
            <a:spLocks noGrp="1"/>
          </p:cNvSpPr>
          <p:nvPr>
            <p:ph type="subTitle" idx="1"/>
          </p:nvPr>
        </p:nvSpPr>
        <p:spPr>
          <a:xfrm>
            <a:off x="0" y="3666744"/>
            <a:ext cx="9144000" cy="962406"/>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0" name="Straight Connector 9"/>
          <p:cNvCxnSpPr/>
          <p:nvPr userDrawn="1"/>
        </p:nvCxnSpPr>
        <p:spPr>
          <a:xfrm>
            <a:off x="1028700" y="3552444"/>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390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14500"/>
            <a:ext cx="9144000" cy="571500"/>
          </a:xfrm>
          <a:prstGeom prst="rect">
            <a:avLst/>
          </a:prstGeom>
        </p:spPr>
        <p:txBody>
          <a:bodyPr>
            <a:normAutofit/>
          </a:bodyPr>
          <a:lstStyle>
            <a:lvl1pPr algn="ctr">
              <a:defRPr sz="4000" baseline="0">
                <a:solidFill>
                  <a:schemeClr val="accent6"/>
                </a:solidFill>
              </a:defRPr>
            </a:lvl1pPr>
          </a:lstStyle>
          <a:p>
            <a:r>
              <a:rPr lang="en-US" dirty="0" smtClean="0"/>
              <a:t>Section Title Page</a:t>
            </a:r>
            <a:endParaRPr lang="en-US" dirty="0"/>
          </a:p>
        </p:txBody>
      </p:sp>
      <p:sp>
        <p:nvSpPr>
          <p:cNvPr id="3" name="Subtitle 2"/>
          <p:cNvSpPr>
            <a:spLocks noGrp="1"/>
          </p:cNvSpPr>
          <p:nvPr>
            <p:ph type="subTitle" idx="1" hasCustomPrompt="1"/>
          </p:nvPr>
        </p:nvSpPr>
        <p:spPr>
          <a:xfrm>
            <a:off x="0" y="2457450"/>
            <a:ext cx="9144000" cy="962406"/>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subtitle style</a:t>
            </a:r>
            <a:endParaRPr lang="en-US" dirty="0"/>
          </a:p>
        </p:txBody>
      </p:sp>
      <p:cxnSp>
        <p:nvCxnSpPr>
          <p:cNvPr id="10" name="Straight Connector 9"/>
          <p:cNvCxnSpPr/>
          <p:nvPr userDrawn="1"/>
        </p:nvCxnSpPr>
        <p:spPr>
          <a:xfrm>
            <a:off x="1028700" y="2343150"/>
            <a:ext cx="708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9105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2510421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30954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9454801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8393571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bg1"/>
                </a:solidFill>
              </a:defRPr>
            </a:lvl1pPr>
          </a:lstStyle>
          <a:p>
            <a:r>
              <a:rPr lang="en-US" dirty="0" smtClean="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483484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3"/>
          <p:cNvSpPr>
            <a:spLocks noGrp="1"/>
          </p:cNvSpPr>
          <p:nvPr>
            <p:ph type="title" hasCustomPrompt="1"/>
          </p:nvPr>
        </p:nvSpPr>
        <p:spPr>
          <a:xfrm>
            <a:off x="155448" y="0"/>
            <a:ext cx="8229600" cy="5715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smtClean="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4135871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2800" y="4602969"/>
            <a:ext cx="1689832" cy="511976"/>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3124200" y="4735846"/>
            <a:ext cx="29718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Internal Use Only</a:t>
            </a:r>
          </a:p>
        </p:txBody>
      </p:sp>
      <p:sp>
        <p:nvSpPr>
          <p:cNvPr id="8" name="TextBox 7"/>
          <p:cNvSpPr txBox="1"/>
          <p:nvPr userDrawn="1"/>
        </p:nvSpPr>
        <p:spPr>
          <a:xfrm>
            <a:off x="137327" y="4735846"/>
            <a:ext cx="457200" cy="246221"/>
          </a:xfrm>
          <a:prstGeom prst="rect">
            <a:avLst/>
          </a:prstGeom>
          <a:noFill/>
        </p:spPr>
        <p:txBody>
          <a:bodyPr wrap="square" rtlCol="0">
            <a:spAutoFit/>
          </a:bodyPr>
          <a:lstStyle/>
          <a:p>
            <a:fld id="{55CF2E0C-8448-45AD-BA18-C015FB6BC643}" type="slidenum">
              <a:rPr lang="en-US" sz="1000" smtClean="0">
                <a:solidFill>
                  <a:schemeClr val="bg1"/>
                </a:solidFill>
              </a:rPr>
              <a:t>‹#›</a:t>
            </a:fld>
            <a:endParaRPr lang="en-US" sz="1000" dirty="0">
              <a:solidFill>
                <a:schemeClr val="bg1"/>
              </a:solidFill>
            </a:endParaRPr>
          </a:p>
        </p:txBody>
      </p:sp>
      <p:sp>
        <p:nvSpPr>
          <p:cNvPr id="9" name="TextBox 8"/>
          <p:cNvSpPr txBox="1"/>
          <p:nvPr userDrawn="1"/>
        </p:nvSpPr>
        <p:spPr>
          <a:xfrm>
            <a:off x="685800" y="4735846"/>
            <a:ext cx="1905000" cy="246221"/>
          </a:xfrm>
          <a:prstGeom prst="rect">
            <a:avLst/>
          </a:prstGeom>
          <a:noFill/>
        </p:spPr>
        <p:txBody>
          <a:bodyPr wrap="square" rtlCol="0">
            <a:spAutoFit/>
          </a:bodyPr>
          <a:lstStyle/>
          <a:p>
            <a:fld id="{FDFC385D-3427-4BE1-B6EF-FCAEDE0FE2E6}" type="datetime1">
              <a:rPr lang="en-US" sz="1000" smtClean="0">
                <a:solidFill>
                  <a:schemeClr val="bg1"/>
                </a:solidFill>
              </a:rPr>
              <a:t>7/17/2018</a:t>
            </a:fld>
            <a:endParaRPr lang="en-US" sz="1000" dirty="0">
              <a:solidFill>
                <a:schemeClr val="bg1"/>
              </a:solidFill>
            </a:endParaRPr>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657600" y="4630357"/>
            <a:ext cx="457200" cy="457200"/>
          </a:xfrm>
          <a:prstGeom prst="rect">
            <a:avLst/>
          </a:prstGeom>
        </p:spPr>
      </p:pic>
    </p:spTree>
    <p:extLst>
      <p:ext uri="{BB962C8B-B14F-4D97-AF65-F5344CB8AC3E}">
        <p14:creationId xmlns:p14="http://schemas.microsoft.com/office/powerpoint/2010/main" val="2408327983"/>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49" r:id="rId3"/>
    <p:sldLayoutId id="2147483650" r:id="rId4"/>
    <p:sldLayoutId id="2147483665" r:id="rId5"/>
    <p:sldLayoutId id="2147483652" r:id="rId6"/>
    <p:sldLayoutId id="2147483666" r:id="rId7"/>
    <p:sldLayoutId id="2147483664" r:id="rId8"/>
    <p:sldLayoutId id="2147483667" r:id="rId9"/>
    <p:sldLayoutId id="2147483657" r:id="rId10"/>
    <p:sldLayoutId id="2147483668" r:id="rId11"/>
  </p:sldLayoutIdLst>
  <p:timing>
    <p:tnLst>
      <p:par>
        <p:cTn id="1" dur="indefinite" restart="never" nodeType="tmRoot"/>
      </p:par>
    </p:tnLst>
  </p:timing>
  <p:hf hdr="0"/>
  <p:txStyles>
    <p:titleStyle>
      <a:lvl1pPr algn="l" defTabSz="914400" rtl="0" eaLnBrk="1" latinLnBrk="0" hangingPunct="1">
        <a:spcBef>
          <a:spcPct val="0"/>
        </a:spcBef>
        <a:buNone/>
        <a:defRPr sz="4000" i="0" kern="1200" baseline="0">
          <a:solidFill>
            <a:schemeClr val="accent6"/>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4.xml"/><Relationship Id="rId4" Type="http://schemas.openxmlformats.org/officeDocument/2006/relationships/image" Target="../media/image18.tmp"/></Relationships>
</file>

<file path=ppt/slides/_rels/slide2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ftp://ftp.dii.unisi.it/pub/users/vignoli/old/elettronicaiii/seminario_ing_affortunati_2000/des_flow.pdf"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eng.biu.ac.il/temanad/files/2017/02/Lecture-4-Standard-Cell-Libraries.pdf" TargetMode="External"/><Relationship Id="rId2" Type="http://schemas.openxmlformats.org/officeDocument/2006/relationships/hyperlink" Target="http://www.eng.biu.ac.il/temanad/files/2017/03/02-Terminology-2012-13-A.pdf" TargetMode="External"/><Relationship Id="rId1" Type="http://schemas.openxmlformats.org/officeDocument/2006/relationships/slideLayout" Target="../slideLayouts/slideLayout4.xml"/><Relationship Id="rId4" Type="http://schemas.openxmlformats.org/officeDocument/2006/relationships/hyperlink" Target="http://www.ee.virginia.edu/~mrs8n/soc/SynthesisTutorials/sprflow.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fontScale="90000"/>
          </a:bodyPr>
          <a:lstStyle/>
          <a:p>
            <a:r>
              <a:rPr lang="fr-FR" dirty="0" smtClean="0"/>
              <a:t>Back end Digital Flow</a:t>
            </a:r>
            <a:endParaRPr lang="en-US" dirty="0"/>
          </a:p>
        </p:txBody>
      </p:sp>
      <p:sp>
        <p:nvSpPr>
          <p:cNvPr id="10" name="Subtitle 9"/>
          <p:cNvSpPr>
            <a:spLocks noGrp="1"/>
          </p:cNvSpPr>
          <p:nvPr>
            <p:ph type="subTitle" idx="1"/>
          </p:nvPr>
        </p:nvSpPr>
        <p:spPr/>
        <p:txBody>
          <a:bodyPr>
            <a:normAutofit/>
          </a:bodyPr>
          <a:lstStyle/>
          <a:p>
            <a:r>
              <a:rPr lang="fr-FR" dirty="0" smtClean="0"/>
              <a:t>Basics</a:t>
            </a:r>
          </a:p>
          <a:p>
            <a:r>
              <a:rPr lang="en-US" sz="1700" dirty="0" smtClean="0"/>
              <a:t>Patrice </a:t>
            </a:r>
            <a:r>
              <a:rPr lang="en-US" sz="1700" dirty="0" err="1" smtClean="0"/>
              <a:t>Delpy</a:t>
            </a:r>
            <a:r>
              <a:rPr lang="en-US" sz="1700" dirty="0" smtClean="0"/>
              <a:t> 2018</a:t>
            </a:r>
            <a:endParaRPr lang="en-US" sz="1700" dirty="0"/>
          </a:p>
        </p:txBody>
      </p:sp>
    </p:spTree>
    <p:extLst>
      <p:ext uri="{BB962C8B-B14F-4D97-AF65-F5344CB8AC3E}">
        <p14:creationId xmlns:p14="http://schemas.microsoft.com/office/powerpoint/2010/main" val="57522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normAutofit fontScale="90000"/>
          </a:bodyPr>
          <a:lstStyle/>
          <a:p>
            <a:r>
              <a:rPr lang="fr-FR" dirty="0" err="1" smtClean="0"/>
              <a:t>Summary</a:t>
            </a:r>
            <a:r>
              <a:rPr lang="fr-FR" dirty="0" smtClean="0"/>
              <a:t> of </a:t>
            </a:r>
            <a:r>
              <a:rPr lang="fr-FR" dirty="0" err="1" smtClean="0"/>
              <a:t>Innovus</a:t>
            </a:r>
            <a:r>
              <a:rPr lang="fr-FR" smtClean="0"/>
              <a:t> flow</a:t>
            </a:r>
            <a:endParaRPr lang="fr-FR"/>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590550"/>
            <a:ext cx="9167750" cy="3915757"/>
          </a:xfrm>
          <a:prstGeom prst="rect">
            <a:avLst/>
          </a:prstGeom>
        </p:spPr>
      </p:pic>
    </p:spTree>
    <p:extLst>
      <p:ext uri="{BB962C8B-B14F-4D97-AF65-F5344CB8AC3E}">
        <p14:creationId xmlns:p14="http://schemas.microsoft.com/office/powerpoint/2010/main" val="3504885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About </a:t>
            </a:r>
            <a:r>
              <a:rPr lang="en-US" dirty="0" err="1"/>
              <a:t>sdc</a:t>
            </a:r>
            <a:r>
              <a:rPr lang="en-US" dirty="0"/>
              <a:t> : </a:t>
            </a:r>
          </a:p>
          <a:p>
            <a:pPr marL="457200" lvl="1" indent="0">
              <a:buNone/>
            </a:pPr>
            <a:r>
              <a:rPr lang="en-US" dirty="0"/>
              <a:t>“</a:t>
            </a:r>
            <a:r>
              <a:rPr lang="en-US" b="1" dirty="0"/>
              <a:t>Static Timing Analysis for Nanometer Designs : a Practical Approach” </a:t>
            </a:r>
          </a:p>
          <a:p>
            <a:pPr marL="457200" lvl="1" indent="0">
              <a:buNone/>
            </a:pPr>
            <a:r>
              <a:rPr lang="en-US" dirty="0"/>
              <a:t>from</a:t>
            </a:r>
            <a:r>
              <a:rPr lang="en-US" b="1" dirty="0"/>
              <a:t> </a:t>
            </a:r>
            <a:r>
              <a:rPr lang="en-US" dirty="0"/>
              <a:t>J . </a:t>
            </a:r>
            <a:r>
              <a:rPr lang="en-US" dirty="0" err="1"/>
              <a:t>Bhasker</a:t>
            </a:r>
            <a:r>
              <a:rPr lang="en-US" dirty="0"/>
              <a:t> and  Rakesh Chadha </a:t>
            </a:r>
          </a:p>
          <a:p>
            <a:endParaRPr lang="fr-FR" dirty="0"/>
          </a:p>
        </p:txBody>
      </p:sp>
      <p:sp>
        <p:nvSpPr>
          <p:cNvPr id="3" name="Titre 2"/>
          <p:cNvSpPr>
            <a:spLocks noGrp="1"/>
          </p:cNvSpPr>
          <p:nvPr>
            <p:ph type="title"/>
          </p:nvPr>
        </p:nvSpPr>
        <p:spPr/>
        <p:txBody>
          <a:bodyPr>
            <a:normAutofit fontScale="90000"/>
          </a:bodyPr>
          <a:lstStyle/>
          <a:p>
            <a:r>
              <a:rPr lang="fr-FR" dirty="0" smtClean="0"/>
              <a:t>More informations:</a:t>
            </a:r>
            <a:endParaRPr lang="fr-FR" dirty="0"/>
          </a:p>
        </p:txBody>
      </p:sp>
    </p:spTree>
    <p:extLst>
      <p:ext uri="{BB962C8B-B14F-4D97-AF65-F5344CB8AC3E}">
        <p14:creationId xmlns:p14="http://schemas.microsoft.com/office/powerpoint/2010/main" val="3423682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marL="0" indent="0">
              <a:buNone/>
            </a:pPr>
            <a:r>
              <a:rPr lang="en-US" dirty="0" smtClean="0"/>
              <a:t>Process of taking </a:t>
            </a:r>
            <a:r>
              <a:rPr lang="en-US" dirty="0"/>
              <a:t>a structural file </a:t>
            </a:r>
          </a:p>
          <a:p>
            <a:pPr marL="0" indent="0">
              <a:buNone/>
            </a:pPr>
            <a:r>
              <a:rPr lang="en-US" dirty="0"/>
              <a:t>(Verilog </a:t>
            </a:r>
            <a:r>
              <a:rPr lang="en-US" dirty="0" smtClean="0"/>
              <a:t>in </a:t>
            </a:r>
            <a:r>
              <a:rPr lang="en-US" dirty="0"/>
              <a:t>our case) and </a:t>
            </a:r>
            <a:r>
              <a:rPr lang="en-US" dirty="0" smtClean="0"/>
              <a:t>making </a:t>
            </a:r>
            <a:r>
              <a:rPr lang="en-US" dirty="0"/>
              <a:t>a physical </a:t>
            </a:r>
            <a:r>
              <a:rPr lang="en-US" dirty="0" smtClean="0"/>
              <a:t>view</a:t>
            </a:r>
            <a:endParaRPr lang="en-US" dirty="0"/>
          </a:p>
          <a:p>
            <a:pPr marL="0" indent="0">
              <a:buNone/>
            </a:pPr>
            <a:r>
              <a:rPr lang="en-US" dirty="0"/>
              <a:t>from that description. </a:t>
            </a:r>
            <a:r>
              <a:rPr lang="en-US" dirty="0" smtClean="0"/>
              <a:t>It involves </a:t>
            </a:r>
            <a:r>
              <a:rPr lang="en-US" dirty="0"/>
              <a:t>placing the cells on the chip, </a:t>
            </a:r>
            <a:r>
              <a:rPr lang="en-US" dirty="0" smtClean="0"/>
              <a:t>and </a:t>
            </a:r>
            <a:r>
              <a:rPr lang="en-US" dirty="0"/>
              <a:t>routing the wiring connections</a:t>
            </a:r>
          </a:p>
          <a:p>
            <a:pPr marL="0" indent="0">
              <a:buNone/>
            </a:pPr>
            <a:r>
              <a:rPr lang="en-US" dirty="0"/>
              <a:t>between those cells.</a:t>
            </a:r>
          </a:p>
          <a:p>
            <a:pPr marL="0" indent="0">
              <a:buNone/>
            </a:pPr>
            <a:endParaRPr lang="fr-FR" dirty="0"/>
          </a:p>
        </p:txBody>
      </p:sp>
      <p:sp>
        <p:nvSpPr>
          <p:cNvPr id="3" name="Titre 2"/>
          <p:cNvSpPr>
            <a:spLocks noGrp="1"/>
          </p:cNvSpPr>
          <p:nvPr>
            <p:ph type="title"/>
          </p:nvPr>
        </p:nvSpPr>
        <p:spPr/>
        <p:txBody>
          <a:bodyPr>
            <a:normAutofit fontScale="90000"/>
          </a:bodyPr>
          <a:lstStyle/>
          <a:p>
            <a:r>
              <a:rPr lang="fr-FR" dirty="0" smtClean="0"/>
              <a:t>Place and route ?</a:t>
            </a:r>
            <a:endParaRPr lang="fr-FR" dirty="0"/>
          </a:p>
        </p:txBody>
      </p:sp>
    </p:spTree>
    <p:extLst>
      <p:ext uri="{BB962C8B-B14F-4D97-AF65-F5344CB8AC3E}">
        <p14:creationId xmlns:p14="http://schemas.microsoft.com/office/powerpoint/2010/main" val="4185797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en-US" dirty="0" smtClean="0"/>
              <a:t>Digital </a:t>
            </a:r>
            <a:r>
              <a:rPr lang="en-US" dirty="0"/>
              <a:t>Implementation </a:t>
            </a:r>
            <a:r>
              <a:rPr lang="en-US" dirty="0" smtClean="0"/>
              <a:t>System:</a:t>
            </a:r>
            <a:endParaRPr lang="en-US" dirty="0"/>
          </a:p>
          <a:p>
            <a:pPr marL="0" indent="0">
              <a:buNone/>
            </a:pPr>
            <a:endParaRPr lang="en-US" dirty="0"/>
          </a:p>
          <a:p>
            <a:pPr marL="0" indent="0">
              <a:buNone/>
            </a:pPr>
            <a:r>
              <a:rPr lang="en-US" dirty="0" smtClean="0"/>
              <a:t>A </a:t>
            </a:r>
            <a:r>
              <a:rPr lang="en-US" dirty="0"/>
              <a:t>Cadence tool for creation of digital </a:t>
            </a:r>
          </a:p>
          <a:p>
            <a:pPr marL="0" indent="0">
              <a:buNone/>
            </a:pPr>
            <a:r>
              <a:rPr lang="en-US" dirty="0"/>
              <a:t>integrated circuits. This includes floor planning, power planning, test and place and </a:t>
            </a:r>
            <a:r>
              <a:rPr lang="en-US" dirty="0" smtClean="0"/>
              <a:t>route.</a:t>
            </a:r>
            <a:endParaRPr lang="en-US" dirty="0"/>
          </a:p>
          <a:p>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4194028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819150"/>
            <a:ext cx="2834992" cy="3394075"/>
          </a:xfrm>
        </p:spPr>
      </p:pic>
      <p:sp>
        <p:nvSpPr>
          <p:cNvPr id="3" name="Titre 2"/>
          <p:cNvSpPr>
            <a:spLocks noGrp="1"/>
          </p:cNvSpPr>
          <p:nvPr>
            <p:ph type="title"/>
          </p:nvPr>
        </p:nvSpPr>
        <p:spPr/>
        <p:txBody>
          <a:bodyPr>
            <a:normAutofit fontScale="90000"/>
          </a:bodyPr>
          <a:lstStyle/>
          <a:p>
            <a:r>
              <a:rPr lang="fr-FR" dirty="0" err="1" smtClean="0"/>
              <a:t>Innovus</a:t>
            </a:r>
            <a:r>
              <a:rPr lang="fr-FR" dirty="0" smtClean="0"/>
              <a:t> design flow </a:t>
            </a:r>
            <a:endParaRPr lang="fr-FR" dirty="0"/>
          </a:p>
        </p:txBody>
      </p:sp>
    </p:spTree>
    <p:extLst>
      <p:ext uri="{BB962C8B-B14F-4D97-AF65-F5344CB8AC3E}">
        <p14:creationId xmlns:p14="http://schemas.microsoft.com/office/powerpoint/2010/main" val="4199429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CTS: </a:t>
            </a:r>
            <a:r>
              <a:rPr lang="fr-FR" dirty="0" err="1" smtClean="0"/>
              <a:t>clock</a:t>
            </a:r>
            <a:r>
              <a:rPr lang="fr-FR" dirty="0" smtClean="0"/>
              <a:t> buffers </a:t>
            </a:r>
            <a:r>
              <a:rPr lang="fr-FR" dirty="0" err="1" smtClean="0"/>
              <a:t>will</a:t>
            </a:r>
            <a:r>
              <a:rPr lang="fr-FR" dirty="0" smtClean="0"/>
              <a:t> </a:t>
            </a:r>
            <a:r>
              <a:rPr lang="fr-FR" dirty="0" err="1" smtClean="0"/>
              <a:t>be</a:t>
            </a:r>
            <a:r>
              <a:rPr lang="fr-FR" dirty="0" smtClean="0"/>
              <a:t> </a:t>
            </a:r>
            <a:r>
              <a:rPr lang="fr-FR" dirty="0" err="1" smtClean="0"/>
              <a:t>added</a:t>
            </a:r>
            <a:endParaRPr lang="fr-FR" dirty="0"/>
          </a:p>
          <a:p>
            <a:r>
              <a:rPr lang="fr-FR" dirty="0" err="1" smtClean="0"/>
              <a:t>Garantees</a:t>
            </a:r>
            <a:r>
              <a:rPr lang="fr-FR" dirty="0" smtClean="0"/>
              <a:t> </a:t>
            </a:r>
            <a:r>
              <a:rPr lang="fr-FR" dirty="0" err="1" smtClean="0"/>
              <a:t>that</a:t>
            </a:r>
            <a:r>
              <a:rPr lang="fr-FR" dirty="0" smtClean="0"/>
              <a:t> </a:t>
            </a:r>
            <a:r>
              <a:rPr lang="fr-FR" dirty="0" err="1" smtClean="0"/>
              <a:t>clock</a:t>
            </a:r>
            <a:r>
              <a:rPr lang="fr-FR" dirty="0" smtClean="0"/>
              <a:t> </a:t>
            </a:r>
            <a:r>
              <a:rPr lang="fr-FR" dirty="0" err="1" smtClean="0"/>
              <a:t>tree</a:t>
            </a:r>
            <a:r>
              <a:rPr lang="fr-FR" dirty="0" smtClean="0"/>
              <a:t> </a:t>
            </a:r>
            <a:r>
              <a:rPr lang="fr-FR" dirty="0" err="1" smtClean="0"/>
              <a:t>will</a:t>
            </a:r>
            <a:r>
              <a:rPr lang="fr-FR" dirty="0" smtClean="0"/>
              <a:t> </a:t>
            </a:r>
            <a:r>
              <a:rPr lang="fr-FR" dirty="0" err="1" smtClean="0"/>
              <a:t>be</a:t>
            </a:r>
            <a:r>
              <a:rPr lang="fr-FR" dirty="0" smtClean="0"/>
              <a:t> </a:t>
            </a:r>
            <a:r>
              <a:rPr lang="fr-FR" dirty="0" err="1" smtClean="0"/>
              <a:t>routed</a:t>
            </a:r>
            <a:r>
              <a:rPr lang="fr-FR" dirty="0" smtClean="0"/>
              <a:t> in the </a:t>
            </a:r>
            <a:r>
              <a:rPr lang="fr-FR" dirty="0" err="1" smtClean="0"/>
              <a:t>most</a:t>
            </a:r>
            <a:r>
              <a:rPr lang="fr-FR" dirty="0" smtClean="0"/>
              <a:t> </a:t>
            </a:r>
            <a:r>
              <a:rPr lang="fr-FR" dirty="0" err="1" smtClean="0"/>
              <a:t>effcient</a:t>
            </a:r>
            <a:r>
              <a:rPr lang="fr-FR" dirty="0" smtClean="0"/>
              <a:t> </a:t>
            </a:r>
            <a:r>
              <a:rPr lang="fr-FR" dirty="0" err="1" smtClean="0"/>
              <a:t>way</a:t>
            </a:r>
            <a:r>
              <a:rPr lang="fr-FR" dirty="0" smtClean="0"/>
              <a:t> and </a:t>
            </a:r>
            <a:r>
              <a:rPr lang="fr-FR" dirty="0" err="1" smtClean="0"/>
              <a:t>thereby</a:t>
            </a:r>
            <a:r>
              <a:rPr lang="fr-FR" dirty="0" smtClean="0"/>
              <a:t> </a:t>
            </a:r>
            <a:r>
              <a:rPr lang="fr-FR" dirty="0" err="1" smtClean="0"/>
              <a:t>clock</a:t>
            </a:r>
            <a:r>
              <a:rPr lang="fr-FR" dirty="0" smtClean="0"/>
              <a:t> </a:t>
            </a:r>
            <a:r>
              <a:rPr lang="fr-FR" dirty="0" err="1" smtClean="0"/>
              <a:t>skew</a:t>
            </a:r>
            <a:r>
              <a:rPr lang="fr-FR" dirty="0" smtClean="0"/>
              <a:t> </a:t>
            </a:r>
            <a:r>
              <a:rPr lang="fr-FR" dirty="0" err="1" smtClean="0"/>
              <a:t>will</a:t>
            </a:r>
            <a:r>
              <a:rPr lang="fr-FR" dirty="0" smtClean="0"/>
              <a:t> </a:t>
            </a:r>
            <a:r>
              <a:rPr lang="fr-FR" dirty="0" err="1" smtClean="0"/>
              <a:t>be</a:t>
            </a:r>
            <a:r>
              <a:rPr lang="fr-FR" dirty="0" smtClean="0"/>
              <a:t> </a:t>
            </a:r>
            <a:r>
              <a:rPr lang="fr-FR" dirty="0" err="1" smtClean="0"/>
              <a:t>reduced</a:t>
            </a:r>
            <a:r>
              <a:rPr lang="fr-FR" dirty="0" smtClean="0"/>
              <a:t> (best case 0)</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2104190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LEF: </a:t>
            </a:r>
            <a:r>
              <a:rPr lang="fr-FR" dirty="0" err="1" smtClean="0"/>
              <a:t>library</a:t>
            </a:r>
            <a:r>
              <a:rPr lang="fr-FR" dirty="0" smtClean="0"/>
              <a:t> exchange format</a:t>
            </a:r>
            <a:endParaRPr lang="fr-FR" dirty="0"/>
          </a:p>
        </p:txBody>
      </p:sp>
      <p:sp>
        <p:nvSpPr>
          <p:cNvPr id="3" name="Titre 2"/>
          <p:cNvSpPr>
            <a:spLocks noGrp="1"/>
          </p:cNvSpPr>
          <p:nvPr>
            <p:ph type="title"/>
          </p:nvPr>
        </p:nvSpPr>
        <p:spPr/>
        <p:txBody>
          <a:bodyPr>
            <a:normAutofit fontScale="90000"/>
          </a:bodyPr>
          <a:lstStyle/>
          <a:p>
            <a:r>
              <a:rPr lang="fr-FR" dirty="0" err="1" smtClean="0"/>
              <a:t>Technology</a:t>
            </a:r>
            <a:r>
              <a:rPr lang="fr-FR" dirty="0" smtClean="0"/>
              <a:t> </a:t>
            </a:r>
            <a:r>
              <a:rPr lang="fr-FR" smtClean="0"/>
              <a:t>and design files</a:t>
            </a:r>
            <a:endParaRPr lang="fr-FR"/>
          </a:p>
        </p:txBody>
      </p:sp>
    </p:spTree>
    <p:extLst>
      <p:ext uri="{BB962C8B-B14F-4D97-AF65-F5344CB8AC3E}">
        <p14:creationId xmlns:p14="http://schemas.microsoft.com/office/powerpoint/2010/main" val="1937349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Warning !</a:t>
            </a:r>
            <a:endParaRPr lang="fr-FR" dirty="0"/>
          </a:p>
        </p:txBody>
      </p:sp>
      <p:sp>
        <p:nvSpPr>
          <p:cNvPr id="4" name="Espace réservé du contenu 2"/>
          <p:cNvSpPr txBox="1">
            <a:spLocks/>
          </p:cNvSpPr>
          <p:nvPr/>
        </p:nvSpPr>
        <p:spPr>
          <a:xfrm>
            <a:off x="228600" y="590550"/>
            <a:ext cx="88392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The </a:t>
            </a:r>
            <a:r>
              <a:rPr lang="en-US" sz="2800" dirty="0" err="1" smtClean="0"/>
              <a:t>sdc</a:t>
            </a:r>
            <a:r>
              <a:rPr lang="en-US" sz="2800" dirty="0" smtClean="0"/>
              <a:t> files guide the digital tools during synthesis, </a:t>
            </a:r>
          </a:p>
          <a:p>
            <a:pPr marL="0" indent="0">
              <a:buFont typeface="Arial" panose="020B0604020202020204" pitchFamily="34" charset="0"/>
              <a:buNone/>
            </a:pPr>
            <a:r>
              <a:rPr lang="en-US" sz="2800" dirty="0" smtClean="0"/>
              <a:t>placement and routing to avoid setup or hold failure.</a:t>
            </a:r>
          </a:p>
          <a:p>
            <a:pPr marL="0" indent="0">
              <a:buFont typeface="Arial" panose="020B0604020202020204" pitchFamily="34" charset="0"/>
              <a:buNone/>
            </a:pPr>
            <a:r>
              <a:rPr lang="en-US" sz="2800" dirty="0" smtClean="0"/>
              <a:t>So be careful when you write them !</a:t>
            </a:r>
          </a:p>
          <a:p>
            <a:pPr marL="1168400" indent="355600">
              <a:buFont typeface="Arial" panose="020B0604020202020204" pitchFamily="34" charset="0"/>
              <a:buNone/>
            </a:pPr>
            <a:endParaRPr lang="en-US" sz="2800" dirty="0" smtClean="0"/>
          </a:p>
          <a:p>
            <a:pPr marL="1524000" indent="266700">
              <a:buFont typeface="Arial" panose="020B0604020202020204" pitchFamily="34" charset="0"/>
              <a:buNone/>
            </a:pPr>
            <a:r>
              <a:rPr lang="en-US" sz="2800" dirty="0" smtClean="0"/>
              <a:t>All path should be constrained to enable  their analysis.</a:t>
            </a:r>
          </a:p>
          <a:p>
            <a:pPr marL="1168400" indent="355600">
              <a:buFont typeface="Arial" panose="020B0604020202020204" pitchFamily="34" charset="0"/>
              <a:buNone/>
            </a:pPr>
            <a:r>
              <a:rPr lang="en-US" sz="2800" dirty="0" smtClean="0"/>
              <a:t>=&gt; Unconstrained path can lead to “hidden” timing violations or “over design”</a:t>
            </a:r>
          </a:p>
          <a:p>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89" y="2647950"/>
            <a:ext cx="1335622" cy="1113018"/>
          </a:xfrm>
          <a:prstGeom prst="rect">
            <a:avLst/>
          </a:prstGeom>
        </p:spPr>
      </p:pic>
    </p:spTree>
    <p:extLst>
      <p:ext uri="{BB962C8B-B14F-4D97-AF65-F5344CB8AC3E}">
        <p14:creationId xmlns:p14="http://schemas.microsoft.com/office/powerpoint/2010/main" val="187808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LEF </a:t>
            </a:r>
            <a:r>
              <a:rPr lang="fr-FR" dirty="0" err="1" smtClean="0"/>
              <a:t>Example</a:t>
            </a:r>
            <a:r>
              <a:rPr lang="fr-FR" dirty="0" smtClean="0"/>
              <a:t> : invx0</a:t>
            </a:r>
            <a:endParaRPr lang="fr-F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18083"/>
            <a:ext cx="1464061" cy="3864387"/>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19150"/>
            <a:ext cx="1352477" cy="339407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826777"/>
            <a:ext cx="1524000" cy="3330464"/>
          </a:xfrm>
          <a:prstGeom prst="rect">
            <a:avLst/>
          </a:prstGeom>
        </p:spPr>
      </p:pic>
      <p:sp>
        <p:nvSpPr>
          <p:cNvPr id="9" name="TextBox 8"/>
          <p:cNvSpPr txBox="1"/>
          <p:nvPr/>
        </p:nvSpPr>
        <p:spPr>
          <a:xfrm>
            <a:off x="2026300" y="4171950"/>
            <a:ext cx="824200" cy="369332"/>
          </a:xfrm>
          <a:prstGeom prst="rect">
            <a:avLst/>
          </a:prstGeom>
          <a:noFill/>
        </p:spPr>
        <p:txBody>
          <a:bodyPr wrap="none" rtlCol="0">
            <a:spAutoFit/>
          </a:bodyPr>
          <a:lstStyle/>
          <a:p>
            <a:r>
              <a:rPr lang="fr-FR" dirty="0" err="1" smtClean="0"/>
              <a:t>Layout</a:t>
            </a:r>
            <a:endParaRPr lang="en-US" dirty="0"/>
          </a:p>
        </p:txBody>
      </p:sp>
      <p:sp>
        <p:nvSpPr>
          <p:cNvPr id="10" name="TextBox 9"/>
          <p:cNvSpPr txBox="1"/>
          <p:nvPr/>
        </p:nvSpPr>
        <p:spPr>
          <a:xfrm>
            <a:off x="4357400" y="4171950"/>
            <a:ext cx="982770" cy="369332"/>
          </a:xfrm>
          <a:prstGeom prst="rect">
            <a:avLst/>
          </a:prstGeom>
          <a:noFill/>
        </p:spPr>
        <p:txBody>
          <a:bodyPr wrap="none" rtlCol="0">
            <a:spAutoFit/>
          </a:bodyPr>
          <a:lstStyle/>
          <a:p>
            <a:r>
              <a:rPr lang="fr-FR" dirty="0" smtClean="0"/>
              <a:t>Abstract</a:t>
            </a:r>
            <a:endParaRPr lang="en-US" dirty="0"/>
          </a:p>
        </p:txBody>
      </p:sp>
      <p:sp>
        <p:nvSpPr>
          <p:cNvPr id="11" name="TextBox 10"/>
          <p:cNvSpPr txBox="1"/>
          <p:nvPr/>
        </p:nvSpPr>
        <p:spPr>
          <a:xfrm>
            <a:off x="8001000" y="2307343"/>
            <a:ext cx="1042017" cy="369332"/>
          </a:xfrm>
          <a:prstGeom prst="rect">
            <a:avLst/>
          </a:prstGeom>
          <a:noFill/>
        </p:spPr>
        <p:txBody>
          <a:bodyPr wrap="none" rtlCol="0">
            <a:spAutoFit/>
          </a:bodyPr>
          <a:lstStyle/>
          <a:p>
            <a:r>
              <a:rPr lang="fr-FR" dirty="0" smtClean="0"/>
              <a:t>ASCII file</a:t>
            </a:r>
            <a:endParaRPr lang="en-US" dirty="0"/>
          </a:p>
        </p:txBody>
      </p:sp>
    </p:spTree>
    <p:extLst>
      <p:ext uri="{BB962C8B-B14F-4D97-AF65-F5344CB8AC3E}">
        <p14:creationId xmlns:p14="http://schemas.microsoft.com/office/powerpoint/2010/main" val="2210650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r>
              <a:rPr lang="en-US" altLang="ja-JP" dirty="0">
                <a:latin typeface="Arial" charset="0"/>
                <a:cs typeface="Arial" charset="0"/>
              </a:rPr>
              <a:t>An ASCII data format, used to describe a standard cell library includes the design rules for routing and the Abstract of the cells, no information about </a:t>
            </a:r>
            <a:r>
              <a:rPr lang="en-US" altLang="ja-JP" dirty="0" err="1" smtClean="0">
                <a:latin typeface="Arial" charset="0"/>
                <a:cs typeface="Arial" charset="0"/>
              </a:rPr>
              <a:t>theinternal</a:t>
            </a:r>
            <a:r>
              <a:rPr lang="en-US" altLang="ja-JP" dirty="0" smtClean="0">
                <a:latin typeface="Arial" charset="0"/>
                <a:cs typeface="Arial" charset="0"/>
              </a:rPr>
              <a:t> </a:t>
            </a:r>
            <a:r>
              <a:rPr lang="en-US" altLang="ja-JP" dirty="0">
                <a:latin typeface="Arial" charset="0"/>
                <a:cs typeface="Arial" charset="0"/>
              </a:rPr>
              <a:t>netlist of the cells</a:t>
            </a:r>
          </a:p>
          <a:p>
            <a:endParaRPr lang="en-US" altLang="ja-JP" dirty="0">
              <a:latin typeface="Arial" charset="0"/>
              <a:cs typeface="Arial" charset="0"/>
            </a:endParaRPr>
          </a:p>
          <a:p>
            <a:pPr>
              <a:buFontTx/>
              <a:buAutoNum type="arabicPeriod"/>
            </a:pPr>
            <a:r>
              <a:rPr lang="en-US" altLang="ja-JP" dirty="0">
                <a:latin typeface="Arial" charset="0"/>
                <a:cs typeface="Arial" charset="0"/>
              </a:rPr>
              <a:t>Technology: layer, design rules, via definitions, metal capacitance</a:t>
            </a:r>
          </a:p>
          <a:p>
            <a:pPr lvl="1">
              <a:buFont typeface="Tahoma" pitchFamily="34" charset="0"/>
              <a:buAutoNum type="alphaLcPeriod"/>
            </a:pPr>
            <a:r>
              <a:rPr lang="en-US" altLang="ja-JP" dirty="0">
                <a:latin typeface="Arial" charset="0"/>
                <a:cs typeface="Arial" charset="0"/>
              </a:rPr>
              <a:t>type: Layer type can be routing, cut (contact), </a:t>
            </a:r>
            <a:r>
              <a:rPr lang="en-US" altLang="ja-JP" dirty="0" err="1">
                <a:latin typeface="Arial" charset="0"/>
                <a:cs typeface="Arial" charset="0"/>
              </a:rPr>
              <a:t>masterslice</a:t>
            </a:r>
            <a:r>
              <a:rPr lang="en-US" altLang="ja-JP" dirty="0">
                <a:latin typeface="Arial" charset="0"/>
                <a:cs typeface="Arial" charset="0"/>
              </a:rPr>
              <a:t> (poly, active), overlap.</a:t>
            </a:r>
          </a:p>
          <a:p>
            <a:pPr lvl="1">
              <a:buFont typeface="Tahoma" pitchFamily="34" charset="0"/>
              <a:buAutoNum type="alphaLcPeriod"/>
            </a:pPr>
            <a:r>
              <a:rPr lang="en-US" altLang="ja-JP" dirty="0">
                <a:latin typeface="Arial" charset="0"/>
                <a:cs typeface="Arial" charset="0"/>
              </a:rPr>
              <a:t>width/pitch/spacing rules</a:t>
            </a:r>
          </a:p>
          <a:p>
            <a:pPr lvl="1">
              <a:buFont typeface="Tahoma" pitchFamily="34" charset="0"/>
              <a:buAutoNum type="alphaLcPeriod"/>
            </a:pPr>
            <a:r>
              <a:rPr lang="en-US" altLang="ja-JP" dirty="0">
                <a:latin typeface="Arial" charset="0"/>
                <a:cs typeface="Arial" charset="0"/>
              </a:rPr>
              <a:t>direction</a:t>
            </a:r>
          </a:p>
          <a:p>
            <a:pPr lvl="1">
              <a:buFont typeface="Tahoma" pitchFamily="34" charset="0"/>
              <a:buAutoNum type="alphaLcPeriod"/>
            </a:pPr>
            <a:r>
              <a:rPr lang="en-US" altLang="ja-JP" dirty="0">
                <a:latin typeface="Arial" charset="0"/>
                <a:cs typeface="Arial" charset="0"/>
              </a:rPr>
              <a:t>resistance and capacitance per unit square</a:t>
            </a:r>
          </a:p>
          <a:p>
            <a:pPr lvl="1">
              <a:buFont typeface="Tahoma" pitchFamily="34" charset="0"/>
              <a:buAutoNum type="alphaLcPeriod"/>
            </a:pPr>
            <a:r>
              <a:rPr lang="en-US" altLang="ja-JP" dirty="0">
                <a:latin typeface="Arial" charset="0"/>
                <a:cs typeface="Arial" charset="0"/>
              </a:rPr>
              <a:t>antenna Factor</a:t>
            </a:r>
          </a:p>
          <a:p>
            <a:r>
              <a:rPr lang="en-US" altLang="ja-JP" dirty="0">
                <a:latin typeface="Arial" charset="0"/>
                <a:cs typeface="Arial" charset="0"/>
              </a:rPr>
              <a:t>2. Site: Site extension</a:t>
            </a:r>
          </a:p>
          <a:p>
            <a:r>
              <a:rPr lang="ja-JP" altLang="en-US" dirty="0">
                <a:latin typeface="Arial" charset="0"/>
                <a:cs typeface="Arial" charset="0"/>
              </a:rPr>
              <a:t>３．</a:t>
            </a:r>
            <a:r>
              <a:rPr lang="en-US" altLang="ja-JP" dirty="0">
                <a:latin typeface="Arial" charset="0"/>
                <a:cs typeface="Arial" charset="0"/>
              </a:rPr>
              <a:t>Macros: cell descriptions, cell dimensions, layout of pins and blockages, capacitances</a:t>
            </a:r>
            <a:r>
              <a:rPr lang="en-US" altLang="ja-JP" dirty="0"/>
              <a:t>.</a:t>
            </a:r>
          </a:p>
          <a:p>
            <a:endParaRPr lang="fr-FR" dirty="0"/>
          </a:p>
        </p:txBody>
      </p:sp>
      <p:sp>
        <p:nvSpPr>
          <p:cNvPr id="3" name="Titre 2"/>
          <p:cNvSpPr>
            <a:spLocks noGrp="1"/>
          </p:cNvSpPr>
          <p:nvPr>
            <p:ph type="title"/>
          </p:nvPr>
        </p:nvSpPr>
        <p:spPr/>
        <p:txBody>
          <a:bodyPr>
            <a:normAutofit fontScale="90000"/>
          </a:bodyPr>
          <a:lstStyle/>
          <a:p>
            <a:r>
              <a:rPr lang="fr-FR" dirty="0" smtClean="0"/>
              <a:t>LEF: </a:t>
            </a:r>
            <a:r>
              <a:rPr lang="fr-FR" dirty="0" err="1" smtClean="0"/>
              <a:t>Libray</a:t>
            </a:r>
            <a:r>
              <a:rPr lang="fr-FR" dirty="0" smtClean="0"/>
              <a:t> exchange format </a:t>
            </a:r>
            <a:endParaRPr lang="fr-FR" dirty="0"/>
          </a:p>
        </p:txBody>
      </p:sp>
    </p:spTree>
    <p:extLst>
      <p:ext uri="{BB962C8B-B14F-4D97-AF65-F5344CB8AC3E}">
        <p14:creationId xmlns:p14="http://schemas.microsoft.com/office/powerpoint/2010/main" val="1121714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19150"/>
            <a:ext cx="8229600" cy="3394472"/>
          </a:xfrm>
        </p:spPr>
        <p:txBody>
          <a:bodyPr>
            <a:normAutofit/>
          </a:bodyPr>
          <a:lstStyle/>
          <a:p>
            <a:pPr marL="914400" lvl="2" indent="0">
              <a:buNone/>
            </a:pPr>
            <a:endParaRPr lang="en-US" dirty="0" smtClean="0"/>
          </a:p>
          <a:p>
            <a:pPr marL="914400" lvl="2" indent="0">
              <a:buNone/>
            </a:pPr>
            <a:endParaRPr lang="en-US" dirty="0" smtClean="0"/>
          </a:p>
          <a:p>
            <a:pPr marL="857250" lvl="2" indent="0">
              <a:buNone/>
            </a:pPr>
            <a:endParaRPr lang="en-US" dirty="0"/>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endParaRPr lang="en-US" dirty="0"/>
          </a:p>
        </p:txBody>
      </p:sp>
      <p:sp>
        <p:nvSpPr>
          <p:cNvPr id="3" name="Titre 2"/>
          <p:cNvSpPr>
            <a:spLocks noGrp="1"/>
          </p:cNvSpPr>
          <p:nvPr>
            <p:ph type="title"/>
          </p:nvPr>
        </p:nvSpPr>
        <p:spPr/>
        <p:txBody>
          <a:bodyPr>
            <a:normAutofit fontScale="90000"/>
          </a:bodyPr>
          <a:lstStyle/>
          <a:p>
            <a:r>
              <a:rPr lang="fr-FR" dirty="0" err="1" smtClean="0"/>
              <a:t>Overview</a:t>
            </a:r>
            <a:endParaRPr lang="fr-FR" dirty="0"/>
          </a:p>
        </p:txBody>
      </p:sp>
      <p:grpSp>
        <p:nvGrpSpPr>
          <p:cNvPr id="7" name="Groupe 6"/>
          <p:cNvGrpSpPr/>
          <p:nvPr/>
        </p:nvGrpSpPr>
        <p:grpSpPr>
          <a:xfrm>
            <a:off x="152400" y="736140"/>
            <a:ext cx="8839200" cy="3816810"/>
            <a:chOff x="1223934" y="1032748"/>
            <a:chExt cx="8805540" cy="4169987"/>
          </a:xfrm>
        </p:grpSpPr>
        <p:sp>
          <p:nvSpPr>
            <p:cNvPr id="9" name="ZoneTexte 8"/>
            <p:cNvSpPr txBox="1"/>
            <p:nvPr/>
          </p:nvSpPr>
          <p:spPr>
            <a:xfrm>
              <a:off x="5323065" y="2967707"/>
              <a:ext cx="2976202" cy="4035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netlist (.v) map on </a:t>
              </a:r>
              <a:r>
                <a:rPr lang="en-US" dirty="0" err="1" smtClean="0"/>
                <a:t>std</a:t>
              </a:r>
              <a:r>
                <a:rPr lang="en-US" dirty="0" smtClean="0"/>
                <a:t> cells </a:t>
              </a:r>
              <a:endParaRPr lang="en-US" dirty="0"/>
            </a:p>
          </p:txBody>
        </p:sp>
        <p:grpSp>
          <p:nvGrpSpPr>
            <p:cNvPr id="10" name="Groupe 9"/>
            <p:cNvGrpSpPr/>
            <p:nvPr/>
          </p:nvGrpSpPr>
          <p:grpSpPr>
            <a:xfrm>
              <a:off x="1223934" y="1032748"/>
              <a:ext cx="8805540" cy="4169987"/>
              <a:chOff x="1223934" y="878373"/>
              <a:chExt cx="8805540" cy="4169987"/>
            </a:xfrm>
          </p:grpSpPr>
          <p:sp>
            <p:nvSpPr>
              <p:cNvPr id="11" name="ZoneTexte 10"/>
              <p:cNvSpPr txBox="1"/>
              <p:nvPr/>
            </p:nvSpPr>
            <p:spPr>
              <a:xfrm>
                <a:off x="3066851" y="2216318"/>
                <a:ext cx="3491851" cy="403507"/>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Synthesis (Genus)</a:t>
                </a:r>
                <a:endParaRPr lang="en-US" dirty="0"/>
              </a:p>
            </p:txBody>
          </p:sp>
          <p:grpSp>
            <p:nvGrpSpPr>
              <p:cNvPr id="12" name="Groupe 11"/>
              <p:cNvGrpSpPr/>
              <p:nvPr/>
            </p:nvGrpSpPr>
            <p:grpSpPr>
              <a:xfrm>
                <a:off x="1223934" y="878373"/>
                <a:ext cx="8805540" cy="4169987"/>
                <a:chOff x="1223934" y="783373"/>
                <a:chExt cx="8805540" cy="4169987"/>
              </a:xfrm>
            </p:grpSpPr>
            <p:sp>
              <p:nvSpPr>
                <p:cNvPr id="13" name="ZoneTexte 12"/>
                <p:cNvSpPr txBox="1"/>
                <p:nvPr/>
              </p:nvSpPr>
              <p:spPr>
                <a:xfrm>
                  <a:off x="4184418" y="783373"/>
                  <a:ext cx="2110446" cy="706137"/>
                </a:xfrm>
                <a:prstGeom prst="rect">
                  <a:avLst/>
                </a:prstGeom>
                <a:noFill/>
                <a:ln>
                  <a:solidFill>
                    <a:schemeClr val="accent1">
                      <a:shade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Functional netlist  </a:t>
                  </a:r>
                </a:p>
                <a:p>
                  <a:pPr algn="ctr"/>
                  <a:r>
                    <a:rPr lang="en-US" dirty="0" smtClean="0"/>
                    <a:t>(.v, .</a:t>
                  </a:r>
                  <a:r>
                    <a:rPr lang="en-US" dirty="0" err="1" smtClean="0"/>
                    <a:t>sv</a:t>
                  </a:r>
                  <a:r>
                    <a:rPr lang="en-US" dirty="0" smtClean="0"/>
                    <a:t>)</a:t>
                  </a:r>
                  <a:endParaRPr lang="en-US" dirty="0"/>
                </a:p>
              </p:txBody>
            </p:sp>
            <p:sp>
              <p:nvSpPr>
                <p:cNvPr id="14" name="ZoneTexte 13"/>
                <p:cNvSpPr txBox="1"/>
                <p:nvPr/>
              </p:nvSpPr>
              <p:spPr>
                <a:xfrm>
                  <a:off x="3076575" y="3416482"/>
                  <a:ext cx="3482128" cy="403507"/>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Place and Route (</a:t>
                  </a:r>
                  <a:r>
                    <a:rPr lang="en-US" dirty="0" err="1" smtClean="0"/>
                    <a:t>Innovus</a:t>
                  </a:r>
                  <a:r>
                    <a:rPr lang="en-US" dirty="0" smtClean="0"/>
                    <a:t>)</a:t>
                  </a:r>
                  <a:endParaRPr lang="en-US" dirty="0"/>
                </a:p>
              </p:txBody>
            </p:sp>
            <p:sp>
              <p:nvSpPr>
                <p:cNvPr id="15" name="Flèche vers le bas 14"/>
                <p:cNvSpPr/>
                <p:nvPr/>
              </p:nvSpPr>
              <p:spPr>
                <a:xfrm>
                  <a:off x="5019426" y="1540072"/>
                  <a:ext cx="400049" cy="5332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ZoneTexte 15"/>
                <p:cNvSpPr txBox="1"/>
                <p:nvPr/>
              </p:nvSpPr>
              <p:spPr>
                <a:xfrm>
                  <a:off x="1223934" y="790167"/>
                  <a:ext cx="2580934" cy="706137"/>
                </a:xfrm>
                <a:prstGeom prst="rect">
                  <a:avLst/>
                </a:prstGeom>
                <a:noFill/>
                <a:ln>
                  <a:solidFill>
                    <a:schemeClr val="accent1">
                      <a:shade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Techno Files</a:t>
                  </a:r>
                </a:p>
                <a:p>
                  <a:pPr algn="ctr"/>
                  <a:r>
                    <a:rPr lang="en-US" dirty="0" smtClean="0"/>
                    <a:t>(liberty, </a:t>
                  </a:r>
                  <a:r>
                    <a:rPr lang="en-US" dirty="0" err="1" smtClean="0"/>
                    <a:t>qrc</a:t>
                  </a:r>
                  <a:r>
                    <a:rPr lang="en-US" dirty="0" smtClean="0"/>
                    <a:t> </a:t>
                  </a:r>
                  <a:r>
                    <a:rPr lang="en-US" dirty="0" err="1" smtClean="0"/>
                    <a:t>techfile</a:t>
                  </a:r>
                  <a:r>
                    <a:rPr lang="en-US" dirty="0" smtClean="0"/>
                    <a:t>, ...)</a:t>
                  </a:r>
                  <a:endParaRPr lang="en-US" dirty="0"/>
                </a:p>
              </p:txBody>
            </p:sp>
            <p:sp>
              <p:nvSpPr>
                <p:cNvPr id="17" name="ZoneTexte 16"/>
                <p:cNvSpPr txBox="1"/>
                <p:nvPr/>
              </p:nvSpPr>
              <p:spPr>
                <a:xfrm>
                  <a:off x="6597217" y="957315"/>
                  <a:ext cx="2597250" cy="403507"/>
                </a:xfrm>
                <a:prstGeom prst="rect">
                  <a:avLst/>
                </a:prstGeom>
                <a:noFill/>
                <a:ln>
                  <a:solidFill>
                    <a:schemeClr val="accent1">
                      <a:shade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Timing Constraints (</a:t>
                  </a:r>
                  <a:r>
                    <a:rPr lang="en-US" dirty="0" err="1" smtClean="0"/>
                    <a:t>sdc</a:t>
                  </a:r>
                  <a:r>
                    <a:rPr lang="en-US" dirty="0" smtClean="0"/>
                    <a:t>)</a:t>
                  </a:r>
                  <a:endParaRPr lang="en-US" dirty="0"/>
                </a:p>
              </p:txBody>
            </p:sp>
            <p:sp>
              <p:nvSpPr>
                <p:cNvPr id="18" name="Flèche vers le bas 17"/>
                <p:cNvSpPr/>
                <p:nvPr/>
              </p:nvSpPr>
              <p:spPr>
                <a:xfrm rot="3568986">
                  <a:off x="6727482" y="1433358"/>
                  <a:ext cx="447675" cy="7198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vers le bas 18"/>
                <p:cNvSpPr/>
                <p:nvPr/>
              </p:nvSpPr>
              <p:spPr>
                <a:xfrm rot="18006646">
                  <a:off x="2453145" y="1496494"/>
                  <a:ext cx="447675" cy="6656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èche vers le bas 19"/>
                <p:cNvSpPr/>
                <p:nvPr/>
              </p:nvSpPr>
              <p:spPr>
                <a:xfrm>
                  <a:off x="4736866" y="2667898"/>
                  <a:ext cx="400049" cy="7097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èche courbée vers la gauche 20"/>
                <p:cNvSpPr/>
                <p:nvPr/>
              </p:nvSpPr>
              <p:spPr>
                <a:xfrm rot="10800000">
                  <a:off x="2411476" y="2248041"/>
                  <a:ext cx="642182" cy="154946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ZoneTexte 21"/>
                <p:cNvSpPr txBox="1"/>
                <p:nvPr/>
              </p:nvSpPr>
              <p:spPr>
                <a:xfrm>
                  <a:off x="1472743" y="3944593"/>
                  <a:ext cx="4506695" cy="1008767"/>
                </a:xfrm>
                <a:prstGeom prst="rect">
                  <a:avLst/>
                </a:prstGeom>
                <a:noFill/>
                <a:ln>
                  <a:solidFill>
                    <a:schemeClr val="accent1">
                      <a:shade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Layout in OA / </a:t>
                  </a:r>
                  <a:r>
                    <a:rPr lang="en-US" dirty="0" err="1" smtClean="0"/>
                    <a:t>gds</a:t>
                  </a:r>
                  <a:endParaRPr lang="en-US" dirty="0"/>
                </a:p>
                <a:p>
                  <a:pPr marL="285750" indent="-285750">
                    <a:buFont typeface="Arial" panose="020B0604020202020204" pitchFamily="34" charset="0"/>
                    <a:buChar char="•"/>
                  </a:pPr>
                  <a:r>
                    <a:rPr lang="en-US" dirty="0" smtClean="0"/>
                    <a:t>Netlist in Verilog</a:t>
                  </a:r>
                </a:p>
                <a:p>
                  <a:pPr marL="285750" indent="-285750">
                    <a:buFont typeface="Arial" panose="020B0604020202020204" pitchFamily="34" charset="0"/>
                    <a:buChar char="•"/>
                  </a:pPr>
                  <a:r>
                    <a:rPr lang="en-US" dirty="0" err="1"/>
                    <a:t>Sdf</a:t>
                  </a:r>
                  <a:r>
                    <a:rPr lang="en-US" dirty="0"/>
                    <a:t> file for post extraction </a:t>
                  </a:r>
                  <a:r>
                    <a:rPr lang="en-US" dirty="0" smtClean="0"/>
                    <a:t>simulations</a:t>
                  </a:r>
                  <a:endParaRPr lang="en-US" dirty="0"/>
                </a:p>
              </p:txBody>
            </p:sp>
            <p:sp>
              <p:nvSpPr>
                <p:cNvPr id="23" name="ZoneTexte 22"/>
                <p:cNvSpPr txBox="1"/>
                <p:nvPr/>
              </p:nvSpPr>
              <p:spPr>
                <a:xfrm>
                  <a:off x="7685616" y="3225707"/>
                  <a:ext cx="2343858" cy="1311398"/>
                </a:xfrm>
                <a:prstGeom prst="rect">
                  <a:avLst/>
                </a:prstGeom>
                <a:noFill/>
                <a:ln>
                  <a:solidFill>
                    <a:schemeClr val="accent1">
                      <a:shade val="50000"/>
                    </a:schemeClr>
                  </a:solidFill>
                </a:ln>
              </p:spPr>
              <p:txBody>
                <a:bodyPr wrap="square" rtlCol="0">
                  <a:spAutoFit/>
                </a:bodyPr>
                <a:lstStyle/>
                <a:p>
                  <a:pPr algn="ctr"/>
                  <a:r>
                    <a:rPr lang="en-US" dirty="0" smtClean="0"/>
                    <a:t>Signoff Verification</a:t>
                  </a:r>
                </a:p>
                <a:p>
                  <a:pPr marL="84138" indent="-84138">
                    <a:buFont typeface="Arial" panose="020B0604020202020204" pitchFamily="34" charset="0"/>
                    <a:buChar char="•"/>
                  </a:pPr>
                  <a:r>
                    <a:rPr lang="en-US" dirty="0" smtClean="0"/>
                    <a:t>DRC and LVS checks</a:t>
                  </a:r>
                </a:p>
                <a:p>
                  <a:r>
                    <a:rPr lang="en-US" dirty="0" smtClean="0"/>
                    <a:t>STA (Timing Check) with Tempus</a:t>
                  </a:r>
                  <a:endParaRPr lang="en-US" dirty="0"/>
                </a:p>
              </p:txBody>
            </p:sp>
            <p:sp>
              <p:nvSpPr>
                <p:cNvPr id="25" name="Flèche vers le bas 24"/>
                <p:cNvSpPr/>
                <p:nvPr/>
              </p:nvSpPr>
              <p:spPr>
                <a:xfrm rot="16200000">
                  <a:off x="6863571" y="1867999"/>
                  <a:ext cx="447675" cy="87408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ZoneTexte 25"/>
                <p:cNvSpPr txBox="1"/>
                <p:nvPr/>
              </p:nvSpPr>
              <p:spPr>
                <a:xfrm>
                  <a:off x="7676270" y="1976003"/>
                  <a:ext cx="2333625" cy="646331"/>
                </a:xfrm>
                <a:prstGeom prst="rect">
                  <a:avLst/>
                </a:prstGeom>
                <a:noFill/>
                <a:ln>
                  <a:solidFill>
                    <a:schemeClr val="accent1">
                      <a:shade val="50000"/>
                    </a:schemeClr>
                  </a:solidFill>
                </a:ln>
              </p:spPr>
              <p:txBody>
                <a:bodyPr wrap="square" rtlCol="0">
                  <a:spAutoFit/>
                </a:bodyPr>
                <a:lstStyle/>
                <a:p>
                  <a:pPr algn="ctr"/>
                  <a:r>
                    <a:rPr lang="en-US" dirty="0" smtClean="0"/>
                    <a:t>Formal Verification</a:t>
                  </a:r>
                </a:p>
                <a:p>
                  <a:pPr algn="ctr"/>
                  <a:r>
                    <a:rPr lang="en-US" dirty="0" smtClean="0"/>
                    <a:t>(LEC)</a:t>
                  </a:r>
                  <a:endParaRPr lang="en-US" dirty="0"/>
                </a:p>
              </p:txBody>
            </p:sp>
          </p:grpSp>
        </p:grpSp>
      </p:grpSp>
      <p:sp>
        <p:nvSpPr>
          <p:cNvPr id="8" name="Flèche vers le bas 7"/>
          <p:cNvSpPr/>
          <p:nvPr/>
        </p:nvSpPr>
        <p:spPr>
          <a:xfrm>
            <a:off x="3678760" y="3564311"/>
            <a:ext cx="401578" cy="64963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104981" y="2609747"/>
            <a:ext cx="998714"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Timing </a:t>
            </a:r>
          </a:p>
          <a:p>
            <a:r>
              <a:rPr lang="en-US" dirty="0" smtClean="0"/>
              <a:t>not met</a:t>
            </a:r>
            <a:endParaRPr lang="en-US" dirty="0"/>
          </a:p>
        </p:txBody>
      </p:sp>
      <p:sp>
        <p:nvSpPr>
          <p:cNvPr id="27" name="Flèche vers le bas 26"/>
          <p:cNvSpPr/>
          <p:nvPr/>
        </p:nvSpPr>
        <p:spPr>
          <a:xfrm rot="16200000">
            <a:off x="5833408" y="2918758"/>
            <a:ext cx="409759" cy="8774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dirty="0" smtClean="0"/>
              <a:t>Ascii </a:t>
            </a:r>
            <a:r>
              <a:rPr lang="fr-FR" dirty="0" err="1" smtClean="0"/>
              <a:t>representation</a:t>
            </a:r>
            <a:r>
              <a:rPr lang="fr-FR" dirty="0" smtClean="0"/>
              <a:t> of the timing and power </a:t>
            </a:r>
            <a:r>
              <a:rPr lang="fr-FR" dirty="0" err="1" smtClean="0"/>
              <a:t>parameters</a:t>
            </a:r>
            <a:r>
              <a:rPr lang="fr-FR" dirty="0" smtClean="0"/>
              <a:t> </a:t>
            </a:r>
            <a:r>
              <a:rPr lang="fr-FR" dirty="0" err="1" smtClean="0"/>
              <a:t>accociated</a:t>
            </a:r>
            <a:r>
              <a:rPr lang="fr-FR" dirty="0" smtClean="0"/>
              <a:t> </a:t>
            </a:r>
            <a:r>
              <a:rPr lang="fr-FR" dirty="0" err="1" smtClean="0"/>
              <a:t>with</a:t>
            </a:r>
            <a:r>
              <a:rPr lang="fr-FR" dirty="0" smtClean="0"/>
              <a:t> </a:t>
            </a:r>
            <a:r>
              <a:rPr lang="fr-FR" dirty="0" err="1" smtClean="0"/>
              <a:t>any</a:t>
            </a:r>
            <a:r>
              <a:rPr lang="fr-FR" dirty="0" smtClean="0"/>
              <a:t> </a:t>
            </a:r>
            <a:r>
              <a:rPr lang="fr-FR" dirty="0" err="1" smtClean="0"/>
              <a:t>cell</a:t>
            </a:r>
            <a:r>
              <a:rPr lang="fr-FR" dirty="0" smtClean="0"/>
              <a:t> in </a:t>
            </a:r>
            <a:r>
              <a:rPr lang="fr-FR" dirty="0" err="1" smtClean="0"/>
              <a:t>technology</a:t>
            </a:r>
            <a:endParaRPr lang="fr-FR" dirty="0" smtClean="0"/>
          </a:p>
          <a:p>
            <a:r>
              <a:rPr lang="fr-FR" dirty="0" err="1" smtClean="0"/>
              <a:t>Timiing</a:t>
            </a:r>
            <a:r>
              <a:rPr lang="fr-FR" dirty="0" smtClean="0"/>
              <a:t> </a:t>
            </a:r>
            <a:r>
              <a:rPr lang="fr-FR" dirty="0" err="1" smtClean="0"/>
              <a:t>models</a:t>
            </a:r>
            <a:r>
              <a:rPr lang="fr-FR" dirty="0" smtClean="0"/>
              <a:t> to </a:t>
            </a:r>
            <a:r>
              <a:rPr lang="fr-FR" dirty="0" err="1" smtClean="0"/>
              <a:t>calculate</a:t>
            </a:r>
            <a:endParaRPr lang="fr-FR" dirty="0" smtClean="0"/>
          </a:p>
          <a:p>
            <a:r>
              <a:rPr lang="fr-FR" dirty="0" smtClean="0"/>
              <a:t>I/O </a:t>
            </a:r>
            <a:r>
              <a:rPr lang="fr-FR" dirty="0" err="1" smtClean="0"/>
              <a:t>delay</a:t>
            </a:r>
            <a:r>
              <a:rPr lang="fr-FR" dirty="0" smtClean="0"/>
              <a:t> </a:t>
            </a:r>
            <a:r>
              <a:rPr lang="fr-FR" dirty="0" err="1" smtClean="0"/>
              <a:t>path</a:t>
            </a:r>
            <a:endParaRPr lang="fr-FR" dirty="0" smtClean="0"/>
          </a:p>
          <a:p>
            <a:r>
              <a:rPr lang="fr-FR" dirty="0" smtClean="0"/>
              <a:t>Timing check value</a:t>
            </a:r>
          </a:p>
          <a:p>
            <a:r>
              <a:rPr lang="fr-FR" dirty="0" err="1" smtClean="0"/>
              <a:t>Interconnect</a:t>
            </a:r>
            <a:r>
              <a:rPr lang="fr-FR" dirty="0" smtClean="0"/>
              <a:t> </a:t>
            </a:r>
            <a:r>
              <a:rPr lang="fr-FR" dirty="0" err="1" smtClean="0"/>
              <a:t>delays</a:t>
            </a:r>
            <a:endParaRPr lang="fr-FR" dirty="0"/>
          </a:p>
        </p:txBody>
      </p:sp>
      <p:sp>
        <p:nvSpPr>
          <p:cNvPr id="3" name="Titre 2"/>
          <p:cNvSpPr>
            <a:spLocks noGrp="1"/>
          </p:cNvSpPr>
          <p:nvPr>
            <p:ph type="title"/>
          </p:nvPr>
        </p:nvSpPr>
        <p:spPr/>
        <p:txBody>
          <a:bodyPr>
            <a:normAutofit fontScale="90000"/>
          </a:bodyPr>
          <a:lstStyle/>
          <a:p>
            <a:r>
              <a:rPr lang="fr-FR" dirty="0" smtClean="0"/>
              <a:t>TLF </a:t>
            </a:r>
            <a:r>
              <a:rPr lang="fr-FR" dirty="0"/>
              <a:t>: timing lib </a:t>
            </a:r>
            <a:r>
              <a:rPr lang="fr-FR" dirty="0" smtClean="0"/>
              <a:t>format</a:t>
            </a:r>
            <a:endParaRPr lang="fr-FR" dirty="0"/>
          </a:p>
        </p:txBody>
      </p:sp>
    </p:spTree>
    <p:extLst>
      <p:ext uri="{BB962C8B-B14F-4D97-AF65-F5344CB8AC3E}">
        <p14:creationId xmlns:p14="http://schemas.microsoft.com/office/powerpoint/2010/main" val="2203113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en-US" dirty="0"/>
              <a:t>ECOs usually are done after place and route.</a:t>
            </a:r>
          </a:p>
          <a:p>
            <a:pPr marL="0" indent="0">
              <a:buNone/>
            </a:pPr>
            <a:r>
              <a:rPr lang="en-US" dirty="0" smtClean="0"/>
              <a:t>It’s not necessary to regenerate all-masks</a:t>
            </a:r>
            <a:r>
              <a:rPr lang="en-US" dirty="0"/>
              <a:t>. </a:t>
            </a:r>
            <a:r>
              <a:rPr lang="en-US" dirty="0" smtClean="0"/>
              <a:t>Only front end layers,  </a:t>
            </a:r>
            <a:r>
              <a:rPr lang="en-US" dirty="0"/>
              <a:t>is known as a </a:t>
            </a:r>
            <a:r>
              <a:rPr lang="en-US" dirty="0" smtClean="0"/>
              <a:t>“Metal Fix”</a:t>
            </a:r>
          </a:p>
          <a:p>
            <a:pPr marL="0" indent="0">
              <a:buNone/>
            </a:pPr>
            <a:r>
              <a:rPr lang="en-US" dirty="0" smtClean="0"/>
              <a:t>Spare cells without </a:t>
            </a:r>
            <a:r>
              <a:rPr lang="en-US" dirty="0" err="1" smtClean="0"/>
              <a:t>functionakity</a:t>
            </a:r>
            <a:r>
              <a:rPr lang="en-US" dirty="0" smtClean="0"/>
              <a:t> are added during design</a:t>
            </a:r>
            <a:endParaRPr lang="en-US" dirty="0"/>
          </a:p>
          <a:p>
            <a:endParaRPr lang="en-US" dirty="0"/>
          </a:p>
          <a:p>
            <a:endParaRPr lang="en-US" dirty="0"/>
          </a:p>
          <a:p>
            <a:endParaRPr lang="en-US" dirty="0"/>
          </a:p>
          <a:p>
            <a:endParaRPr lang="fr-FR" dirty="0"/>
          </a:p>
        </p:txBody>
      </p:sp>
      <p:sp>
        <p:nvSpPr>
          <p:cNvPr id="3" name="Titre 2"/>
          <p:cNvSpPr>
            <a:spLocks noGrp="1"/>
          </p:cNvSpPr>
          <p:nvPr>
            <p:ph type="title"/>
          </p:nvPr>
        </p:nvSpPr>
        <p:spPr/>
        <p:txBody>
          <a:bodyPr>
            <a:normAutofit fontScale="90000"/>
          </a:bodyPr>
          <a:lstStyle/>
          <a:p>
            <a:r>
              <a:rPr lang="fr-FR" dirty="0" err="1" smtClean="0"/>
              <a:t>Engenering</a:t>
            </a:r>
            <a:r>
              <a:rPr lang="fr-FR" dirty="0" smtClean="0"/>
              <a:t> change </a:t>
            </a:r>
            <a:r>
              <a:rPr lang="fr-FR" dirty="0" err="1" smtClean="0"/>
              <a:t>order</a:t>
            </a:r>
            <a:r>
              <a:rPr lang="fr-FR" dirty="0" smtClean="0"/>
              <a:t> (ECO) </a:t>
            </a:r>
            <a:r>
              <a:rPr lang="fr-FR" dirty="0" err="1" smtClean="0"/>
              <a:t>cells</a:t>
            </a:r>
            <a:endParaRPr lang="fr-FR" dirty="0"/>
          </a:p>
        </p:txBody>
      </p:sp>
    </p:spTree>
    <p:extLst>
      <p:ext uri="{BB962C8B-B14F-4D97-AF65-F5344CB8AC3E}">
        <p14:creationId xmlns:p14="http://schemas.microsoft.com/office/powerpoint/2010/main" val="416866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Must </a:t>
            </a:r>
            <a:r>
              <a:rPr lang="fr-FR" dirty="0" err="1" smtClean="0"/>
              <a:t>be</a:t>
            </a:r>
            <a:r>
              <a:rPr lang="fr-FR" dirty="0" smtClean="0"/>
              <a:t> </a:t>
            </a:r>
            <a:r>
              <a:rPr lang="fr-FR" dirty="0" err="1" smtClean="0"/>
              <a:t>inserted</a:t>
            </a:r>
            <a:r>
              <a:rPr lang="fr-FR" dirty="0" smtClean="0"/>
              <a:t> in </a:t>
            </a:r>
            <a:r>
              <a:rPr lang="fr-FR" dirty="0" err="1" smtClean="0"/>
              <a:t>empty</a:t>
            </a:r>
            <a:r>
              <a:rPr lang="fr-FR" dirty="0" smtClean="0"/>
              <a:t> areas in </a:t>
            </a:r>
            <a:r>
              <a:rPr lang="fr-FR" dirty="0" err="1" smtClean="0"/>
              <a:t>rows</a:t>
            </a:r>
            <a:endParaRPr lang="fr-FR" dirty="0" smtClean="0"/>
          </a:p>
          <a:p>
            <a:r>
              <a:rPr lang="fr-FR" dirty="0" err="1" smtClean="0"/>
              <a:t>Ensure</a:t>
            </a:r>
            <a:r>
              <a:rPr lang="fr-FR" dirty="0" smtClean="0"/>
              <a:t> </a:t>
            </a:r>
            <a:r>
              <a:rPr lang="fr-FR" dirty="0" err="1" smtClean="0"/>
              <a:t>well</a:t>
            </a:r>
            <a:r>
              <a:rPr lang="fr-FR" dirty="0" smtClean="0"/>
              <a:t> and </a:t>
            </a:r>
            <a:r>
              <a:rPr lang="fr-FR" dirty="0" err="1" smtClean="0"/>
              <a:t>diff</a:t>
            </a:r>
            <a:r>
              <a:rPr lang="fr-FR" dirty="0" smtClean="0"/>
              <a:t> </a:t>
            </a:r>
            <a:r>
              <a:rPr lang="fr-FR" dirty="0" err="1" smtClean="0"/>
              <a:t>mask</a:t>
            </a:r>
            <a:r>
              <a:rPr lang="fr-FR" dirty="0" smtClean="0"/>
              <a:t> </a:t>
            </a:r>
            <a:r>
              <a:rPr lang="fr-FR" dirty="0" err="1" smtClean="0"/>
              <a:t>continuity</a:t>
            </a:r>
            <a:endParaRPr lang="fr-FR" dirty="0" smtClean="0"/>
          </a:p>
          <a:p>
            <a:r>
              <a:rPr lang="fr-FR" dirty="0" err="1" smtClean="0"/>
              <a:t>Provide</a:t>
            </a:r>
            <a:r>
              <a:rPr lang="fr-FR" dirty="0" smtClean="0"/>
              <a:t> </a:t>
            </a:r>
            <a:r>
              <a:rPr lang="fr-FR" dirty="0" err="1" smtClean="0"/>
              <a:t>dummy</a:t>
            </a:r>
            <a:r>
              <a:rPr lang="fr-FR" dirty="0" smtClean="0"/>
              <a:t> poly for </a:t>
            </a:r>
            <a:r>
              <a:rPr lang="fr-FR" dirty="0" err="1" smtClean="0"/>
              <a:t>scaled</a:t>
            </a:r>
            <a:r>
              <a:rPr lang="fr-FR" dirty="0" smtClean="0"/>
              <a:t> technologies</a:t>
            </a:r>
          </a:p>
          <a:p>
            <a:r>
              <a:rPr lang="fr-FR" dirty="0" err="1" smtClean="0"/>
              <a:t>Include</a:t>
            </a:r>
            <a:r>
              <a:rPr lang="fr-FR" dirty="0" smtClean="0"/>
              <a:t> </a:t>
            </a:r>
            <a:r>
              <a:rPr lang="fr-FR" dirty="0" err="1" smtClean="0"/>
              <a:t>moscap</a:t>
            </a:r>
            <a:r>
              <a:rPr lang="fr-FR" dirty="0" smtClean="0"/>
              <a:t> </a:t>
            </a:r>
            <a:r>
              <a:rPr lang="fr-FR" dirty="0" err="1" smtClean="0"/>
              <a:t>beetween</a:t>
            </a:r>
            <a:r>
              <a:rPr lang="fr-FR" dirty="0" smtClean="0"/>
              <a:t> VDD and GND</a:t>
            </a:r>
          </a:p>
          <a:p>
            <a:r>
              <a:rPr lang="fr-FR" dirty="0" err="1" smtClean="0"/>
              <a:t>Called</a:t>
            </a:r>
            <a:r>
              <a:rPr lang="fr-FR" dirty="0" smtClean="0"/>
              <a:t> </a:t>
            </a:r>
            <a:r>
              <a:rPr lang="fr-FR" dirty="0" err="1" smtClean="0"/>
              <a:t>Decaps</a:t>
            </a:r>
            <a:r>
              <a:rPr lang="fr-FR" dirty="0" smtClean="0"/>
              <a:t> </a:t>
            </a:r>
            <a:r>
              <a:rPr lang="fr-FR" dirty="0" err="1" smtClean="0"/>
              <a:t>cells</a:t>
            </a:r>
            <a:endParaRPr lang="fr-FR" dirty="0"/>
          </a:p>
        </p:txBody>
      </p:sp>
      <p:sp>
        <p:nvSpPr>
          <p:cNvPr id="3" name="Titre 2"/>
          <p:cNvSpPr>
            <a:spLocks noGrp="1"/>
          </p:cNvSpPr>
          <p:nvPr>
            <p:ph type="title"/>
          </p:nvPr>
        </p:nvSpPr>
        <p:spPr/>
        <p:txBody>
          <a:bodyPr>
            <a:normAutofit fontScale="90000"/>
          </a:bodyPr>
          <a:lstStyle/>
          <a:p>
            <a:r>
              <a:rPr lang="fr-FR" dirty="0" smtClean="0"/>
              <a:t>Filler and </a:t>
            </a:r>
            <a:r>
              <a:rPr lang="fr-FR" dirty="0" err="1" smtClean="0"/>
              <a:t>tap</a:t>
            </a:r>
            <a:r>
              <a:rPr lang="fr-FR" dirty="0" smtClean="0"/>
              <a:t> </a:t>
            </a:r>
            <a:r>
              <a:rPr lang="fr-FR" dirty="0" err="1" smtClean="0"/>
              <a:t>cells</a:t>
            </a:r>
            <a:endParaRPr lang="fr-FR" dirty="0"/>
          </a:p>
        </p:txBody>
      </p:sp>
    </p:spTree>
    <p:extLst>
      <p:ext uri="{BB962C8B-B14F-4D97-AF65-F5344CB8AC3E}">
        <p14:creationId xmlns:p14="http://schemas.microsoft.com/office/powerpoint/2010/main" val="3011569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Wells </a:t>
            </a:r>
            <a:r>
              <a:rPr lang="fr-FR" dirty="0" err="1" smtClean="0"/>
              <a:t>taps</a:t>
            </a:r>
            <a:r>
              <a:rPr lang="fr-FR" dirty="0" smtClean="0"/>
              <a:t> </a:t>
            </a:r>
            <a:r>
              <a:rPr lang="fr-FR" dirty="0" err="1" smtClean="0"/>
              <a:t>needed</a:t>
            </a:r>
            <a:r>
              <a:rPr lang="fr-FR" dirty="0" smtClean="0"/>
              <a:t> to </a:t>
            </a:r>
            <a:r>
              <a:rPr lang="fr-FR" dirty="0" err="1" smtClean="0"/>
              <a:t>ensure</a:t>
            </a:r>
            <a:r>
              <a:rPr lang="fr-FR" dirty="0" smtClean="0"/>
              <a:t> local body voltage</a:t>
            </a:r>
          </a:p>
          <a:p>
            <a:r>
              <a:rPr lang="fr-FR" dirty="0" err="1" smtClean="0"/>
              <a:t>Eliminate</a:t>
            </a:r>
            <a:r>
              <a:rPr lang="fr-FR" dirty="0" smtClean="0"/>
              <a:t> </a:t>
            </a:r>
            <a:r>
              <a:rPr lang="fr-FR" dirty="0" err="1" smtClean="0"/>
              <a:t>latchup</a:t>
            </a:r>
            <a:endParaRPr lang="fr-FR" dirty="0" smtClean="0"/>
          </a:p>
          <a:p>
            <a:r>
              <a:rPr lang="fr-FR" dirty="0" err="1" smtClean="0"/>
              <a:t>Every</a:t>
            </a:r>
            <a:r>
              <a:rPr lang="fr-FR" dirty="0" smtClean="0"/>
              <a:t> 30um</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2001126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95350"/>
            <a:ext cx="8458200" cy="3394472"/>
          </a:xfrm>
        </p:spPr>
        <p:txBody>
          <a:bodyPr>
            <a:normAutofit fontScale="92500" lnSpcReduction="10000"/>
          </a:bodyPr>
          <a:lstStyle/>
          <a:p>
            <a:pPr marL="0" indent="0">
              <a:buNone/>
            </a:pPr>
            <a:r>
              <a:rPr lang="en-US" dirty="0" err="1" smtClean="0"/>
              <a:t>NanoRoute</a:t>
            </a:r>
            <a:r>
              <a:rPr lang="en-US" dirty="0" smtClean="0"/>
              <a:t> engine provides </a:t>
            </a:r>
            <a:r>
              <a:rPr lang="en-US" dirty="0"/>
              <a:t>concurrent </a:t>
            </a:r>
            <a:r>
              <a:rPr lang="en-US" dirty="0" smtClean="0"/>
              <a:t>timing driven </a:t>
            </a:r>
            <a:r>
              <a:rPr lang="en-US" dirty="0"/>
              <a:t>and </a:t>
            </a:r>
            <a:r>
              <a:rPr lang="en-US" dirty="0" smtClean="0"/>
              <a:t>SI driven </a:t>
            </a:r>
            <a:r>
              <a:rPr lang="en-US" dirty="0"/>
              <a:t>routing.</a:t>
            </a:r>
          </a:p>
          <a:p>
            <a:pPr marL="0" indent="0">
              <a:buNone/>
            </a:pPr>
            <a:r>
              <a:rPr lang="en-US" dirty="0"/>
              <a:t>Signal Integrity during routing is </a:t>
            </a:r>
            <a:r>
              <a:rPr lang="en-US" dirty="0" smtClean="0"/>
              <a:t>synonymous </a:t>
            </a:r>
            <a:r>
              <a:rPr lang="en-US" dirty="0"/>
              <a:t>with </a:t>
            </a:r>
            <a:r>
              <a:rPr lang="en-US" dirty="0" smtClean="0"/>
              <a:t>Crosstalk</a:t>
            </a:r>
            <a:endParaRPr lang="en-US" dirty="0"/>
          </a:p>
          <a:p>
            <a:r>
              <a:rPr lang="en-US" dirty="0"/>
              <a:t>A switching signal may affect a neighboring net.</a:t>
            </a:r>
          </a:p>
          <a:p>
            <a:r>
              <a:rPr lang="en-US" dirty="0" smtClean="0"/>
              <a:t>The </a:t>
            </a:r>
            <a:r>
              <a:rPr lang="en-US" dirty="0"/>
              <a:t>switching net is called the </a:t>
            </a:r>
            <a:r>
              <a:rPr lang="en-US" dirty="0" smtClean="0"/>
              <a:t>Aggressor</a:t>
            </a:r>
            <a:endParaRPr lang="en-US" dirty="0"/>
          </a:p>
          <a:p>
            <a:r>
              <a:rPr lang="en-US" dirty="0" smtClean="0"/>
              <a:t>The </a:t>
            </a:r>
            <a:r>
              <a:rPr lang="en-US" dirty="0"/>
              <a:t>affected net is called the </a:t>
            </a:r>
            <a:r>
              <a:rPr lang="en-US" dirty="0" smtClean="0"/>
              <a:t>Victim</a:t>
            </a:r>
            <a:endParaRPr lang="en-US" dirty="0"/>
          </a:p>
          <a:p>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Signal </a:t>
            </a:r>
            <a:r>
              <a:rPr lang="fr-FR" dirty="0" err="1" smtClean="0"/>
              <a:t>integrity</a:t>
            </a:r>
            <a:r>
              <a:rPr lang="fr-FR" dirty="0" smtClean="0"/>
              <a:t> (SI)</a:t>
            </a:r>
            <a:endParaRPr lang="fr-FR" dirty="0"/>
          </a:p>
        </p:txBody>
      </p:sp>
    </p:spTree>
    <p:extLst>
      <p:ext uri="{BB962C8B-B14F-4D97-AF65-F5344CB8AC3E}">
        <p14:creationId xmlns:p14="http://schemas.microsoft.com/office/powerpoint/2010/main" val="454987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95350"/>
            <a:ext cx="8229600" cy="3394472"/>
          </a:xfrm>
        </p:spPr>
        <p:txBody>
          <a:bodyPr>
            <a:normAutofit/>
          </a:bodyPr>
          <a:lstStyle/>
          <a:p>
            <a:pPr marL="0" indent="0">
              <a:buNone/>
            </a:pPr>
            <a:r>
              <a:rPr lang="en-US" sz="2000" dirty="0"/>
              <a:t>Two major effects:</a:t>
            </a:r>
          </a:p>
          <a:p>
            <a:r>
              <a:rPr lang="en-US" sz="2000" dirty="0" smtClean="0"/>
              <a:t>Signal </a:t>
            </a:r>
            <a:r>
              <a:rPr lang="en-US" sz="2000" dirty="0"/>
              <a:t>slow </a:t>
            </a:r>
            <a:r>
              <a:rPr lang="en-US" sz="2000" dirty="0" smtClean="0"/>
              <a:t>down</a:t>
            </a:r>
          </a:p>
          <a:p>
            <a:pPr lvl="1"/>
            <a:r>
              <a:rPr lang="en-US" sz="2000" dirty="0" smtClean="0"/>
              <a:t>When </a:t>
            </a:r>
            <a:r>
              <a:rPr lang="en-US" sz="2000" dirty="0"/>
              <a:t>the aggressor and victim </a:t>
            </a:r>
            <a:r>
              <a:rPr lang="en-US" sz="2000" dirty="0" smtClean="0"/>
              <a:t>switch </a:t>
            </a:r>
            <a:r>
              <a:rPr lang="en-US" sz="2000" dirty="0"/>
              <a:t>in </a:t>
            </a:r>
            <a:r>
              <a:rPr lang="en-US" sz="2000" dirty="0" smtClean="0"/>
              <a:t>opposite directions</a:t>
            </a:r>
            <a:r>
              <a:rPr lang="en-US" sz="2000" dirty="0"/>
              <a:t>.</a:t>
            </a:r>
          </a:p>
          <a:p>
            <a:r>
              <a:rPr lang="en-US" sz="2000" dirty="0" smtClean="0"/>
              <a:t>Signal </a:t>
            </a:r>
            <a:r>
              <a:rPr lang="en-US" sz="2000" dirty="0"/>
              <a:t>speed </a:t>
            </a:r>
            <a:r>
              <a:rPr lang="en-US" sz="2000" dirty="0" smtClean="0"/>
              <a:t>up </a:t>
            </a:r>
          </a:p>
          <a:p>
            <a:pPr lvl="1"/>
            <a:r>
              <a:rPr lang="en-US" sz="2000" dirty="0" smtClean="0"/>
              <a:t>When </a:t>
            </a:r>
            <a:r>
              <a:rPr lang="en-US" sz="2000" dirty="0"/>
              <a:t>the aggressor and victim </a:t>
            </a:r>
            <a:r>
              <a:rPr lang="en-US" sz="2000" dirty="0" smtClean="0"/>
              <a:t>switch </a:t>
            </a:r>
            <a:r>
              <a:rPr lang="en-US" sz="2000" dirty="0"/>
              <a:t>in the </a:t>
            </a:r>
            <a:r>
              <a:rPr lang="en-US" sz="2000" dirty="0" smtClean="0"/>
              <a:t>same direction</a:t>
            </a:r>
            <a:r>
              <a:rPr lang="en-US" sz="2000" dirty="0"/>
              <a:t>.</a:t>
            </a:r>
          </a:p>
          <a:p>
            <a:endParaRPr lang="fr-FR" dirty="0"/>
          </a:p>
        </p:txBody>
      </p:sp>
      <p:sp>
        <p:nvSpPr>
          <p:cNvPr id="3" name="Titre 2"/>
          <p:cNvSpPr>
            <a:spLocks noGrp="1"/>
          </p:cNvSpPr>
          <p:nvPr>
            <p:ph type="title"/>
          </p:nvPr>
        </p:nvSpPr>
        <p:spPr/>
        <p:txBody>
          <a:bodyPr>
            <a:normAutofit fontScale="90000"/>
          </a:bodyPr>
          <a:lstStyle/>
          <a:p>
            <a:endParaRPr lang="fr-FR"/>
          </a:p>
        </p:txBody>
      </p:sp>
      <p:pic>
        <p:nvPicPr>
          <p:cNvPr id="4" name="Image 3" descr="Capture d’éc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783155"/>
            <a:ext cx="2973509" cy="1761482"/>
          </a:xfrm>
          <a:prstGeom prst="rect">
            <a:avLst/>
          </a:prstGeom>
        </p:spPr>
      </p:pic>
    </p:spTree>
    <p:extLst>
      <p:ext uri="{BB962C8B-B14F-4D97-AF65-F5344CB8AC3E}">
        <p14:creationId xmlns:p14="http://schemas.microsoft.com/office/powerpoint/2010/main" val="1964594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Limit length of parallel nets</a:t>
            </a:r>
          </a:p>
          <a:p>
            <a:r>
              <a:rPr lang="en-US" dirty="0" smtClean="0"/>
              <a:t>Wire </a:t>
            </a:r>
            <a:r>
              <a:rPr lang="en-US" dirty="0"/>
              <a:t>spreading</a:t>
            </a:r>
          </a:p>
          <a:p>
            <a:r>
              <a:rPr lang="en-US" dirty="0" smtClean="0"/>
              <a:t>Shield </a:t>
            </a:r>
            <a:r>
              <a:rPr lang="en-US" dirty="0"/>
              <a:t>special nets</a:t>
            </a:r>
          </a:p>
          <a:p>
            <a:r>
              <a:rPr lang="en-US" dirty="0" smtClean="0"/>
              <a:t>Upsize </a:t>
            </a:r>
            <a:r>
              <a:rPr lang="en-US" dirty="0"/>
              <a:t>driver or buffer</a:t>
            </a:r>
          </a:p>
          <a:p>
            <a:endParaRPr lang="fr-FR" dirty="0"/>
          </a:p>
        </p:txBody>
      </p:sp>
      <p:sp>
        <p:nvSpPr>
          <p:cNvPr id="3" name="Titre 2"/>
          <p:cNvSpPr>
            <a:spLocks noGrp="1"/>
          </p:cNvSpPr>
          <p:nvPr>
            <p:ph type="title"/>
          </p:nvPr>
        </p:nvSpPr>
        <p:spPr/>
        <p:txBody>
          <a:bodyPr>
            <a:normAutofit fontScale="90000"/>
          </a:bodyPr>
          <a:lstStyle/>
          <a:p>
            <a:r>
              <a:rPr lang="fr-FR" dirty="0" smtClean="0"/>
              <a:t>solutions</a:t>
            </a:r>
            <a:endParaRPr lang="fr-FR" dirty="0"/>
          </a:p>
        </p:txBody>
      </p:sp>
    </p:spTree>
    <p:extLst>
      <p:ext uri="{BB962C8B-B14F-4D97-AF65-F5344CB8AC3E}">
        <p14:creationId xmlns:p14="http://schemas.microsoft.com/office/powerpoint/2010/main" val="323680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3257550"/>
            <a:ext cx="4339533" cy="1188397"/>
          </a:xfrm>
        </p:spPr>
      </p:pic>
      <p:sp>
        <p:nvSpPr>
          <p:cNvPr id="3" name="Titre 2"/>
          <p:cNvSpPr>
            <a:spLocks noGrp="1"/>
          </p:cNvSpPr>
          <p:nvPr>
            <p:ph type="title"/>
          </p:nvPr>
        </p:nvSpPr>
        <p:spPr/>
        <p:txBody>
          <a:bodyPr>
            <a:normAutofit fontScale="90000"/>
          </a:bodyPr>
          <a:lstStyle/>
          <a:p>
            <a:endParaRPr lang="fr-FR"/>
          </a:p>
        </p:txBody>
      </p:sp>
      <p:pic>
        <p:nvPicPr>
          <p:cNvPr id="5" name="Image 4"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66750"/>
            <a:ext cx="3880306" cy="2318719"/>
          </a:xfrm>
          <a:prstGeom prst="rect">
            <a:avLst/>
          </a:prstGeom>
        </p:spPr>
      </p:pic>
      <p:pic>
        <p:nvPicPr>
          <p:cNvPr id="6" name="Image 5"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870790"/>
            <a:ext cx="1622986" cy="2077618"/>
          </a:xfrm>
          <a:prstGeom prst="rect">
            <a:avLst/>
          </a:prstGeom>
        </p:spPr>
      </p:pic>
    </p:spTree>
    <p:extLst>
      <p:ext uri="{BB962C8B-B14F-4D97-AF65-F5344CB8AC3E}">
        <p14:creationId xmlns:p14="http://schemas.microsoft.com/office/powerpoint/2010/main" val="990443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864" y="1687343"/>
            <a:ext cx="5344271" cy="2419688"/>
          </a:xfrm>
        </p:spPr>
      </p:pic>
      <p:sp>
        <p:nvSpPr>
          <p:cNvPr id="3" name="Titre 2"/>
          <p:cNvSpPr>
            <a:spLocks noGrp="1"/>
          </p:cNvSpPr>
          <p:nvPr>
            <p:ph type="title"/>
          </p:nvPr>
        </p:nvSpPr>
        <p:spPr/>
        <p:txBody>
          <a:bodyPr>
            <a:normAutofit fontScale="90000"/>
          </a:bodyPr>
          <a:lstStyle/>
          <a:p>
            <a:r>
              <a:rPr lang="fr-FR" dirty="0" err="1" smtClean="0"/>
              <a:t>Antenna</a:t>
            </a:r>
            <a:r>
              <a:rPr lang="fr-FR" dirty="0" smtClean="0"/>
              <a:t> </a:t>
            </a:r>
            <a:r>
              <a:rPr lang="fr-FR" dirty="0" err="1" smtClean="0"/>
              <a:t>fixeing</a:t>
            </a:r>
            <a:endParaRPr lang="fr-FR" dirty="0"/>
          </a:p>
        </p:txBody>
      </p:sp>
    </p:spTree>
    <p:extLst>
      <p:ext uri="{BB962C8B-B14F-4D97-AF65-F5344CB8AC3E}">
        <p14:creationId xmlns:p14="http://schemas.microsoft.com/office/powerpoint/2010/main" val="881450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Timing-driven </a:t>
            </a:r>
            <a:r>
              <a:rPr lang="en-US" dirty="0"/>
              <a:t>placement tries to place critical path </a:t>
            </a:r>
            <a:r>
              <a:rPr lang="en-US" dirty="0" smtClean="0"/>
              <a:t>cells close </a:t>
            </a:r>
            <a:r>
              <a:rPr lang="en-US" dirty="0"/>
              <a:t>together to reduce net RCs and to meet setup </a:t>
            </a:r>
            <a:r>
              <a:rPr lang="en-US" dirty="0" smtClean="0"/>
              <a:t>timing</a:t>
            </a:r>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Timing </a:t>
            </a:r>
            <a:r>
              <a:rPr lang="fr-FR" dirty="0" err="1" smtClean="0"/>
              <a:t>driving</a:t>
            </a:r>
            <a:r>
              <a:rPr lang="fr-FR" dirty="0" smtClean="0"/>
              <a:t> placement</a:t>
            </a:r>
            <a:endParaRPr lang="fr-FR" dirty="0"/>
          </a:p>
        </p:txBody>
      </p:sp>
    </p:spTree>
    <p:extLst>
      <p:ext uri="{BB962C8B-B14F-4D97-AF65-F5344CB8AC3E}">
        <p14:creationId xmlns:p14="http://schemas.microsoft.com/office/powerpoint/2010/main" val="267297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pPr marL="0" indent="0">
              <a:buNone/>
            </a:pPr>
            <a:r>
              <a:rPr lang="en-US" dirty="0"/>
              <a:t>These abstracts could be :</a:t>
            </a:r>
          </a:p>
          <a:p>
            <a:r>
              <a:rPr lang="en-US" dirty="0"/>
              <a:t> provided by the foundry or the IP provider</a:t>
            </a:r>
          </a:p>
          <a:p>
            <a:endParaRPr lang="en-US" sz="1400" dirty="0"/>
          </a:p>
          <a:p>
            <a:r>
              <a:rPr lang="en-US" dirty="0"/>
              <a:t>generated by the user with the virtuoso abstract generator</a:t>
            </a:r>
          </a:p>
          <a:p>
            <a:endParaRPr lang="en-US" sz="1400" dirty="0"/>
          </a:p>
          <a:p>
            <a:r>
              <a:rPr lang="en-US" dirty="0"/>
              <a:t>generated from the </a:t>
            </a:r>
            <a:r>
              <a:rPr lang="en-US" dirty="0" err="1"/>
              <a:t>lef</a:t>
            </a:r>
            <a:r>
              <a:rPr lang="en-US" dirty="0"/>
              <a:t> files provided by the foundry</a:t>
            </a:r>
          </a:p>
          <a:p>
            <a:pPr marL="457200" lvl="1" indent="0">
              <a:buNone/>
            </a:pPr>
            <a:r>
              <a:rPr lang="en-US" dirty="0">
                <a:solidFill>
                  <a:srgbClr val="00B050"/>
                </a:solidFill>
              </a:rPr>
              <a:t>oa2lef</a:t>
            </a:r>
            <a:r>
              <a:rPr lang="en-US" dirty="0"/>
              <a:t> –</a:t>
            </a:r>
            <a:r>
              <a:rPr lang="en-US" dirty="0" err="1"/>
              <a:t>lef</a:t>
            </a:r>
            <a:r>
              <a:rPr lang="en-US" dirty="0"/>
              <a:t> </a:t>
            </a:r>
            <a:r>
              <a:rPr lang="en-US" dirty="0" err="1"/>
              <a:t>my_IP.lef</a:t>
            </a:r>
            <a:r>
              <a:rPr lang="en-US" dirty="0"/>
              <a:t> </a:t>
            </a:r>
            <a:r>
              <a:rPr lang="en-US" dirty="0">
                <a:solidFill>
                  <a:srgbClr val="00B0F0"/>
                </a:solidFill>
              </a:rPr>
              <a:t>–lib </a:t>
            </a:r>
            <a:r>
              <a:rPr lang="en-US" dirty="0" err="1"/>
              <a:t>my_IP_OA_library</a:t>
            </a:r>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Abstract </a:t>
            </a:r>
            <a:r>
              <a:rPr lang="fr-FR" dirty="0" err="1" smtClean="0"/>
              <a:t>view</a:t>
            </a:r>
            <a:endParaRPr lang="fr-FR" dirty="0"/>
          </a:p>
        </p:txBody>
      </p:sp>
    </p:spTree>
    <p:extLst>
      <p:ext uri="{BB962C8B-B14F-4D97-AF65-F5344CB8AC3E}">
        <p14:creationId xmlns:p14="http://schemas.microsoft.com/office/powerpoint/2010/main" val="4089276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hlinkClick r:id="rId2"/>
              </a:rPr>
              <a:t>ftp://</a:t>
            </a:r>
            <a:r>
              <a:rPr lang="fr-FR" dirty="0" smtClean="0">
                <a:hlinkClick r:id="rId2"/>
              </a:rPr>
              <a:t>ftp.dii.unisi.it/pub/users/vignoli/old/elettronicaiii/seminario_ing_affortunati_2000/des_flow.pdf</a:t>
            </a:r>
            <a:r>
              <a:rPr lang="fr-FR" dirty="0" smtClean="0"/>
              <a:t>  a voir </a:t>
            </a:r>
            <a:endParaRPr lang="fr-FR" dirty="0"/>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74923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fr-FR" dirty="0" smtClean="0"/>
              <a:t>Utility for </a:t>
            </a:r>
            <a:r>
              <a:rPr lang="fr-FR" dirty="0" err="1" smtClean="0"/>
              <a:t>generating</a:t>
            </a:r>
            <a:r>
              <a:rPr lang="fr-FR" dirty="0" smtClean="0"/>
              <a:t> standard flow </a:t>
            </a:r>
            <a:r>
              <a:rPr lang="fr-FR" dirty="0" err="1" smtClean="0"/>
              <a:t>scirpts</a:t>
            </a:r>
            <a:r>
              <a:rPr lang="fr-FR" dirty="0" smtClean="0"/>
              <a:t> </a:t>
            </a:r>
            <a:r>
              <a:rPr lang="fr-FR" dirty="0" err="1" smtClean="0"/>
              <a:t>based</a:t>
            </a:r>
            <a:r>
              <a:rPr lang="fr-FR" dirty="0" smtClean="0"/>
              <a:t> on user input (via </a:t>
            </a:r>
            <a:r>
              <a:rPr lang="fr-FR" dirty="0" err="1" smtClean="0"/>
              <a:t>template</a:t>
            </a:r>
            <a:r>
              <a:rPr lang="fr-FR" dirty="0" smtClean="0"/>
              <a:t>)</a:t>
            </a:r>
          </a:p>
          <a:p>
            <a:r>
              <a:rPr lang="fr-FR" dirty="0" err="1" smtClean="0"/>
              <a:t>Include</a:t>
            </a:r>
            <a:r>
              <a:rPr lang="fr-FR" dirty="0" smtClean="0"/>
              <a:t> </a:t>
            </a:r>
            <a:r>
              <a:rPr lang="fr-FR" dirty="0" err="1" smtClean="0"/>
              <a:t>latest</a:t>
            </a:r>
            <a:r>
              <a:rPr lang="fr-FR" dirty="0" smtClean="0"/>
              <a:t> options and command </a:t>
            </a:r>
            <a:r>
              <a:rPr lang="fr-FR" dirty="0" err="1" smtClean="0"/>
              <a:t>recommanded</a:t>
            </a:r>
            <a:r>
              <a:rPr lang="fr-FR" dirty="0" smtClean="0"/>
              <a:t> by Cadence expert, updates for </a:t>
            </a:r>
            <a:r>
              <a:rPr lang="fr-FR" dirty="0" err="1" smtClean="0"/>
              <a:t>each</a:t>
            </a:r>
            <a:r>
              <a:rPr lang="fr-FR" dirty="0" smtClean="0"/>
              <a:t> </a:t>
            </a:r>
            <a:r>
              <a:rPr lang="fr-FR" dirty="0" err="1" smtClean="0"/>
              <a:t>tool</a:t>
            </a:r>
            <a:r>
              <a:rPr lang="fr-FR" dirty="0" smtClean="0"/>
              <a:t> </a:t>
            </a:r>
            <a:r>
              <a:rPr lang="fr-FR" dirty="0" err="1" smtClean="0"/>
              <a:t>revision</a:t>
            </a:r>
            <a:endParaRPr lang="fr-FR" dirty="0" smtClean="0"/>
          </a:p>
          <a:p>
            <a:r>
              <a:rPr lang="fr-FR" dirty="0" err="1"/>
              <a:t>Provides</a:t>
            </a:r>
            <a:r>
              <a:rPr lang="fr-FR" dirty="0"/>
              <a:t> a quick </a:t>
            </a:r>
            <a:r>
              <a:rPr lang="fr-FR" dirty="0" err="1"/>
              <a:t>reliable</a:t>
            </a:r>
            <a:r>
              <a:rPr lang="fr-FR" dirty="0"/>
              <a:t> </a:t>
            </a:r>
            <a:r>
              <a:rPr lang="fr-FR" dirty="0" err="1"/>
              <a:t>implementation</a:t>
            </a:r>
            <a:r>
              <a:rPr lang="fr-FR" dirty="0"/>
              <a:t> flow</a:t>
            </a:r>
          </a:p>
          <a:p>
            <a:r>
              <a:rPr lang="fr-FR" dirty="0"/>
              <a:t>Start simple and </a:t>
            </a:r>
            <a:r>
              <a:rPr lang="fr-FR" dirty="0" err="1"/>
              <a:t>add</a:t>
            </a:r>
            <a:r>
              <a:rPr lang="fr-FR" dirty="0"/>
              <a:t> </a:t>
            </a:r>
            <a:r>
              <a:rPr lang="fr-FR" dirty="0" err="1"/>
              <a:t>complexity</a:t>
            </a:r>
            <a:r>
              <a:rPr lang="fr-FR" dirty="0"/>
              <a:t> if </a:t>
            </a:r>
            <a:r>
              <a:rPr lang="fr-FR" dirty="0" err="1" smtClean="0"/>
              <a:t>needed</a:t>
            </a:r>
            <a:endParaRPr lang="fr-FR" dirty="0" smtClean="0"/>
          </a:p>
          <a:p>
            <a:r>
              <a:rPr lang="fr-FR" dirty="0" err="1" smtClean="0"/>
              <a:t>Flexibility</a:t>
            </a:r>
            <a:r>
              <a:rPr lang="fr-FR" dirty="0" smtClean="0"/>
              <a:t> </a:t>
            </a:r>
            <a:r>
              <a:rPr lang="fr-FR" dirty="0" err="1"/>
              <a:t>with</a:t>
            </a:r>
            <a:r>
              <a:rPr lang="fr-FR" dirty="0"/>
              <a:t> </a:t>
            </a:r>
            <a:r>
              <a:rPr lang="fr-FR" dirty="0" err="1"/>
              <a:t>customization</a:t>
            </a:r>
            <a:endParaRPr lang="en-US" dirty="0"/>
          </a:p>
          <a:p>
            <a:endParaRPr lang="fr-FR" dirty="0"/>
          </a:p>
          <a:p>
            <a:r>
              <a:rPr lang="fr-FR" dirty="0" smtClean="0"/>
              <a:t>Goal: </a:t>
            </a:r>
            <a:r>
              <a:rPr lang="fr-FR" dirty="0" err="1" smtClean="0"/>
              <a:t>increasing</a:t>
            </a:r>
            <a:r>
              <a:rPr lang="fr-FR" dirty="0" smtClean="0"/>
              <a:t> designer </a:t>
            </a:r>
            <a:r>
              <a:rPr lang="fr-FR" dirty="0" err="1" smtClean="0"/>
              <a:t>productivity</a:t>
            </a:r>
            <a:endParaRPr lang="fr-FR" dirty="0" smtClean="0"/>
          </a:p>
        </p:txBody>
      </p:sp>
      <p:sp>
        <p:nvSpPr>
          <p:cNvPr id="3" name="Title 2"/>
          <p:cNvSpPr>
            <a:spLocks noGrp="1"/>
          </p:cNvSpPr>
          <p:nvPr>
            <p:ph type="title"/>
          </p:nvPr>
        </p:nvSpPr>
        <p:spPr/>
        <p:txBody>
          <a:bodyPr>
            <a:normAutofit fontScale="90000"/>
          </a:bodyPr>
          <a:lstStyle/>
          <a:p>
            <a:r>
              <a:rPr lang="fr-FR" dirty="0" err="1" smtClean="0"/>
              <a:t>What</a:t>
            </a:r>
            <a:r>
              <a:rPr lang="fr-FR" dirty="0" smtClean="0"/>
              <a:t> are the </a:t>
            </a:r>
            <a:r>
              <a:rPr lang="fr-FR" dirty="0" err="1" smtClean="0"/>
              <a:t>foundation</a:t>
            </a:r>
            <a:r>
              <a:rPr lang="fr-FR" dirty="0" smtClean="0"/>
              <a:t> </a:t>
            </a:r>
            <a:r>
              <a:rPr lang="fr-FR" dirty="0" err="1" smtClean="0"/>
              <a:t>flows</a:t>
            </a:r>
            <a:r>
              <a:rPr lang="fr-FR" dirty="0" smtClean="0"/>
              <a:t> ?</a:t>
            </a:r>
            <a:endParaRPr lang="en-US" dirty="0"/>
          </a:p>
        </p:txBody>
      </p:sp>
    </p:spTree>
    <p:extLst>
      <p:ext uri="{BB962C8B-B14F-4D97-AF65-F5344CB8AC3E}">
        <p14:creationId xmlns:p14="http://schemas.microsoft.com/office/powerpoint/2010/main" val="57931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smtClean="0"/>
              <a:t> plug in</a:t>
            </a:r>
          </a:p>
          <a:p>
            <a:endParaRPr lang="en-US" dirty="0"/>
          </a:p>
        </p:txBody>
      </p:sp>
      <p:sp>
        <p:nvSpPr>
          <p:cNvPr id="3" name="Title 2"/>
          <p:cNvSpPr>
            <a:spLocks noGrp="1"/>
          </p:cNvSpPr>
          <p:nvPr>
            <p:ph type="title"/>
          </p:nvPr>
        </p:nvSpPr>
        <p:spPr/>
        <p:txBody>
          <a:bodyPr>
            <a:normAutofit fontScale="90000"/>
          </a:bodyPr>
          <a:lstStyle/>
          <a:p>
            <a:r>
              <a:rPr lang="fr-FR" dirty="0" smtClean="0"/>
              <a:t>Flow </a:t>
            </a:r>
            <a:r>
              <a:rPr lang="fr-FR" dirty="0" err="1" smtClean="0"/>
              <a:t>customization</a:t>
            </a:r>
            <a:endParaRPr lang="en-US" dirty="0"/>
          </a:p>
        </p:txBody>
      </p:sp>
    </p:spTree>
    <p:extLst>
      <p:ext uri="{BB962C8B-B14F-4D97-AF65-F5344CB8AC3E}">
        <p14:creationId xmlns:p14="http://schemas.microsoft.com/office/powerpoint/2010/main" val="3988391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19150"/>
            <a:ext cx="8229600" cy="3775473"/>
          </a:xfrm>
        </p:spPr>
        <p:txBody>
          <a:bodyPr>
            <a:normAutofit fontScale="62500" lnSpcReduction="20000"/>
          </a:bodyPr>
          <a:lstStyle/>
          <a:p>
            <a:pPr>
              <a:buFont typeface="Wingdings" panose="05000000000000000000" pitchFamily="2" charset="2"/>
              <a:buChar char="q"/>
            </a:pPr>
            <a:r>
              <a:rPr lang="fr-FR" dirty="0" smtClean="0"/>
              <a:t>Library</a:t>
            </a:r>
          </a:p>
          <a:p>
            <a:r>
              <a:rPr lang="fr-FR" dirty="0" smtClean="0"/>
              <a:t>Techno </a:t>
            </a:r>
            <a:r>
              <a:rPr lang="fr-FR" dirty="0" err="1" smtClean="0"/>
              <a:t>library</a:t>
            </a:r>
            <a:r>
              <a:rPr lang="fr-FR" dirty="0" smtClean="0"/>
              <a:t> (</a:t>
            </a:r>
            <a:r>
              <a:rPr lang="fr-FR" dirty="0" err="1" smtClean="0"/>
              <a:t>spacing</a:t>
            </a:r>
            <a:r>
              <a:rPr lang="fr-FR" dirty="0" smtClean="0"/>
              <a:t>, </a:t>
            </a:r>
            <a:r>
              <a:rPr lang="fr-FR" dirty="0" err="1" smtClean="0"/>
              <a:t>layers</a:t>
            </a:r>
            <a:r>
              <a:rPr lang="fr-FR" dirty="0" smtClean="0"/>
              <a:t>, </a:t>
            </a:r>
            <a:r>
              <a:rPr lang="fr-FR" dirty="0" err="1" smtClean="0"/>
              <a:t>vias</a:t>
            </a:r>
            <a:r>
              <a:rPr lang="fr-FR" dirty="0" smtClean="0"/>
              <a:t> …</a:t>
            </a:r>
            <a:r>
              <a:rPr lang="fr-FR" dirty="0" err="1" smtClean="0"/>
              <a:t>etc</a:t>
            </a:r>
            <a:r>
              <a:rPr lang="fr-FR" dirty="0" smtClean="0"/>
              <a:t>)</a:t>
            </a:r>
          </a:p>
          <a:p>
            <a:r>
              <a:rPr lang="fr-FR" dirty="0" smtClean="0"/>
              <a:t>Timing </a:t>
            </a:r>
            <a:r>
              <a:rPr lang="fr-FR" dirty="0" err="1" smtClean="0"/>
              <a:t>library</a:t>
            </a:r>
            <a:r>
              <a:rPr lang="fr-FR" dirty="0" smtClean="0"/>
              <a:t> (*.lib)</a:t>
            </a:r>
          </a:p>
          <a:p>
            <a:r>
              <a:rPr lang="fr-FR" dirty="0" smtClean="0"/>
              <a:t>Physical LEF </a:t>
            </a:r>
            <a:r>
              <a:rPr lang="fr-FR" dirty="0" err="1" smtClean="0"/>
              <a:t>library</a:t>
            </a:r>
            <a:r>
              <a:rPr lang="fr-FR" dirty="0" smtClean="0"/>
              <a:t> (*.</a:t>
            </a:r>
            <a:r>
              <a:rPr lang="fr-FR" dirty="0" err="1" smtClean="0"/>
              <a:t>lef</a:t>
            </a:r>
            <a:r>
              <a:rPr lang="fr-FR" dirty="0" smtClean="0"/>
              <a:t>)</a:t>
            </a:r>
          </a:p>
          <a:p>
            <a:r>
              <a:rPr lang="fr-FR" dirty="0"/>
              <a:t>Capacitance </a:t>
            </a:r>
            <a:r>
              <a:rPr lang="fr-FR" dirty="0" smtClean="0"/>
              <a:t>table (RC </a:t>
            </a:r>
            <a:r>
              <a:rPr lang="fr-FR" dirty="0" err="1" smtClean="0"/>
              <a:t>analysis</a:t>
            </a:r>
            <a:r>
              <a:rPr lang="fr-FR" dirty="0" smtClean="0"/>
              <a:t>)  not </a:t>
            </a:r>
            <a:r>
              <a:rPr lang="fr-FR" dirty="0" err="1" smtClean="0"/>
              <a:t>necessary</a:t>
            </a:r>
            <a:r>
              <a:rPr lang="fr-FR" dirty="0" smtClean="0"/>
              <a:t> !</a:t>
            </a:r>
          </a:p>
          <a:p>
            <a:endParaRPr lang="fr-FR" dirty="0"/>
          </a:p>
          <a:p>
            <a:pPr>
              <a:buFont typeface="Wingdings" panose="05000000000000000000" pitchFamily="2" charset="2"/>
              <a:buChar char="q"/>
            </a:pPr>
            <a:r>
              <a:rPr lang="fr-FR" dirty="0" smtClean="0"/>
              <a:t>User data</a:t>
            </a:r>
          </a:p>
          <a:p>
            <a:r>
              <a:rPr lang="fr-FR" dirty="0" smtClean="0"/>
              <a:t>Timing </a:t>
            </a:r>
            <a:r>
              <a:rPr lang="fr-FR" dirty="0" err="1" smtClean="0"/>
              <a:t>constaints</a:t>
            </a:r>
            <a:r>
              <a:rPr lang="fr-FR" dirty="0" smtClean="0"/>
              <a:t> (*.</a:t>
            </a:r>
            <a:r>
              <a:rPr lang="fr-FR" dirty="0" err="1" smtClean="0"/>
              <a:t>sdc</a:t>
            </a:r>
            <a:r>
              <a:rPr lang="fr-FR" dirty="0" smtClean="0"/>
              <a:t>)      -&gt; </a:t>
            </a:r>
            <a:r>
              <a:rPr lang="fr-FR" dirty="0" err="1" smtClean="0"/>
              <a:t>from</a:t>
            </a:r>
            <a:r>
              <a:rPr lang="fr-FR" dirty="0" smtClean="0"/>
              <a:t> </a:t>
            </a:r>
            <a:r>
              <a:rPr lang="fr-FR" dirty="0" err="1" smtClean="0"/>
              <a:t>synthesis</a:t>
            </a:r>
            <a:endParaRPr lang="fr-FR" dirty="0" smtClean="0"/>
          </a:p>
          <a:p>
            <a:r>
              <a:rPr lang="fr-FR" dirty="0" err="1" smtClean="0"/>
              <a:t>Gate</a:t>
            </a:r>
            <a:r>
              <a:rPr lang="fr-FR" dirty="0" smtClean="0"/>
              <a:t> </a:t>
            </a:r>
            <a:r>
              <a:rPr lang="fr-FR" dirty="0" err="1" smtClean="0"/>
              <a:t>level</a:t>
            </a:r>
            <a:r>
              <a:rPr lang="fr-FR" dirty="0" smtClean="0"/>
              <a:t> </a:t>
            </a:r>
            <a:r>
              <a:rPr lang="fr-FR" dirty="0" err="1" smtClean="0"/>
              <a:t>netlist</a:t>
            </a:r>
            <a:r>
              <a:rPr lang="fr-FR" dirty="0" smtClean="0"/>
              <a:t>		</a:t>
            </a:r>
            <a:r>
              <a:rPr lang="fr-FR" dirty="0"/>
              <a:t> -&gt; </a:t>
            </a:r>
            <a:r>
              <a:rPr lang="fr-FR" dirty="0" err="1"/>
              <a:t>from</a:t>
            </a:r>
            <a:r>
              <a:rPr lang="fr-FR" dirty="0"/>
              <a:t> </a:t>
            </a:r>
            <a:r>
              <a:rPr lang="fr-FR" dirty="0" err="1"/>
              <a:t>synthesis</a:t>
            </a:r>
            <a:endParaRPr lang="fr-FR" dirty="0" smtClean="0"/>
          </a:p>
          <a:p>
            <a:r>
              <a:rPr lang="fr-FR" dirty="0" err="1" smtClean="0"/>
              <a:t>Flooplan</a:t>
            </a:r>
            <a:r>
              <a:rPr lang="fr-FR" dirty="0" smtClean="0"/>
              <a:t> plan (*.</a:t>
            </a:r>
            <a:r>
              <a:rPr lang="fr-FR" dirty="0" err="1" smtClean="0"/>
              <a:t>def</a:t>
            </a:r>
            <a:r>
              <a:rPr lang="fr-FR" dirty="0" smtClean="0"/>
              <a:t>)</a:t>
            </a:r>
          </a:p>
          <a:p>
            <a:r>
              <a:rPr lang="fr-FR" dirty="0" err="1" smtClean="0"/>
              <a:t>Clock</a:t>
            </a:r>
            <a:r>
              <a:rPr lang="fr-FR" dirty="0" smtClean="0"/>
              <a:t> </a:t>
            </a:r>
            <a:r>
              <a:rPr lang="fr-FR" dirty="0" err="1" smtClean="0"/>
              <a:t>tree</a:t>
            </a:r>
            <a:r>
              <a:rPr lang="fr-FR" dirty="0" smtClean="0"/>
              <a:t> </a:t>
            </a:r>
            <a:r>
              <a:rPr lang="fr-FR" dirty="0" err="1" smtClean="0"/>
              <a:t>specification</a:t>
            </a:r>
            <a:endParaRPr lang="fr-FR" dirty="0" smtClean="0"/>
          </a:p>
          <a:p>
            <a:r>
              <a:rPr lang="fr-FR" dirty="0" smtClean="0"/>
              <a:t>Scan </a:t>
            </a:r>
            <a:r>
              <a:rPr lang="fr-FR" dirty="0" err="1" smtClean="0"/>
              <a:t>chain</a:t>
            </a:r>
            <a:r>
              <a:rPr lang="fr-FR" dirty="0" smtClean="0"/>
              <a:t> information</a:t>
            </a:r>
            <a:endParaRPr lang="en-US" dirty="0"/>
          </a:p>
        </p:txBody>
      </p:sp>
      <p:sp>
        <p:nvSpPr>
          <p:cNvPr id="3" name="Title 2"/>
          <p:cNvSpPr>
            <a:spLocks noGrp="1"/>
          </p:cNvSpPr>
          <p:nvPr>
            <p:ph type="title"/>
          </p:nvPr>
        </p:nvSpPr>
        <p:spPr/>
        <p:txBody>
          <a:bodyPr>
            <a:normAutofit fontScale="90000"/>
          </a:bodyPr>
          <a:lstStyle/>
          <a:p>
            <a:r>
              <a:rPr lang="fr-FR" dirty="0" err="1" smtClean="0"/>
              <a:t>Prepare</a:t>
            </a:r>
            <a:r>
              <a:rPr lang="fr-FR" dirty="0" smtClean="0"/>
              <a:t> Data</a:t>
            </a:r>
            <a:endParaRPr lang="en-US" dirty="0"/>
          </a:p>
        </p:txBody>
      </p:sp>
    </p:spTree>
    <p:extLst>
      <p:ext uri="{BB962C8B-B14F-4D97-AF65-F5344CB8AC3E}">
        <p14:creationId xmlns:p14="http://schemas.microsoft.com/office/powerpoint/2010/main" val="3714826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The design will be released (sign-off) if all the following checking are passed</a:t>
            </a:r>
            <a:r>
              <a:rPr lang="en-US" dirty="0" smtClean="0"/>
              <a:t>: (golden)</a:t>
            </a:r>
          </a:p>
          <a:p>
            <a:pPr marL="0" indent="0">
              <a:buNone/>
            </a:pPr>
            <a:r>
              <a:rPr lang="fr-FR" dirty="0"/>
              <a:t>	</a:t>
            </a:r>
            <a:endParaRPr lang="en-US" dirty="0"/>
          </a:p>
          <a:p>
            <a:r>
              <a:rPr lang="fr-FR" dirty="0" smtClean="0"/>
              <a:t>DRC / LVS / DFM, </a:t>
            </a:r>
            <a:r>
              <a:rPr lang="fr-FR" dirty="0" err="1" smtClean="0"/>
              <a:t>electromigration</a:t>
            </a:r>
            <a:r>
              <a:rPr lang="fr-FR" dirty="0" smtClean="0"/>
              <a:t>, </a:t>
            </a:r>
            <a:r>
              <a:rPr lang="fr-FR" dirty="0" err="1" smtClean="0"/>
              <a:t>antenna</a:t>
            </a:r>
            <a:endParaRPr lang="en-US" dirty="0" smtClean="0"/>
          </a:p>
          <a:p>
            <a:r>
              <a:rPr lang="en-US" dirty="0" smtClean="0"/>
              <a:t>Gate </a:t>
            </a:r>
            <a:r>
              <a:rPr lang="en-US" dirty="0"/>
              <a:t>Level Back-Annotated </a:t>
            </a:r>
            <a:r>
              <a:rPr lang="en-US" dirty="0" smtClean="0"/>
              <a:t>Simulation</a:t>
            </a:r>
            <a:endParaRPr lang="en-US" dirty="0"/>
          </a:p>
          <a:p>
            <a:r>
              <a:rPr lang="en-US" dirty="0"/>
              <a:t>Static Timing </a:t>
            </a:r>
            <a:r>
              <a:rPr lang="en-US" dirty="0" smtClean="0"/>
              <a:t>Analysis, signal integrity</a:t>
            </a:r>
            <a:endParaRPr lang="en-US" dirty="0"/>
          </a:p>
          <a:p>
            <a:r>
              <a:rPr lang="en-US" dirty="0"/>
              <a:t>Formal </a:t>
            </a:r>
            <a:r>
              <a:rPr lang="en-US" dirty="0" smtClean="0"/>
              <a:t>Verification</a:t>
            </a:r>
            <a:endParaRPr lang="en-US" dirty="0"/>
          </a:p>
          <a:p>
            <a:endParaRPr lang="en-US" dirty="0"/>
          </a:p>
        </p:txBody>
      </p:sp>
      <p:sp>
        <p:nvSpPr>
          <p:cNvPr id="3" name="Title 2"/>
          <p:cNvSpPr>
            <a:spLocks noGrp="1"/>
          </p:cNvSpPr>
          <p:nvPr>
            <p:ph type="title"/>
          </p:nvPr>
        </p:nvSpPr>
        <p:spPr/>
        <p:txBody>
          <a:bodyPr>
            <a:normAutofit fontScale="90000"/>
          </a:bodyPr>
          <a:lstStyle/>
          <a:p>
            <a:r>
              <a:rPr lang="fr-FR" dirty="0" err="1" smtClean="0"/>
              <a:t>What</a:t>
            </a:r>
            <a:r>
              <a:rPr lang="fr-FR" dirty="0" smtClean="0"/>
              <a:t> </a:t>
            </a:r>
            <a:r>
              <a:rPr lang="fr-FR" dirty="0" err="1" smtClean="0"/>
              <a:t>is</a:t>
            </a:r>
            <a:r>
              <a:rPr lang="fr-FR" dirty="0" smtClean="0"/>
              <a:t> </a:t>
            </a:r>
            <a:r>
              <a:rPr lang="fr-FR" dirty="0" err="1" smtClean="0"/>
              <a:t>signoff</a:t>
            </a:r>
            <a:r>
              <a:rPr lang="fr-FR" dirty="0" smtClean="0"/>
              <a:t> ?</a:t>
            </a:r>
            <a:endParaRPr lang="en-US" dirty="0"/>
          </a:p>
        </p:txBody>
      </p:sp>
    </p:spTree>
    <p:extLst>
      <p:ext uri="{BB962C8B-B14F-4D97-AF65-F5344CB8AC3E}">
        <p14:creationId xmlns:p14="http://schemas.microsoft.com/office/powerpoint/2010/main" val="2759591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5350"/>
            <a:ext cx="8229600" cy="3699273"/>
          </a:xfrm>
        </p:spPr>
        <p:txBody>
          <a:bodyPr>
            <a:normAutofit fontScale="55000" lnSpcReduction="20000"/>
          </a:bodyPr>
          <a:lstStyle/>
          <a:p>
            <a:pPr marL="0" indent="0">
              <a:buNone/>
            </a:pPr>
            <a:r>
              <a:rPr lang="en-US" dirty="0"/>
              <a:t>Gate Level Back-Annotated Simulation</a:t>
            </a:r>
          </a:p>
          <a:p>
            <a:r>
              <a:rPr lang="en-US" dirty="0"/>
              <a:t>The gate netlist is simulated using for each timing arc cells the value given by the SDF file</a:t>
            </a:r>
            <a:r>
              <a:rPr lang="en-US" dirty="0" smtClean="0"/>
              <a:t>.</a:t>
            </a:r>
          </a:p>
          <a:p>
            <a:endParaRPr lang="en-US" dirty="0"/>
          </a:p>
          <a:p>
            <a:pPr marL="0" indent="0">
              <a:buNone/>
            </a:pPr>
            <a:r>
              <a:rPr lang="en-US" dirty="0"/>
              <a:t>Static Timing Analysis (STA)</a:t>
            </a:r>
          </a:p>
          <a:p>
            <a:r>
              <a:rPr lang="en-US" dirty="0"/>
              <a:t>The design back-annotated with the SDF is verified with a Static Timing Analyzer to find out </a:t>
            </a:r>
            <a:r>
              <a:rPr lang="en-US" dirty="0" smtClean="0"/>
              <a:t>all the </a:t>
            </a:r>
            <a:r>
              <a:rPr lang="en-US" dirty="0"/>
              <a:t>critical paths (Worst Case operating conditions</a:t>
            </a:r>
            <a:r>
              <a:rPr lang="en-US" dirty="0" smtClean="0"/>
              <a:t>). An </a:t>
            </a:r>
            <a:r>
              <a:rPr lang="en-US" dirty="0"/>
              <a:t>analysis is even performed in Best Case to find out all the hold violations.</a:t>
            </a:r>
          </a:p>
          <a:p>
            <a:pPr marL="0" indent="0">
              <a:buNone/>
            </a:pPr>
            <a:endParaRPr lang="en-US" dirty="0" smtClean="0"/>
          </a:p>
          <a:p>
            <a:pPr marL="0" indent="0">
              <a:buNone/>
            </a:pPr>
            <a:r>
              <a:rPr lang="en-US" dirty="0" smtClean="0"/>
              <a:t>Formal </a:t>
            </a:r>
            <a:r>
              <a:rPr lang="en-US" dirty="0"/>
              <a:t>Verification</a:t>
            </a:r>
          </a:p>
          <a:p>
            <a:r>
              <a:rPr lang="en-US" dirty="0"/>
              <a:t>Because the Back End </a:t>
            </a:r>
            <a:r>
              <a:rPr lang="en-US" dirty="0" smtClean="0"/>
              <a:t>tool </a:t>
            </a:r>
            <a:r>
              <a:rPr lang="en-US" dirty="0"/>
              <a:t>change </a:t>
            </a:r>
            <a:r>
              <a:rPr lang="en-US" dirty="0" smtClean="0"/>
              <a:t>the netlist (buffer clock, </a:t>
            </a:r>
            <a:r>
              <a:rPr lang="en-US" dirty="0" err="1" smtClean="0"/>
              <a:t>io</a:t>
            </a:r>
            <a:r>
              <a:rPr lang="en-US" dirty="0" smtClean="0"/>
              <a:t> buffer, optimization</a:t>
            </a:r>
            <a:r>
              <a:rPr lang="en-US" dirty="0"/>
              <a:t>, Scan Insertion, </a:t>
            </a:r>
            <a:r>
              <a:rPr lang="en-US" dirty="0" err="1"/>
              <a:t>etc</a:t>
            </a:r>
            <a:r>
              <a:rPr lang="en-US" dirty="0"/>
              <a:t> </a:t>
            </a:r>
            <a:r>
              <a:rPr lang="en-US" dirty="0" smtClean="0"/>
              <a:t>...) the </a:t>
            </a:r>
            <a:r>
              <a:rPr lang="en-US" dirty="0"/>
              <a:t>“new” </a:t>
            </a:r>
            <a:r>
              <a:rPr lang="en-US" dirty="0" smtClean="0"/>
              <a:t> netlist has </a:t>
            </a:r>
            <a:r>
              <a:rPr lang="en-US" dirty="0"/>
              <a:t>to be proved equivalent to that one released after synthesis</a:t>
            </a:r>
          </a:p>
          <a:p>
            <a:endParaRPr lang="en-US" dirty="0"/>
          </a:p>
        </p:txBody>
      </p:sp>
      <p:sp>
        <p:nvSpPr>
          <p:cNvPr id="3" name="Title 2"/>
          <p:cNvSpPr>
            <a:spLocks noGrp="1"/>
          </p:cNvSpPr>
          <p:nvPr>
            <p:ph type="title"/>
          </p:nvPr>
        </p:nvSpPr>
        <p:spPr/>
        <p:txBody>
          <a:bodyPr>
            <a:normAutofit fontScale="90000"/>
          </a:bodyPr>
          <a:lstStyle/>
          <a:p>
            <a:endParaRPr lang="en-US" dirty="0"/>
          </a:p>
        </p:txBody>
      </p:sp>
    </p:spTree>
    <p:extLst>
      <p:ext uri="{BB962C8B-B14F-4D97-AF65-F5344CB8AC3E}">
        <p14:creationId xmlns:p14="http://schemas.microsoft.com/office/powerpoint/2010/main" val="3795210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14" y="971550"/>
            <a:ext cx="4515286" cy="3394075"/>
          </a:xfrm>
        </p:spPr>
      </p:pic>
      <p:sp>
        <p:nvSpPr>
          <p:cNvPr id="3" name="Title 2"/>
          <p:cNvSpPr>
            <a:spLocks noGrp="1"/>
          </p:cNvSpPr>
          <p:nvPr>
            <p:ph type="title"/>
          </p:nvPr>
        </p:nvSpPr>
        <p:spPr/>
        <p:txBody>
          <a:bodyPr>
            <a:normAutofit fontScale="90000"/>
          </a:bodyPr>
          <a:lstStyle/>
          <a:p>
            <a:r>
              <a:rPr lang="fr-FR" dirty="0" err="1" smtClean="0"/>
              <a:t>Logic</a:t>
            </a:r>
            <a:r>
              <a:rPr lang="fr-FR" dirty="0" smtClean="0"/>
              <a:t> </a:t>
            </a:r>
            <a:r>
              <a:rPr lang="fr-FR" dirty="0" err="1" smtClean="0"/>
              <a:t>synthesis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749" y="1651951"/>
            <a:ext cx="2644051" cy="1839597"/>
          </a:xfrm>
          <a:prstGeom prst="rect">
            <a:avLst/>
          </a:prstGeom>
        </p:spPr>
      </p:pic>
      <p:sp>
        <p:nvSpPr>
          <p:cNvPr id="6" name="TextBox 5"/>
          <p:cNvSpPr txBox="1"/>
          <p:nvPr/>
        </p:nvSpPr>
        <p:spPr>
          <a:xfrm>
            <a:off x="5791200" y="1276350"/>
            <a:ext cx="3029740" cy="369332"/>
          </a:xfrm>
          <a:prstGeom prst="rect">
            <a:avLst/>
          </a:prstGeom>
          <a:noFill/>
        </p:spPr>
        <p:txBody>
          <a:bodyPr wrap="none" rtlCol="0">
            <a:spAutoFit/>
          </a:bodyPr>
          <a:lstStyle/>
          <a:p>
            <a:r>
              <a:rPr lang="fr-FR" dirty="0" err="1" smtClean="0"/>
              <a:t>Synthesis</a:t>
            </a:r>
            <a:r>
              <a:rPr lang="fr-FR" dirty="0" smtClean="0"/>
              <a:t> </a:t>
            </a:r>
            <a:r>
              <a:rPr lang="fr-FR" dirty="0" err="1" smtClean="0"/>
              <a:t>is</a:t>
            </a:r>
            <a:r>
              <a:rPr lang="fr-FR" dirty="0" smtClean="0"/>
              <a:t> </a:t>
            </a:r>
            <a:r>
              <a:rPr lang="fr-FR" dirty="0" err="1" smtClean="0"/>
              <a:t>constraint</a:t>
            </a:r>
            <a:r>
              <a:rPr lang="fr-FR" dirty="0" smtClean="0"/>
              <a:t> </a:t>
            </a:r>
            <a:r>
              <a:rPr lang="fr-FR" dirty="0" err="1" smtClean="0"/>
              <a:t>driven</a:t>
            </a:r>
            <a:endParaRPr lang="en-US" dirty="0"/>
          </a:p>
        </p:txBody>
      </p:sp>
    </p:spTree>
    <p:extLst>
      <p:ext uri="{BB962C8B-B14F-4D97-AF65-F5344CB8AC3E}">
        <p14:creationId xmlns:p14="http://schemas.microsoft.com/office/powerpoint/2010/main" val="3064759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The </a:t>
            </a:r>
            <a:r>
              <a:rPr lang="en-US" dirty="0" smtClean="0"/>
              <a:t>aim </a:t>
            </a:r>
            <a:r>
              <a:rPr lang="en-US" dirty="0"/>
              <a:t>of the placement is to place all the standard cells according to the user </a:t>
            </a:r>
            <a:r>
              <a:rPr lang="en-US" dirty="0" smtClean="0"/>
              <a:t>requirements (timing </a:t>
            </a:r>
            <a:r>
              <a:rPr lang="en-US" dirty="0"/>
              <a:t>or congestion).</a:t>
            </a:r>
          </a:p>
          <a:p>
            <a:endParaRPr lang="en-US" dirty="0"/>
          </a:p>
          <a:p>
            <a:r>
              <a:rPr lang="en-US" dirty="0"/>
              <a:t>For a timing constraint placement, the placer will estimate the interconnect </a:t>
            </a:r>
            <a:r>
              <a:rPr lang="en-US" dirty="0" smtClean="0"/>
              <a:t>parasitic capacitance </a:t>
            </a:r>
            <a:r>
              <a:rPr lang="en-US" dirty="0"/>
              <a:t>in order to calculate the cell and the interconnect delays. Then, the cell </a:t>
            </a:r>
            <a:r>
              <a:rPr lang="en-US" dirty="0" smtClean="0"/>
              <a:t>placement will </a:t>
            </a:r>
            <a:r>
              <a:rPr lang="en-US" dirty="0"/>
              <a:t>be optimized so as to meet the constraints.</a:t>
            </a:r>
          </a:p>
          <a:p>
            <a:endParaRPr lang="en-US" dirty="0"/>
          </a:p>
          <a:p>
            <a:r>
              <a:rPr lang="en-US" dirty="0"/>
              <a:t>For a congestion based placement, the goal is to avoid an “</a:t>
            </a:r>
            <a:r>
              <a:rPr lang="en-US" dirty="0" err="1"/>
              <a:t>unroutable</a:t>
            </a:r>
            <a:r>
              <a:rPr lang="en-US" dirty="0"/>
              <a:t>” situation, even if </a:t>
            </a:r>
            <a:r>
              <a:rPr lang="en-US" dirty="0" smtClean="0"/>
              <a:t>timing is </a:t>
            </a:r>
            <a:r>
              <a:rPr lang="en-US" dirty="0"/>
              <a:t>not satisfactory. In that case, it may be necessary to re-place locally some cells to </a:t>
            </a:r>
            <a:r>
              <a:rPr lang="en-US" dirty="0" smtClean="0"/>
              <a:t>space them </a:t>
            </a:r>
            <a:r>
              <a:rPr lang="en-US" dirty="0"/>
              <a:t>out.</a:t>
            </a:r>
          </a:p>
          <a:p>
            <a:endParaRPr lang="en-US" dirty="0"/>
          </a:p>
        </p:txBody>
      </p:sp>
      <p:sp>
        <p:nvSpPr>
          <p:cNvPr id="3" name="Title 2"/>
          <p:cNvSpPr>
            <a:spLocks noGrp="1"/>
          </p:cNvSpPr>
          <p:nvPr>
            <p:ph type="title"/>
          </p:nvPr>
        </p:nvSpPr>
        <p:spPr/>
        <p:txBody>
          <a:bodyPr>
            <a:normAutofit fontScale="90000"/>
          </a:bodyPr>
          <a:lstStyle/>
          <a:p>
            <a:r>
              <a:rPr lang="fr-FR" dirty="0" smtClean="0"/>
              <a:t>Placement</a:t>
            </a:r>
            <a:endParaRPr lang="en-US" dirty="0"/>
          </a:p>
        </p:txBody>
      </p:sp>
    </p:spTree>
    <p:extLst>
      <p:ext uri="{BB962C8B-B14F-4D97-AF65-F5344CB8AC3E}">
        <p14:creationId xmlns:p14="http://schemas.microsoft.com/office/powerpoint/2010/main" val="1758161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19150"/>
            <a:ext cx="8229600" cy="3775473"/>
          </a:xfrm>
        </p:spPr>
        <p:txBody>
          <a:bodyPr>
            <a:normAutofit/>
          </a:bodyPr>
          <a:lstStyle/>
          <a:p>
            <a:r>
              <a:rPr lang="en-US" sz="2200" dirty="0"/>
              <a:t>CTS builds a regular tree on the clock net, firstly to buffer the net and secondly to control </a:t>
            </a:r>
            <a:r>
              <a:rPr lang="en-US" sz="2200" dirty="0" smtClean="0"/>
              <a:t>the skew</a:t>
            </a:r>
          </a:p>
          <a:p>
            <a:endParaRPr lang="fr-FR" sz="2200" dirty="0"/>
          </a:p>
          <a:p>
            <a:r>
              <a:rPr lang="en-US" sz="2200" dirty="0"/>
              <a:t>The goal for the tool is to try to reach as closely as possible </a:t>
            </a:r>
            <a:endParaRPr lang="en-US" sz="2200" dirty="0" smtClean="0"/>
          </a:p>
          <a:p>
            <a:pPr marL="0" indent="0">
              <a:buNone/>
            </a:pPr>
            <a:r>
              <a:rPr lang="en-US" sz="2200" dirty="0"/>
              <a:t> </a:t>
            </a:r>
            <a:r>
              <a:rPr lang="en-US" sz="2200" dirty="0" smtClean="0"/>
              <a:t>    L1 = L2 to </a:t>
            </a:r>
            <a:r>
              <a:rPr lang="en-US" sz="2200" dirty="0"/>
              <a:t>balance the </a:t>
            </a:r>
            <a:r>
              <a:rPr lang="en-US" sz="2200" dirty="0" smtClean="0"/>
              <a:t>wire routing </a:t>
            </a:r>
            <a:r>
              <a:rPr lang="en-US" sz="2200" dirty="0"/>
              <a:t>so as to get the </a:t>
            </a:r>
            <a:r>
              <a:rPr lang="en-US" sz="2200" dirty="0" smtClean="0"/>
              <a:t>same                    capacitance </a:t>
            </a:r>
            <a:r>
              <a:rPr lang="en-US" sz="2200" dirty="0"/>
              <a:t>on each branch</a:t>
            </a:r>
          </a:p>
          <a:p>
            <a:endParaRPr lang="en-US" dirty="0"/>
          </a:p>
          <a:p>
            <a:endParaRPr lang="en-US" dirty="0"/>
          </a:p>
        </p:txBody>
      </p:sp>
      <p:sp>
        <p:nvSpPr>
          <p:cNvPr id="3" name="Title 2"/>
          <p:cNvSpPr>
            <a:spLocks noGrp="1"/>
          </p:cNvSpPr>
          <p:nvPr>
            <p:ph type="title"/>
          </p:nvPr>
        </p:nvSpPr>
        <p:spPr/>
        <p:txBody>
          <a:bodyPr>
            <a:normAutofit fontScale="90000"/>
          </a:bodyPr>
          <a:lstStyle/>
          <a:p>
            <a:r>
              <a:rPr lang="fr-FR" dirty="0" err="1" smtClean="0"/>
              <a:t>Clock</a:t>
            </a:r>
            <a:r>
              <a:rPr lang="fr-FR" dirty="0" smtClean="0"/>
              <a:t> </a:t>
            </a:r>
            <a:r>
              <a:rPr lang="fr-FR" dirty="0" err="1" smtClean="0"/>
              <a:t>Tree</a:t>
            </a:r>
            <a:r>
              <a:rPr lang="fr-FR" dirty="0" smtClean="0"/>
              <a:t> </a:t>
            </a:r>
            <a:r>
              <a:rPr lang="fr-FR" dirty="0" err="1" smtClean="0"/>
              <a:t>synthesis</a:t>
            </a:r>
            <a:r>
              <a:rPr lang="fr-FR" dirty="0" smtClean="0"/>
              <a:t> (CTS)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57" y="2669039"/>
            <a:ext cx="2769343" cy="1731511"/>
          </a:xfrm>
          <a:prstGeom prst="rect">
            <a:avLst/>
          </a:prstGeom>
        </p:spPr>
      </p:pic>
    </p:spTree>
    <p:extLst>
      <p:ext uri="{BB962C8B-B14F-4D97-AF65-F5344CB8AC3E}">
        <p14:creationId xmlns:p14="http://schemas.microsoft.com/office/powerpoint/2010/main" val="2166667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155448" y="0"/>
            <a:ext cx="8836152" cy="571500"/>
          </a:xfrm>
        </p:spPr>
        <p:txBody>
          <a:bodyPr>
            <a:normAutofit fontScale="90000"/>
          </a:bodyPr>
          <a:lstStyle/>
          <a:p>
            <a:r>
              <a:rPr lang="fr-FR" dirty="0" smtClean="0"/>
              <a:t>Physical design stages (full custom </a:t>
            </a:r>
            <a:r>
              <a:rPr lang="fr-FR" dirty="0" err="1" smtClean="0"/>
              <a:t>layout</a:t>
            </a:r>
            <a:r>
              <a:rPr lang="fr-FR" dirty="0" smtClean="0"/>
              <a:t>)</a:t>
            </a:r>
            <a:endParaRPr lang="en-US" dirty="0"/>
          </a:p>
        </p:txBody>
      </p:sp>
    </p:spTree>
    <p:extLst>
      <p:ext uri="{BB962C8B-B14F-4D97-AF65-F5344CB8AC3E}">
        <p14:creationId xmlns:p14="http://schemas.microsoft.com/office/powerpoint/2010/main" val="402283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pPr marL="0" indent="0">
              <a:buNone/>
            </a:pPr>
            <a:r>
              <a:rPr lang="en-US" dirty="0" err="1"/>
              <a:t>Foreach</a:t>
            </a:r>
            <a:r>
              <a:rPr lang="en-US" dirty="0"/>
              <a:t> cell of a  library, these files describe: </a:t>
            </a:r>
          </a:p>
          <a:p>
            <a:pPr lvl="1"/>
            <a:r>
              <a:rPr lang="en-US" dirty="0"/>
              <a:t>The ports (input and output, power)</a:t>
            </a:r>
          </a:p>
          <a:p>
            <a:pPr lvl="1"/>
            <a:r>
              <a:rPr lang="en-US" dirty="0"/>
              <a:t>The type of cells : buffer, inverter, and gate, </a:t>
            </a:r>
            <a:r>
              <a:rPr lang="en-US" dirty="0" err="1"/>
              <a:t>io</a:t>
            </a:r>
            <a:r>
              <a:rPr lang="en-US" dirty="0"/>
              <a:t> pads , …</a:t>
            </a:r>
          </a:p>
          <a:p>
            <a:pPr lvl="1"/>
            <a:r>
              <a:rPr lang="en-US" dirty="0"/>
              <a:t>The operating condition</a:t>
            </a:r>
          </a:p>
          <a:p>
            <a:pPr lvl="1"/>
            <a:r>
              <a:rPr lang="en-US" dirty="0"/>
              <a:t>The power consumption (optional)</a:t>
            </a:r>
          </a:p>
          <a:p>
            <a:pPr lvl="1"/>
            <a:r>
              <a:rPr lang="en-US" dirty="0">
                <a:solidFill>
                  <a:srgbClr val="FF0000"/>
                </a:solidFill>
              </a:rPr>
              <a:t>The timing modelling </a:t>
            </a:r>
          </a:p>
          <a:p>
            <a:pPr lvl="1"/>
            <a:endParaRPr lang="en-US" dirty="0">
              <a:solidFill>
                <a:srgbClr val="FF0000"/>
              </a:solidFill>
            </a:endParaRPr>
          </a:p>
          <a:p>
            <a:pPr marL="0" indent="0">
              <a:buNone/>
            </a:pPr>
            <a:r>
              <a:rPr lang="en-US" dirty="0"/>
              <a:t>These Liberty files are given by the </a:t>
            </a:r>
            <a:r>
              <a:rPr lang="en-US" dirty="0" smtClean="0"/>
              <a:t>foundry</a:t>
            </a:r>
            <a:endParaRPr lang="fr-FR" dirty="0"/>
          </a:p>
        </p:txBody>
      </p:sp>
      <p:sp>
        <p:nvSpPr>
          <p:cNvPr id="3" name="Titre 2"/>
          <p:cNvSpPr>
            <a:spLocks noGrp="1"/>
          </p:cNvSpPr>
          <p:nvPr>
            <p:ph type="title"/>
          </p:nvPr>
        </p:nvSpPr>
        <p:spPr/>
        <p:txBody>
          <a:bodyPr>
            <a:normAutofit fontScale="90000"/>
          </a:bodyPr>
          <a:lstStyle/>
          <a:p>
            <a:r>
              <a:rPr lang="fr-FR" dirty="0" smtClean="0"/>
              <a:t>Liberty files</a:t>
            </a:r>
            <a:endParaRPr lang="fr-FR" dirty="0"/>
          </a:p>
        </p:txBody>
      </p:sp>
    </p:spTree>
    <p:extLst>
      <p:ext uri="{BB962C8B-B14F-4D97-AF65-F5344CB8AC3E}">
        <p14:creationId xmlns:p14="http://schemas.microsoft.com/office/powerpoint/2010/main" val="229582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dirty="0" err="1" smtClean="0"/>
              <a:t>Backend</a:t>
            </a:r>
            <a:r>
              <a:rPr lang="fr-FR" dirty="0" smtClean="0"/>
              <a:t> design </a:t>
            </a:r>
            <a:r>
              <a:rPr lang="fr-FR" dirty="0" err="1" smtClean="0"/>
              <a:t>tool</a:t>
            </a:r>
            <a:r>
              <a:rPr lang="fr-FR" dirty="0" smtClean="0"/>
              <a:t> (</a:t>
            </a:r>
            <a:r>
              <a:rPr lang="fr-FR" dirty="0" err="1" smtClean="0"/>
              <a:t>floorplan</a:t>
            </a:r>
            <a:r>
              <a:rPr lang="fr-FR" dirty="0" smtClean="0"/>
              <a:t>, place and route, power and </a:t>
            </a:r>
            <a:r>
              <a:rPr lang="fr-FR" dirty="0" err="1" smtClean="0"/>
              <a:t>clock</a:t>
            </a:r>
            <a:r>
              <a:rPr lang="fr-FR" dirty="0" smtClean="0"/>
              <a:t> distribution</a:t>
            </a:r>
            <a:endParaRPr lang="en-US" dirty="0"/>
          </a:p>
        </p:txBody>
      </p:sp>
      <p:sp>
        <p:nvSpPr>
          <p:cNvPr id="3" name="Title 2"/>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650902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a:hlinkClick r:id="rId2"/>
              </a:rPr>
              <a:t>http://</a:t>
            </a:r>
            <a:r>
              <a:rPr lang="fr-FR" dirty="0" smtClean="0">
                <a:hlinkClick r:id="rId2"/>
              </a:rPr>
              <a:t>www.eng.biu.ac.il/temanad/files/2017/03/02-Terminology-2012-13-A.pdf</a:t>
            </a:r>
            <a:endParaRPr lang="fr-FR" dirty="0" smtClean="0"/>
          </a:p>
          <a:p>
            <a:r>
              <a:rPr lang="fr-FR" dirty="0">
                <a:hlinkClick r:id="rId3"/>
              </a:rPr>
              <a:t>http://</a:t>
            </a:r>
            <a:r>
              <a:rPr lang="fr-FR" dirty="0" smtClean="0">
                <a:hlinkClick r:id="rId3"/>
              </a:rPr>
              <a:t>www.eng.biu.ac.il/temanad/files/2017/02/Lecture-4-Standard-Cell-Libraries.pdf</a:t>
            </a:r>
            <a:endParaRPr lang="fr-FR" dirty="0" smtClean="0"/>
          </a:p>
          <a:p>
            <a:r>
              <a:rPr lang="fr-FR" dirty="0">
                <a:hlinkClick r:id="rId4"/>
              </a:rPr>
              <a:t>http://www.ee.virginia.edu/~</a:t>
            </a:r>
            <a:r>
              <a:rPr lang="fr-FR" dirty="0" smtClean="0">
                <a:hlinkClick r:id="rId4"/>
              </a:rPr>
              <a:t>mrs8n/soc/SynthesisTutorials/sprflow.pdf</a:t>
            </a:r>
            <a:endParaRPr lang="fr-FR" dirty="0" smtClean="0"/>
          </a:p>
          <a:p>
            <a:r>
              <a:rPr lang="fr-FR" dirty="0"/>
              <a:t>http://www.ee.ncu.edu.tw/~jfli/vlsidi/lecture/soc</a:t>
            </a:r>
          </a:p>
        </p:txBody>
      </p:sp>
      <p:sp>
        <p:nvSpPr>
          <p:cNvPr id="3" name="Titre 2"/>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1252768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http://www.eng.auburn.edu/~nelson/courses/elec5250_6250/slides/ASIC%20Layout_2%20%20Digital%20Implemenation.pdf</a:t>
            </a:r>
          </a:p>
        </p:txBody>
      </p:sp>
      <p:sp>
        <p:nvSpPr>
          <p:cNvPr id="3" name="Title 2"/>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266953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00151"/>
            <a:ext cx="8382000" cy="3394472"/>
          </a:xfrm>
        </p:spPr>
        <p:txBody>
          <a:bodyPr>
            <a:normAutofit fontScale="70000" lnSpcReduction="20000"/>
          </a:bodyPr>
          <a:lstStyle/>
          <a:p>
            <a:r>
              <a:rPr lang="en-US" dirty="0"/>
              <a:t>The </a:t>
            </a:r>
            <a:r>
              <a:rPr lang="en-US" dirty="0" err="1"/>
              <a:t>sdc</a:t>
            </a:r>
            <a:r>
              <a:rPr lang="en-US" dirty="0"/>
              <a:t> files (Synopsis Design Constraints) describe all the timing information between your design and the outside: </a:t>
            </a:r>
          </a:p>
          <a:p>
            <a:pPr lvl="1"/>
            <a:r>
              <a:rPr lang="en-US" dirty="0"/>
              <a:t>what are the clocks signals? What are the relation between clocks ?</a:t>
            </a:r>
          </a:p>
          <a:p>
            <a:pPr lvl="1"/>
            <a:r>
              <a:rPr lang="en-US" dirty="0"/>
              <a:t>what is the delay between the signals and the clock? </a:t>
            </a:r>
          </a:p>
          <a:p>
            <a:pPr lvl="1"/>
            <a:r>
              <a:rPr lang="en-US" dirty="0"/>
              <a:t>What is the input or output capacitance load ?</a:t>
            </a:r>
          </a:p>
          <a:p>
            <a:pPr lvl="1"/>
            <a:r>
              <a:rPr lang="en-US" dirty="0"/>
              <a:t>What are the timing exceptions ?</a:t>
            </a:r>
          </a:p>
          <a:p>
            <a:pPr lvl="1"/>
            <a:r>
              <a:rPr lang="en-US" dirty="0"/>
              <a:t>…..</a:t>
            </a:r>
          </a:p>
          <a:p>
            <a:pPr lvl="1"/>
            <a:endParaRPr lang="en-US" dirty="0"/>
          </a:p>
          <a:p>
            <a:r>
              <a:rPr lang="en-US" dirty="0"/>
              <a:t>By default, the time unit is the </a:t>
            </a:r>
            <a:r>
              <a:rPr lang="en-US" b="1" dirty="0"/>
              <a:t>ns</a:t>
            </a:r>
          </a:p>
          <a:p>
            <a:endParaRPr lang="fr-FR" dirty="0"/>
          </a:p>
        </p:txBody>
      </p:sp>
      <p:sp>
        <p:nvSpPr>
          <p:cNvPr id="3" name="Titre 2"/>
          <p:cNvSpPr>
            <a:spLocks noGrp="1"/>
          </p:cNvSpPr>
          <p:nvPr>
            <p:ph type="title"/>
          </p:nvPr>
        </p:nvSpPr>
        <p:spPr/>
        <p:txBody>
          <a:bodyPr>
            <a:normAutofit fontScale="90000"/>
          </a:bodyPr>
          <a:lstStyle/>
          <a:p>
            <a:r>
              <a:rPr lang="fr-FR" dirty="0" smtClean="0"/>
              <a:t>Timing </a:t>
            </a:r>
            <a:r>
              <a:rPr lang="fr-FR" dirty="0" err="1" smtClean="0"/>
              <a:t>constaints</a:t>
            </a:r>
            <a:r>
              <a:rPr lang="fr-FR" dirty="0" smtClean="0"/>
              <a:t> (</a:t>
            </a:r>
            <a:r>
              <a:rPr lang="fr-FR" dirty="0" err="1" smtClean="0"/>
              <a:t>Sdc</a:t>
            </a:r>
            <a:r>
              <a:rPr lang="fr-FR" dirty="0" smtClean="0"/>
              <a:t>)</a:t>
            </a:r>
            <a:endParaRPr lang="fr-FR" dirty="0"/>
          </a:p>
        </p:txBody>
      </p:sp>
    </p:spTree>
    <p:extLst>
      <p:ext uri="{BB962C8B-B14F-4D97-AF65-F5344CB8AC3E}">
        <p14:creationId xmlns:p14="http://schemas.microsoft.com/office/powerpoint/2010/main" val="2798634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r>
              <a:rPr lang="en-US" dirty="0">
                <a:solidFill>
                  <a:srgbClr val="FF0000"/>
                </a:solidFill>
              </a:rPr>
              <a:t>M</a:t>
            </a:r>
            <a:r>
              <a:rPr lang="en-US" dirty="0"/>
              <a:t>ulti </a:t>
            </a:r>
            <a:r>
              <a:rPr lang="en-US" dirty="0">
                <a:solidFill>
                  <a:srgbClr val="FF0000"/>
                </a:solidFill>
              </a:rPr>
              <a:t>M</a:t>
            </a:r>
            <a:r>
              <a:rPr lang="en-US" dirty="0"/>
              <a:t>ode :</a:t>
            </a:r>
          </a:p>
          <a:p>
            <a:pPr marL="457200" lvl="1" indent="0">
              <a:buNone/>
            </a:pPr>
            <a:r>
              <a:rPr lang="en-US" dirty="0"/>
              <a:t> The chip have different functional modes (different clock speed, enable bit configuration, …) </a:t>
            </a:r>
          </a:p>
          <a:p>
            <a:pPr marL="457200" lvl="1" indent="0">
              <a:buNone/>
            </a:pPr>
            <a:r>
              <a:rPr lang="en-US" dirty="0"/>
              <a:t>=&gt; One or more  constraint modes associated with </a:t>
            </a:r>
            <a:r>
              <a:rPr lang="en-US" dirty="0" err="1"/>
              <a:t>sdc</a:t>
            </a:r>
            <a:r>
              <a:rPr lang="en-US" dirty="0"/>
              <a:t> files for each mode</a:t>
            </a:r>
          </a:p>
          <a:p>
            <a:endParaRPr lang="en-US" dirty="0"/>
          </a:p>
          <a:p>
            <a:r>
              <a:rPr lang="en-US" dirty="0">
                <a:solidFill>
                  <a:srgbClr val="FF0000"/>
                </a:solidFill>
              </a:rPr>
              <a:t>M</a:t>
            </a:r>
            <a:r>
              <a:rPr lang="en-US" dirty="0"/>
              <a:t>ulti </a:t>
            </a:r>
            <a:r>
              <a:rPr lang="en-US" dirty="0">
                <a:solidFill>
                  <a:srgbClr val="FF0000"/>
                </a:solidFill>
              </a:rPr>
              <a:t>C</a:t>
            </a:r>
            <a:r>
              <a:rPr lang="en-US" dirty="0"/>
              <a:t>orner</a:t>
            </a:r>
          </a:p>
          <a:p>
            <a:pPr marL="457200" lvl="1" indent="0">
              <a:buNone/>
            </a:pPr>
            <a:r>
              <a:rPr lang="en-US" dirty="0"/>
              <a:t>There is different library set  (process corner typical, slow, fast, …)  and RC corners for timing analysis (propagation delay, SI analysis)</a:t>
            </a:r>
          </a:p>
          <a:p>
            <a:pPr marL="457200" lvl="1" indent="0">
              <a:buNone/>
            </a:pPr>
            <a:r>
              <a:rPr lang="en-US" dirty="0"/>
              <a:t>=&gt; Each delay corners combine  liberty (.lib) for the </a:t>
            </a:r>
            <a:r>
              <a:rPr lang="en-US" dirty="0" err="1"/>
              <a:t>std</a:t>
            </a:r>
            <a:r>
              <a:rPr lang="en-US" dirty="0"/>
              <a:t> cells and QRC </a:t>
            </a:r>
            <a:r>
              <a:rPr lang="en-US" dirty="0" err="1"/>
              <a:t>techfiles</a:t>
            </a:r>
            <a:r>
              <a:rPr lang="en-US" dirty="0"/>
              <a:t> for the nets </a:t>
            </a:r>
          </a:p>
          <a:p>
            <a:endParaRPr lang="en-US" dirty="0"/>
          </a:p>
          <a:p>
            <a:pPr marL="0" indent="0">
              <a:buNone/>
            </a:pPr>
            <a:r>
              <a:rPr lang="en-US" dirty="0"/>
              <a:t>=&gt; MMMC view file combines constraint modes and delay corners to define different scenarios (“Analysis View”)</a:t>
            </a:r>
          </a:p>
          <a:p>
            <a:r>
              <a:rPr lang="en-US" dirty="0"/>
              <a:t>These analysis views are used for setup analysis and the hold during STA</a:t>
            </a:r>
            <a:endParaRPr lang="fr-FR" dirty="0"/>
          </a:p>
        </p:txBody>
      </p:sp>
      <p:sp>
        <p:nvSpPr>
          <p:cNvPr id="3" name="Titre 2"/>
          <p:cNvSpPr>
            <a:spLocks noGrp="1"/>
          </p:cNvSpPr>
          <p:nvPr>
            <p:ph type="title"/>
          </p:nvPr>
        </p:nvSpPr>
        <p:spPr/>
        <p:txBody>
          <a:bodyPr>
            <a:normAutofit fontScale="90000"/>
          </a:bodyPr>
          <a:lstStyle/>
          <a:p>
            <a:r>
              <a:rPr lang="en-US" dirty="0">
                <a:solidFill>
                  <a:srgbClr val="FF0000"/>
                </a:solidFill>
              </a:rPr>
              <a:t>M</a:t>
            </a:r>
            <a:r>
              <a:rPr lang="en-US" dirty="0"/>
              <a:t>ulti-</a:t>
            </a:r>
            <a:r>
              <a:rPr lang="en-US" dirty="0">
                <a:solidFill>
                  <a:srgbClr val="FF0000"/>
                </a:solidFill>
              </a:rPr>
              <a:t>M</a:t>
            </a:r>
            <a:r>
              <a:rPr lang="en-US" dirty="0"/>
              <a:t>ode </a:t>
            </a:r>
            <a:r>
              <a:rPr lang="en-US" dirty="0">
                <a:solidFill>
                  <a:srgbClr val="FF0000"/>
                </a:solidFill>
              </a:rPr>
              <a:t>M</a:t>
            </a:r>
            <a:r>
              <a:rPr lang="en-US" dirty="0"/>
              <a:t>ulti-</a:t>
            </a:r>
            <a:r>
              <a:rPr lang="en-US" dirty="0">
                <a:solidFill>
                  <a:srgbClr val="FF0000"/>
                </a:solidFill>
              </a:rPr>
              <a:t>C</a:t>
            </a:r>
            <a:r>
              <a:rPr lang="en-US" dirty="0"/>
              <a:t>orner </a:t>
            </a:r>
            <a:r>
              <a:rPr lang="en-US" dirty="0" smtClean="0"/>
              <a:t>view</a:t>
            </a:r>
            <a:endParaRPr lang="fr-FR" dirty="0"/>
          </a:p>
        </p:txBody>
      </p:sp>
    </p:spTree>
    <p:extLst>
      <p:ext uri="{BB962C8B-B14F-4D97-AF65-F5344CB8AC3E}">
        <p14:creationId xmlns:p14="http://schemas.microsoft.com/office/powerpoint/2010/main" val="327900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indent="0">
              <a:buNone/>
            </a:pPr>
            <a:r>
              <a:rPr lang="fr-FR" dirty="0" smtClean="0"/>
              <a:t>SDC files</a:t>
            </a:r>
          </a:p>
          <a:p>
            <a:endParaRPr lang="fr-FR" dirty="0"/>
          </a:p>
        </p:txBody>
      </p:sp>
      <p:sp>
        <p:nvSpPr>
          <p:cNvPr id="3" name="Titre 2"/>
          <p:cNvSpPr>
            <a:spLocks noGrp="1"/>
          </p:cNvSpPr>
          <p:nvPr>
            <p:ph type="title"/>
          </p:nvPr>
        </p:nvSpPr>
        <p:spPr/>
        <p:txBody>
          <a:bodyPr>
            <a:normAutofit fontScale="90000"/>
          </a:bodyPr>
          <a:lstStyle/>
          <a:p>
            <a:endParaRPr lang="fr-FR" dirty="0"/>
          </a:p>
        </p:txBody>
      </p:sp>
      <p:sp>
        <p:nvSpPr>
          <p:cNvPr id="5" name="Espace réservé du texte 2"/>
          <p:cNvSpPr txBox="1">
            <a:spLocks/>
          </p:cNvSpPr>
          <p:nvPr/>
        </p:nvSpPr>
        <p:spPr>
          <a:xfrm>
            <a:off x="457200" y="2114550"/>
            <a:ext cx="8839200" cy="1500187"/>
          </a:xfrm>
          <a:prstGeom prst="rect">
            <a:avLst/>
          </a:prstGeom>
        </p:spPr>
        <p:txBody>
          <a:bodyPr vert="horz" lIns="91440" tIns="45720" rIns="91440" bIns="45720" numCol="2"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accent6"/>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smtClean="0"/>
              <a:t>Setup / Hold</a:t>
            </a:r>
          </a:p>
          <a:p>
            <a:pPr marL="457200" indent="-457200">
              <a:buFont typeface="+mj-lt"/>
              <a:buAutoNum type="arabicPeriod"/>
            </a:pPr>
            <a:r>
              <a:rPr lang="en-US" dirty="0" smtClean="0"/>
              <a:t>Clock </a:t>
            </a:r>
          </a:p>
          <a:p>
            <a:pPr marL="457200" indent="-457200">
              <a:buFont typeface="+mj-lt"/>
              <a:buAutoNum type="arabicPeriod"/>
            </a:pPr>
            <a:r>
              <a:rPr lang="en-US" dirty="0" smtClean="0"/>
              <a:t>Inputs</a:t>
            </a:r>
          </a:p>
          <a:p>
            <a:pPr marL="457200" indent="-457200">
              <a:buFont typeface="+mj-lt"/>
              <a:buAutoNum type="arabicPeriod"/>
            </a:pPr>
            <a:r>
              <a:rPr lang="en-US" dirty="0" smtClean="0"/>
              <a:t>Outputs</a:t>
            </a:r>
          </a:p>
          <a:p>
            <a:pPr marL="457200" indent="-457200">
              <a:buFont typeface="+mj-lt"/>
              <a:buAutoNum type="arabicPeriod"/>
            </a:pPr>
            <a:r>
              <a:rPr lang="en-US" dirty="0" smtClean="0"/>
              <a:t>Timing exceptions</a:t>
            </a:r>
          </a:p>
        </p:txBody>
      </p:sp>
    </p:spTree>
    <p:extLst>
      <p:ext uri="{BB962C8B-B14F-4D97-AF65-F5344CB8AC3E}">
        <p14:creationId xmlns:p14="http://schemas.microsoft.com/office/powerpoint/2010/main" val="123427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pPr marL="0" indent="180975">
              <a:buNone/>
            </a:pPr>
            <a:r>
              <a:rPr lang="en-US" dirty="0"/>
              <a:t>The setup and hold timing checks are needed for proper propagation of data through the sequential cells. These checks verify that the data input is stable at the active clock edge.</a:t>
            </a:r>
          </a:p>
          <a:p>
            <a:pPr marL="0" indent="180975">
              <a:buNone/>
            </a:pPr>
            <a:endParaRPr lang="en-US" dirty="0"/>
          </a:p>
          <a:p>
            <a:r>
              <a:rPr lang="en-US" dirty="0">
                <a:solidFill>
                  <a:srgbClr val="92D050"/>
                </a:solidFill>
              </a:rPr>
              <a:t>Setup</a:t>
            </a:r>
            <a:r>
              <a:rPr lang="en-US" dirty="0"/>
              <a:t> time = minimum time with data stable </a:t>
            </a:r>
            <a:r>
              <a:rPr lang="en-US" dirty="0">
                <a:solidFill>
                  <a:srgbClr val="92D050"/>
                </a:solidFill>
              </a:rPr>
              <a:t>before</a:t>
            </a:r>
            <a:r>
              <a:rPr lang="en-US" dirty="0"/>
              <a:t> clock edge</a:t>
            </a:r>
          </a:p>
          <a:p>
            <a:pPr marL="0" indent="0">
              <a:buNone/>
            </a:pPr>
            <a:endParaRPr lang="en-US" dirty="0"/>
          </a:p>
          <a:p>
            <a:r>
              <a:rPr lang="en-US" dirty="0">
                <a:solidFill>
                  <a:srgbClr val="00B0F0"/>
                </a:solidFill>
              </a:rPr>
              <a:t>Hold</a:t>
            </a:r>
            <a:r>
              <a:rPr lang="en-US" dirty="0"/>
              <a:t> time = minimum time with data stable </a:t>
            </a:r>
            <a:r>
              <a:rPr lang="en-US" dirty="0">
                <a:solidFill>
                  <a:srgbClr val="00B0F0"/>
                </a:solidFill>
              </a:rPr>
              <a:t>after</a:t>
            </a:r>
            <a:r>
              <a:rPr lang="en-US" dirty="0"/>
              <a:t> clock edge</a:t>
            </a:r>
          </a:p>
          <a:p>
            <a:endParaRPr lang="en-US" dirty="0"/>
          </a:p>
          <a:p>
            <a:endParaRPr lang="en-US" dirty="0"/>
          </a:p>
          <a:p>
            <a:endParaRPr lang="fr-FR" dirty="0"/>
          </a:p>
        </p:txBody>
      </p:sp>
      <p:sp>
        <p:nvSpPr>
          <p:cNvPr id="3" name="Titre 2"/>
          <p:cNvSpPr>
            <a:spLocks noGrp="1"/>
          </p:cNvSpPr>
          <p:nvPr>
            <p:ph type="title"/>
          </p:nvPr>
        </p:nvSpPr>
        <p:spPr/>
        <p:txBody>
          <a:bodyPr>
            <a:normAutofit fontScale="90000"/>
          </a:bodyPr>
          <a:lstStyle/>
          <a:p>
            <a:r>
              <a:rPr lang="fr-FR" dirty="0" smtClean="0"/>
              <a:t>Setup and </a:t>
            </a:r>
            <a:r>
              <a:rPr lang="fr-FR" dirty="0" err="1" smtClean="0"/>
              <a:t>hold</a:t>
            </a:r>
            <a:r>
              <a:rPr lang="fr-FR" dirty="0" smtClean="0"/>
              <a:t> timing (1)</a:t>
            </a:r>
            <a:endParaRPr lang="fr-FR" dirty="0"/>
          </a:p>
        </p:txBody>
      </p:sp>
    </p:spTree>
    <p:extLst>
      <p:ext uri="{BB962C8B-B14F-4D97-AF65-F5344CB8AC3E}">
        <p14:creationId xmlns:p14="http://schemas.microsoft.com/office/powerpoint/2010/main" val="1472327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Setup and </a:t>
            </a:r>
            <a:r>
              <a:rPr lang="fr-FR" dirty="0" err="1"/>
              <a:t>hold</a:t>
            </a:r>
            <a:r>
              <a:rPr lang="fr-FR" dirty="0"/>
              <a:t> timing </a:t>
            </a:r>
            <a:r>
              <a:rPr lang="fr-FR" dirty="0" smtClean="0"/>
              <a:t>(2)</a:t>
            </a:r>
            <a:endParaRPr lang="fr-FR" dirty="0"/>
          </a:p>
        </p:txBody>
      </p:sp>
      <p:pic>
        <p:nvPicPr>
          <p:cNvPr id="4" name="Espace réservé du contenu 3"/>
          <p:cNvPicPr>
            <a:picLocks noGrp="1" noChangeAspect="1"/>
          </p:cNvPicPr>
          <p:nvPr>
            <p:ph idx="1"/>
          </p:nvPr>
        </p:nvPicPr>
        <p:blipFill rotWithShape="1">
          <a:blip r:embed="rId2"/>
          <a:srcRect l="30340" t="47515" r="27769" b="5981"/>
          <a:stretch/>
        </p:blipFill>
        <p:spPr>
          <a:xfrm>
            <a:off x="1600200" y="742950"/>
            <a:ext cx="5435372" cy="3394075"/>
          </a:xfrm>
          <a:prstGeom prst="rect">
            <a:avLst/>
          </a:prstGeom>
        </p:spPr>
      </p:pic>
    </p:spTree>
    <p:extLst>
      <p:ext uri="{BB962C8B-B14F-4D97-AF65-F5344CB8AC3E}">
        <p14:creationId xmlns:p14="http://schemas.microsoft.com/office/powerpoint/2010/main" val="4169249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White">
  <a:themeElements>
    <a:clrScheme name="ONSemi">
      <a:dk1>
        <a:sysClr val="windowText" lastClr="000000"/>
      </a:dk1>
      <a:lt1>
        <a:sysClr val="window" lastClr="FFFFFF"/>
      </a:lt1>
      <a:dk2>
        <a:srgbClr val="3C5583"/>
      </a:dk2>
      <a:lt2>
        <a:srgbClr val="A7A9AC"/>
      </a:lt2>
      <a:accent1>
        <a:srgbClr val="54B948"/>
      </a:accent1>
      <a:accent2>
        <a:srgbClr val="5B8FCB"/>
      </a:accent2>
      <a:accent3>
        <a:srgbClr val="A7A9AC"/>
      </a:accent3>
      <a:accent4>
        <a:srgbClr val="F79646"/>
      </a:accent4>
      <a:accent5>
        <a:srgbClr val="C0504D"/>
      </a:accent5>
      <a:accent6>
        <a:srgbClr val="3C5583"/>
      </a:accent6>
      <a:hlink>
        <a:srgbClr val="54B948"/>
      </a:hlink>
      <a:folHlink>
        <a:srgbClr val="54B948"/>
      </a:folHlink>
    </a:clrScheme>
    <a:fontScheme name="Custom 1">
      <a:majorFont>
        <a:latin typeface="Franklin Gothic Medium"/>
        <a:ea typeface=""/>
        <a:cs typeface=""/>
      </a:majorFont>
      <a:minorFont>
        <a:latin typeface="Franklin Gothic Book"/>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F4YVM2C5QEYC-631468080-9</_dlc_DocId>
    <_dlc_DocIdUrl xmlns="e4678c56-0b70-41a7-9cf0-17b28b6c32bd">
      <Url>http://theconnection.onsemi.com/sm/mc/_layouts/15/DocIdRedir.aspx?ID=F4YVM2C5QEYC-631468080-9</Url>
      <Description>F4YVM2C5QEYC-631468080-9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36EFB-908F-4955-948A-9CAA0029154E}">
  <ds:schemaRefs>
    <ds:schemaRef ds:uri="http://schemas.microsoft.com/sharepoint/events"/>
  </ds:schemaRefs>
</ds:datastoreItem>
</file>

<file path=customXml/itemProps2.xml><?xml version="1.0" encoding="utf-8"?>
<ds:datastoreItem xmlns:ds="http://schemas.openxmlformats.org/officeDocument/2006/customXml" ds:itemID="{7F75AE4E-6578-408C-80BB-1198068ED0E3}">
  <ds:schemaRefs>
    <ds:schemaRef ds:uri="http://schemas.openxmlformats.org/package/2006/metadata/core-properties"/>
    <ds:schemaRef ds:uri="http://purl.org/dc/elements/1.1/"/>
    <ds:schemaRef ds:uri="e4678c56-0b70-41a7-9cf0-17b28b6c32bd"/>
    <ds:schemaRef ds:uri="http://schemas.microsoft.com/office/2006/documentManagement/types"/>
    <ds:schemaRef ds:uri="http://schemas.microsoft.com/office/infopath/2007/PartnerControls"/>
    <ds:schemaRef ds:uri="http://purl.org/dc/term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699BD66-02D1-4F16-932C-4D4CF555B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AA16B8-25DB-498A-8276-1D83E0C675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23369</TotalTime>
  <Words>1457</Words>
  <Application>Microsoft Office PowerPoint</Application>
  <PresentationFormat>On-screen Show (16:9)</PresentationFormat>
  <Paragraphs>216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Presentation-White</vt:lpstr>
      <vt:lpstr>Back end Digital Flow</vt:lpstr>
      <vt:lpstr>Overview</vt:lpstr>
      <vt:lpstr>Abstract view</vt:lpstr>
      <vt:lpstr>Liberty files</vt:lpstr>
      <vt:lpstr>Timing constaints (Sdc)</vt:lpstr>
      <vt:lpstr>Multi-Mode Multi-Corner view</vt:lpstr>
      <vt:lpstr>PowerPoint Presentation</vt:lpstr>
      <vt:lpstr>Setup and hold timing (1)</vt:lpstr>
      <vt:lpstr>Setup and hold timing (2)</vt:lpstr>
      <vt:lpstr>Summary of Innovus flow</vt:lpstr>
      <vt:lpstr>More informations:</vt:lpstr>
      <vt:lpstr>Place and route ?</vt:lpstr>
      <vt:lpstr>PowerPoint Presentation</vt:lpstr>
      <vt:lpstr>Innovus design flow </vt:lpstr>
      <vt:lpstr>PowerPoint Presentation</vt:lpstr>
      <vt:lpstr>Technology and design files</vt:lpstr>
      <vt:lpstr>Warning !</vt:lpstr>
      <vt:lpstr>LEF Example : invx0</vt:lpstr>
      <vt:lpstr>LEF: Libray exchange format </vt:lpstr>
      <vt:lpstr>TLF : timing lib format</vt:lpstr>
      <vt:lpstr>Engenering change order (ECO) cells</vt:lpstr>
      <vt:lpstr>Filler and tap cells</vt:lpstr>
      <vt:lpstr>PowerPoint Presentation</vt:lpstr>
      <vt:lpstr>Signal integrity (SI)</vt:lpstr>
      <vt:lpstr>PowerPoint Presentation</vt:lpstr>
      <vt:lpstr>solutions</vt:lpstr>
      <vt:lpstr>PowerPoint Presentation</vt:lpstr>
      <vt:lpstr>Antenna fixeing</vt:lpstr>
      <vt:lpstr>Timing driving placement</vt:lpstr>
      <vt:lpstr>PowerPoint Presentation</vt:lpstr>
      <vt:lpstr>What are the foundation flows ?</vt:lpstr>
      <vt:lpstr>Flow customization</vt:lpstr>
      <vt:lpstr>Prepare Data</vt:lpstr>
      <vt:lpstr>What is signoff ?</vt:lpstr>
      <vt:lpstr>PowerPoint Presentation</vt:lpstr>
      <vt:lpstr>Logic synthesis</vt:lpstr>
      <vt:lpstr>Placement</vt:lpstr>
      <vt:lpstr>Clock Tree synthesis (CTS)</vt:lpstr>
      <vt:lpstr>Physical design stages (full custom layout)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Palon</dc:creator>
  <cp:lastModifiedBy>Patrice Delpy</cp:lastModifiedBy>
  <cp:revision>351</cp:revision>
  <dcterms:created xsi:type="dcterms:W3CDTF">2015-02-26T22:35:41Z</dcterms:created>
  <dcterms:modified xsi:type="dcterms:W3CDTF">2018-07-20T07:36:11Z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e61117cb-316f-4645-b460-bc001bc29651</vt:lpwstr>
  </property>
  <property fmtid="{D5CDD505-2E9C-101B-9397-08002B2CF9AE}" pid="3" name="ContentTypeId">
    <vt:lpwstr>0x010100E82A9054086F0942B3853AFC0E787513</vt:lpwstr>
  </property>
</Properties>
</file>