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62"/>
  </p:notesMasterIdLst>
  <p:handoutMasterIdLst>
    <p:handoutMasterId r:id="rId63"/>
  </p:handoutMasterIdLst>
  <p:sldIdLst>
    <p:sldId id="256" r:id="rId6"/>
    <p:sldId id="366" r:id="rId7"/>
    <p:sldId id="387" r:id="rId8"/>
    <p:sldId id="390" r:id="rId9"/>
    <p:sldId id="367" r:id="rId10"/>
    <p:sldId id="361" r:id="rId11"/>
    <p:sldId id="360" r:id="rId12"/>
    <p:sldId id="355" r:id="rId13"/>
    <p:sldId id="306" r:id="rId14"/>
    <p:sldId id="368" r:id="rId15"/>
    <p:sldId id="362" r:id="rId16"/>
    <p:sldId id="363" r:id="rId17"/>
    <p:sldId id="364" r:id="rId18"/>
    <p:sldId id="365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8" r:id="rId38"/>
    <p:sldId id="389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12" r:id="rId6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9" autoAdjust="0"/>
    <p:restoredTop sz="94660" autoAdjust="0"/>
  </p:normalViewPr>
  <p:slideViewPr>
    <p:cSldViewPr>
      <p:cViewPr>
        <p:scale>
          <a:sx n="100" d="100"/>
          <a:sy n="100" d="100"/>
        </p:scale>
        <p:origin x="-2274" y="-12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239B3-3F86-464C-AD52-4C8E8D1A8CEF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1362F-8E5B-436D-B2E4-DB7BA9138D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CE09-9ECD-49EF-AF45-E6F2F88FB91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1DA39-B701-4013-BEA5-4A5743C778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7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0035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43300"/>
            <a:ext cx="9144000" cy="10287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34290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50" y="234588"/>
            <a:ext cx="2306550" cy="23669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02969"/>
            <a:ext cx="1689832" cy="51197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4735846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Internal Use Only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5" y="46303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4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8650"/>
            <a:ext cx="5486400" cy="29170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45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8650"/>
            <a:ext cx="5486400" cy="29170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90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92" y="781788"/>
            <a:ext cx="1932416" cy="1866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923794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66744"/>
            <a:ext cx="9144000" cy="96240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3552444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9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14500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Section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457450"/>
            <a:ext cx="9144000" cy="96240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234315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91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4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Opt.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4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/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8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/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5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8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02969"/>
            <a:ext cx="1689832" cy="5119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124200" y="4735846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Internal Use Only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7327" y="4735846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schemeClr val="bg1"/>
                </a:solidFill>
              </a:rPr>
              <a:t>‹N°›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4735846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FC385D-3427-4BE1-B6EF-FCAEDE0FE2E6}" type="datetime1">
              <a:rPr lang="en-US" sz="1000" smtClean="0">
                <a:solidFill>
                  <a:schemeClr val="bg1"/>
                </a:solidFill>
              </a:rPr>
              <a:t>6/21/2017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303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2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49" r:id="rId3"/>
    <p:sldLayoutId id="2147483650" r:id="rId4"/>
    <p:sldLayoutId id="2147483665" r:id="rId5"/>
    <p:sldLayoutId id="2147483652" r:id="rId6"/>
    <p:sldLayoutId id="2147483666" r:id="rId7"/>
    <p:sldLayoutId id="2147483664" r:id="rId8"/>
    <p:sldLayoutId id="2147483667" r:id="rId9"/>
    <p:sldLayoutId id="2147483657" r:id="rId10"/>
    <p:sldLayoutId id="214748366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i="0" kern="1200" baseline="0">
          <a:solidFill>
            <a:schemeClr val="accent6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accent6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analog-design.net/Share/Ebook/micro/DIGITAL/DOC/Lab2SimulationsTut2014.pd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Digital Flow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Verilog</a:t>
            </a:r>
            <a:r>
              <a:rPr lang="fr-FR" dirty="0" smtClean="0"/>
              <a:t> basics</a:t>
            </a:r>
          </a:p>
          <a:p>
            <a:r>
              <a:rPr lang="en-US" sz="1700" dirty="0" smtClean="0"/>
              <a:t>Patrice </a:t>
            </a:r>
            <a:r>
              <a:rPr lang="en-US" sz="1700" dirty="0" err="1" smtClean="0"/>
              <a:t>Delpy</a:t>
            </a:r>
            <a:r>
              <a:rPr lang="en-US" sz="1700" dirty="0" smtClean="0"/>
              <a:t> 2017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752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Blocking and Non-blocking Procedural </a:t>
            </a:r>
            <a:r>
              <a:rPr lang="en-US" sz="2800" dirty="0" smtClean="0"/>
              <a:t>Assignment</a:t>
            </a:r>
            <a:endParaRPr lang="fr-FR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1550"/>
            <a:ext cx="4114286" cy="12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6550"/>
            <a:ext cx="4467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19800" y="142875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Blocking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19800" y="319301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Non-</a:t>
            </a:r>
            <a:r>
              <a:rPr lang="fr-FR" dirty="0" err="1" smtClean="0"/>
              <a:t>Blocking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4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Non </a:t>
            </a:r>
            <a:r>
              <a:rPr lang="fr-FR" dirty="0" err="1" smtClean="0"/>
              <a:t>blocking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in «</a:t>
            </a:r>
            <a:r>
              <a:rPr lang="fr-FR" dirty="0" err="1" smtClean="0"/>
              <a:t>always</a:t>
            </a:r>
            <a:r>
              <a:rPr lang="fr-FR" dirty="0" smtClean="0"/>
              <a:t>» block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clock</a:t>
            </a:r>
            <a:r>
              <a:rPr lang="fr-FR" dirty="0" smtClean="0"/>
              <a:t> signal (flip-flop description)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Usage </a:t>
            </a:r>
            <a:r>
              <a:rPr lang="fr-FR" dirty="0" err="1" smtClean="0"/>
              <a:t>policies</a:t>
            </a:r>
            <a:r>
              <a:rPr lang="fr-FR" dirty="0" smtClean="0"/>
              <a:t> (1):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65400"/>
            <a:ext cx="4191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8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Blocking is used in “Always” block without “clock”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Usage </a:t>
            </a:r>
            <a:r>
              <a:rPr lang="fr-FR" dirty="0" err="1"/>
              <a:t>policies</a:t>
            </a:r>
            <a:r>
              <a:rPr lang="fr-FR" dirty="0"/>
              <a:t> </a:t>
            </a:r>
            <a:r>
              <a:rPr lang="fr-FR" dirty="0" smtClean="0"/>
              <a:t>(2):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19350"/>
            <a:ext cx="28575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2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Blocking is used in continuous assignment</a:t>
            </a:r>
          </a:p>
          <a:p>
            <a:endParaRPr lang="en-US" dirty="0" smtClean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Usage </a:t>
            </a:r>
            <a:r>
              <a:rPr lang="fr-FR" dirty="0" err="1"/>
              <a:t>policies</a:t>
            </a:r>
            <a:r>
              <a:rPr lang="fr-FR" dirty="0"/>
              <a:t> </a:t>
            </a:r>
            <a:r>
              <a:rPr lang="fr-FR" dirty="0" smtClean="0"/>
              <a:t>(3):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9350"/>
            <a:ext cx="1876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8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3746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6" y="2790825"/>
            <a:ext cx="276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76400" y="81441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Blocking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76400" y="2354818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Non-</a:t>
            </a:r>
            <a:r>
              <a:rPr lang="fr-FR" dirty="0" err="1" smtClean="0"/>
              <a:t>Blocking</a:t>
            </a:r>
            <a:endParaRPr lang="fr-FR" dirty="0"/>
          </a:p>
        </p:txBody>
      </p:sp>
      <p:pic>
        <p:nvPicPr>
          <p:cNvPr id="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03831"/>
            <a:ext cx="1862137" cy="15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52750"/>
            <a:ext cx="2245592" cy="96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9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sz="2000" dirty="0"/>
              <a:t>Blocking assignment  </a:t>
            </a:r>
            <a:r>
              <a:rPr lang="en-US" altLang="fr-FR" sz="2000" dirty="0">
                <a:latin typeface="Courier" charset="0"/>
              </a:rPr>
              <a:t>=</a:t>
            </a:r>
            <a:endParaRPr lang="en-US" altLang="fr-FR" sz="2000" dirty="0"/>
          </a:p>
          <a:p>
            <a:pPr lvl="1">
              <a:buFontTx/>
              <a:buNone/>
            </a:pPr>
            <a:r>
              <a:rPr lang="en-US" altLang="fr-FR" sz="1800" dirty="0"/>
              <a:t>Regular assignment inside procedural block</a:t>
            </a:r>
          </a:p>
          <a:p>
            <a:pPr lvl="1">
              <a:buFontTx/>
              <a:buNone/>
            </a:pPr>
            <a:r>
              <a:rPr lang="en-US" altLang="fr-FR" sz="1800" dirty="0"/>
              <a:t>Assignment takes place immediately</a:t>
            </a:r>
          </a:p>
          <a:p>
            <a:pPr lvl="1">
              <a:buFontTx/>
              <a:buNone/>
            </a:pPr>
            <a:r>
              <a:rPr lang="en-US" altLang="fr-FR" sz="1800" dirty="0"/>
              <a:t>LHS must be a </a:t>
            </a:r>
            <a:r>
              <a:rPr lang="en-US" altLang="fr-FR" sz="1800" dirty="0" smtClean="0"/>
              <a:t>register</a:t>
            </a:r>
          </a:p>
          <a:p>
            <a:pPr lvl="1">
              <a:buFontTx/>
              <a:buNone/>
            </a:pPr>
            <a:endParaRPr lang="en-US" altLang="fr-FR" sz="1800" dirty="0"/>
          </a:p>
          <a:p>
            <a:r>
              <a:rPr lang="en-US" altLang="fr-FR" sz="2000" dirty="0" err="1"/>
              <a:t>Nonblocking</a:t>
            </a:r>
            <a:r>
              <a:rPr lang="en-US" altLang="fr-FR" sz="2000" dirty="0"/>
              <a:t> assignment  </a:t>
            </a:r>
            <a:r>
              <a:rPr lang="en-US" altLang="fr-FR" sz="2000" dirty="0">
                <a:latin typeface="Courier" charset="0"/>
              </a:rPr>
              <a:t>&lt;=</a:t>
            </a:r>
          </a:p>
          <a:p>
            <a:pPr lvl="1">
              <a:buFontTx/>
              <a:buNone/>
            </a:pPr>
            <a:r>
              <a:rPr lang="en-US" altLang="fr-FR" sz="1800" dirty="0"/>
              <a:t>Compute RHS</a:t>
            </a:r>
          </a:p>
          <a:p>
            <a:pPr lvl="1">
              <a:buFontTx/>
              <a:buNone/>
            </a:pPr>
            <a:r>
              <a:rPr lang="en-US" altLang="fr-FR" sz="1800" dirty="0"/>
              <a:t>Assignment takes place  at end of  block</a:t>
            </a:r>
          </a:p>
          <a:p>
            <a:pPr lvl="1">
              <a:buFontTx/>
              <a:buNone/>
            </a:pPr>
            <a:r>
              <a:rPr lang="en-US" altLang="fr-FR" sz="1800" dirty="0"/>
              <a:t>LHS must be a register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62600" y="2941637"/>
            <a:ext cx="1300163" cy="107791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400" b="1" dirty="0">
                <a:latin typeface="Courier" charset="0"/>
              </a:rPr>
              <a:t>always</a:t>
            </a:r>
          </a:p>
          <a:p>
            <a:pPr>
              <a:lnSpc>
                <a:spcPct val="90000"/>
              </a:lnSpc>
            </a:pPr>
            <a:r>
              <a:rPr lang="en-US" altLang="fr-FR" sz="1400" b="1" dirty="0">
                <a:latin typeface="Courier" charset="0"/>
              </a:rPr>
              <a:t>begin</a:t>
            </a:r>
          </a:p>
          <a:p>
            <a:pPr>
              <a:lnSpc>
                <a:spcPct val="90000"/>
              </a:lnSpc>
            </a:pPr>
            <a:r>
              <a:rPr lang="en-US" altLang="fr-FR" sz="1400" b="1" dirty="0">
                <a:latin typeface="Courier" charset="0"/>
              </a:rPr>
              <a:t>	A &lt;= B;</a:t>
            </a:r>
          </a:p>
          <a:p>
            <a:pPr>
              <a:lnSpc>
                <a:spcPct val="90000"/>
              </a:lnSpc>
            </a:pPr>
            <a:r>
              <a:rPr lang="en-US" altLang="fr-FR" sz="1400" b="1" dirty="0">
                <a:latin typeface="Courier" charset="0"/>
              </a:rPr>
              <a:t>	B &lt;= A;</a:t>
            </a:r>
          </a:p>
          <a:p>
            <a:pPr>
              <a:lnSpc>
                <a:spcPct val="90000"/>
              </a:lnSpc>
            </a:pPr>
            <a:r>
              <a:rPr lang="en-US" altLang="fr-FR" sz="1400" b="1" dirty="0">
                <a:latin typeface="Courier" charset="0"/>
              </a:rPr>
              <a:t>end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178675" y="3425824"/>
            <a:ext cx="1279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400" dirty="0">
                <a:latin typeface="Helvetica" charset="0"/>
              </a:rPr>
              <a:t>swap A and B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88000" y="1352550"/>
            <a:ext cx="1193800" cy="107791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400" b="1">
                <a:latin typeface="Courier" charset="0"/>
              </a:rPr>
              <a:t>always</a:t>
            </a:r>
          </a:p>
          <a:p>
            <a:pPr>
              <a:lnSpc>
                <a:spcPct val="90000"/>
              </a:lnSpc>
            </a:pPr>
            <a:r>
              <a:rPr lang="en-US" altLang="fr-FR" sz="1400" b="1">
                <a:latin typeface="Courier" charset="0"/>
              </a:rPr>
              <a:t>begin</a:t>
            </a:r>
          </a:p>
          <a:p>
            <a:pPr>
              <a:lnSpc>
                <a:spcPct val="90000"/>
              </a:lnSpc>
            </a:pPr>
            <a:r>
              <a:rPr lang="en-US" altLang="fr-FR" sz="1400" b="1">
                <a:latin typeface="Courier" charset="0"/>
              </a:rPr>
              <a:t>	A = B;</a:t>
            </a:r>
          </a:p>
          <a:p>
            <a:pPr>
              <a:lnSpc>
                <a:spcPct val="90000"/>
              </a:lnSpc>
            </a:pPr>
            <a:r>
              <a:rPr lang="en-US" altLang="fr-FR" sz="1400" b="1">
                <a:latin typeface="Courier" charset="0"/>
              </a:rPr>
              <a:t>	B = A;</a:t>
            </a:r>
          </a:p>
          <a:p>
            <a:pPr>
              <a:lnSpc>
                <a:spcPct val="90000"/>
              </a:lnSpc>
            </a:pPr>
            <a:r>
              <a:rPr lang="en-US" altLang="fr-FR" sz="1400" b="1">
                <a:latin typeface="Courier" charset="0"/>
              </a:rPr>
              <a:t>end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040562" y="1809750"/>
            <a:ext cx="11128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400" dirty="0">
                <a:latin typeface="Helvetica" charset="0"/>
              </a:rPr>
              <a:t>A = B, B= B</a:t>
            </a:r>
          </a:p>
        </p:txBody>
      </p:sp>
    </p:spTree>
    <p:extLst>
      <p:ext uri="{BB962C8B-B14F-4D97-AF65-F5344CB8AC3E}">
        <p14:creationId xmlns:p14="http://schemas.microsoft.com/office/powerpoint/2010/main" val="10237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9150"/>
            <a:ext cx="3886200" cy="20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90750"/>
            <a:ext cx="4582929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67400" y="1840036"/>
            <a:ext cx="17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Autre possibilité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66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76350"/>
            <a:ext cx="5303061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686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42950"/>
            <a:ext cx="605571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62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71550"/>
            <a:ext cx="5442429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31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Wire</a:t>
            </a:r>
          </a:p>
          <a:p>
            <a:pPr lvl="1"/>
            <a:r>
              <a:rPr lang="en-US" dirty="0" smtClean="0"/>
              <a:t>Physical </a:t>
            </a:r>
            <a:r>
              <a:rPr lang="en-US" dirty="0"/>
              <a:t>wire in the circuit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wire does not store its value, it must be driven by</a:t>
            </a:r>
          </a:p>
          <a:p>
            <a:pPr marL="857250" lvl="2" indent="0">
              <a:buNone/>
            </a:pPr>
            <a:r>
              <a:rPr lang="en-US" dirty="0" smtClean="0"/>
              <a:t>• connecting </a:t>
            </a:r>
            <a:r>
              <a:rPr lang="en-US" dirty="0"/>
              <a:t>the wire to the output of a gate or </a:t>
            </a:r>
            <a:r>
              <a:rPr lang="en-US" dirty="0" smtClean="0"/>
              <a:t>module</a:t>
            </a:r>
          </a:p>
          <a:p>
            <a:pPr marL="857250" lvl="2" indent="0">
              <a:buNone/>
            </a:pPr>
            <a:r>
              <a:rPr lang="en-US" dirty="0" smtClean="0"/>
              <a:t>• assigning a value to the wire in a continuous assignment</a:t>
            </a:r>
            <a:endParaRPr lang="en-US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not use </a:t>
            </a:r>
            <a:r>
              <a:rPr lang="en-US" dirty="0" smtClean="0"/>
              <a:t>“wire” </a:t>
            </a:r>
            <a:r>
              <a:rPr lang="en-US" dirty="0"/>
              <a:t>in </a:t>
            </a:r>
            <a:r>
              <a:rPr lang="en-US" dirty="0" smtClean="0"/>
              <a:t>left-hand side of assignment in procedural block</a:t>
            </a:r>
          </a:p>
          <a:p>
            <a:pPr marL="85725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Register</a:t>
            </a:r>
          </a:p>
          <a:p>
            <a:pPr lvl="1"/>
            <a:r>
              <a:rPr lang="en-US" dirty="0" smtClean="0"/>
              <a:t>Register represent abstract storage elements</a:t>
            </a:r>
          </a:p>
          <a:p>
            <a:pPr lvl="1"/>
            <a:r>
              <a:rPr lang="en-US" dirty="0" smtClean="0"/>
              <a:t>Holds value until an new value is assigned to it</a:t>
            </a:r>
          </a:p>
          <a:p>
            <a:pPr lvl="2"/>
            <a:r>
              <a:rPr lang="en-US" dirty="0" smtClean="0"/>
              <a:t>It is event driven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not use “</a:t>
            </a:r>
            <a:r>
              <a:rPr lang="en-US" dirty="0" err="1"/>
              <a:t>reg</a:t>
            </a:r>
            <a:r>
              <a:rPr lang="en-US" dirty="0"/>
              <a:t>” in left-hand side of </a:t>
            </a:r>
            <a:r>
              <a:rPr lang="en-US" dirty="0" smtClean="0"/>
              <a:t>continuous </a:t>
            </a:r>
            <a:r>
              <a:rPr lang="en-US" dirty="0"/>
              <a:t>assignment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857250" lvl="2" indent="0">
              <a:buNone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Wire</a:t>
            </a:r>
            <a:r>
              <a:rPr lang="fr-FR" dirty="0" smtClean="0"/>
              <a:t> vs </a:t>
            </a:r>
            <a:r>
              <a:rPr lang="fr-FR" dirty="0" err="1" smtClean="0"/>
              <a:t>Register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38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23950"/>
            <a:ext cx="6895239" cy="330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076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42" y="895350"/>
            <a:ext cx="649451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683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619125"/>
            <a:ext cx="6789737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46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690563"/>
            <a:ext cx="6808787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924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395451"/>
            <a:ext cx="5986461" cy="41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408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90500"/>
            <a:ext cx="67230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20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0"/>
            <a:ext cx="90106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741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http://analog-design.net/Share/Ebook/micro/DIGITAL/DOC/1996-CUG-presentation_nonblocking_assigns.pdf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168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666750"/>
            <a:ext cx="5586412" cy="420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682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66750"/>
            <a:ext cx="6134100" cy="452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74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variable belongs to one of two data </a:t>
            </a:r>
            <a:r>
              <a:rPr lang="en-US" dirty="0" smtClean="0"/>
              <a:t>types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–Net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be continuously </a:t>
            </a:r>
            <a:r>
              <a:rPr lang="en-US" dirty="0" smtClean="0"/>
              <a:t>driven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to model connections between </a:t>
            </a:r>
            <a:r>
              <a:rPr lang="en-US" dirty="0" smtClean="0"/>
              <a:t>continuous assignments </a:t>
            </a:r>
            <a:r>
              <a:rPr lang="en-US" dirty="0"/>
              <a:t>&amp; </a:t>
            </a:r>
            <a:r>
              <a:rPr lang="en-US" dirty="0" smtClean="0"/>
              <a:t>instantiations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–Register</a:t>
            </a:r>
          </a:p>
          <a:p>
            <a:pPr lvl="1"/>
            <a:r>
              <a:rPr lang="en-US" dirty="0" smtClean="0"/>
              <a:t>Retains </a:t>
            </a:r>
            <a:r>
              <a:rPr lang="en-US" dirty="0"/>
              <a:t>the last value assigned to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used to represent storage </a:t>
            </a:r>
            <a:r>
              <a:rPr lang="en-US" dirty="0" smtClean="0"/>
              <a:t>elements</a:t>
            </a:r>
            <a:endParaRPr lang="en-US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791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5350"/>
            <a:ext cx="6862762" cy="388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441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666750"/>
            <a:ext cx="5662612" cy="421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998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42950"/>
            <a:ext cx="5472112" cy="409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227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http://analog-design.net/Share/Ebook/micro/DIGITAL/DOC/verilog0000.pdf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183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assign</a:t>
            </a:r>
            <a:r>
              <a:rPr lang="fr-FR" dirty="0" smtClean="0"/>
              <a:t> =&gt; concurrent description</a:t>
            </a:r>
          </a:p>
          <a:p>
            <a:r>
              <a:rPr lang="fr-FR" dirty="0" err="1" smtClean="0"/>
              <a:t>Always</a:t>
            </a:r>
            <a:r>
              <a:rPr lang="fr-FR" dirty="0" smtClean="0"/>
              <a:t>=&gt; </a:t>
            </a:r>
            <a:r>
              <a:rPr lang="fr-FR" dirty="0" err="1" smtClean="0"/>
              <a:t>sequential</a:t>
            </a:r>
            <a:r>
              <a:rPr lang="fr-FR" dirty="0" smtClean="0"/>
              <a:t> description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039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666750"/>
            <a:ext cx="585288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fr-FR" sz="1800" b="1" dirty="0">
                <a:solidFill>
                  <a:srgbClr val="CC0000"/>
                </a:solidFill>
              </a:rPr>
              <a:t>Always blocks</a:t>
            </a:r>
            <a:endParaRPr lang="en-US" altLang="fr-FR" sz="1800" dirty="0"/>
          </a:p>
          <a:p>
            <a:pPr marL="0" indent="0" eaLnBrk="1" hangingPunct="1">
              <a:buNone/>
            </a:pPr>
            <a:r>
              <a:rPr lang="en-US" altLang="fr-FR" sz="1800" dirty="0" smtClean="0"/>
              <a:t>   - </a:t>
            </a:r>
            <a:r>
              <a:rPr lang="en-US" altLang="fr-FR" sz="1800" dirty="0"/>
              <a:t>The block executes in an infinite loop</a:t>
            </a:r>
          </a:p>
          <a:p>
            <a:pPr marL="0" indent="0" eaLnBrk="1" hangingPunct="1">
              <a:buNone/>
            </a:pPr>
            <a:r>
              <a:rPr lang="en-US" altLang="fr-FR" sz="1800" dirty="0" smtClean="0"/>
              <a:t>   - </a:t>
            </a:r>
            <a:r>
              <a:rPr lang="en-US" altLang="fr-FR" sz="1800" dirty="0"/>
              <a:t>By default, starts at time 0 (but this can be changed)</a:t>
            </a:r>
          </a:p>
          <a:p>
            <a:pPr marL="0" indent="0" eaLnBrk="1" hangingPunct="1">
              <a:buNone/>
            </a:pPr>
            <a:r>
              <a:rPr lang="en-US" altLang="fr-FR" sz="1800" dirty="0" smtClean="0"/>
              <a:t>   - </a:t>
            </a:r>
            <a:r>
              <a:rPr lang="en-US" altLang="fr-FR" sz="1800" dirty="0"/>
              <a:t>Represents a concurrent hardware block</a:t>
            </a:r>
          </a:p>
          <a:p>
            <a:pPr marL="0" indent="0" eaLnBrk="1" hangingPunct="1">
              <a:buNone/>
            </a:pPr>
            <a:r>
              <a:rPr lang="en-US" altLang="fr-FR" sz="1800" dirty="0" smtClean="0"/>
              <a:t>   - </a:t>
            </a:r>
            <a:r>
              <a:rPr lang="en-US" altLang="fr-FR" sz="1800" dirty="0"/>
              <a:t>Needs a delay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0" y="2266950"/>
            <a:ext cx="6419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fr-FR" sz="1800" b="1" dirty="0">
                <a:solidFill>
                  <a:srgbClr val="CC0000"/>
                </a:solidFill>
              </a:rPr>
              <a:t>Blocking Assignments</a:t>
            </a:r>
            <a:endParaRPr lang="en-US" altLang="fr-FR" sz="1800" dirty="0"/>
          </a:p>
          <a:p>
            <a:pPr eaLnBrk="1" hangingPunct="1"/>
            <a:r>
              <a:rPr lang="en-US" altLang="fr-FR" sz="1800" dirty="0"/>
              <a:t>	- Represented with a </a:t>
            </a:r>
            <a:r>
              <a:rPr lang="en-US" altLang="fr-FR" sz="1800" b="1" dirty="0">
                <a:solidFill>
                  <a:srgbClr val="CC0000"/>
                </a:solidFill>
              </a:rPr>
              <a:t>= </a:t>
            </a:r>
            <a:r>
              <a:rPr lang="en-US" altLang="fr-FR" sz="1800" b="1" dirty="0">
                <a:solidFill>
                  <a:schemeClr val="tx1"/>
                </a:solidFill>
              </a:rPr>
              <a:t>sign</a:t>
            </a:r>
          </a:p>
          <a:p>
            <a:pPr eaLnBrk="1" hangingPunct="1"/>
            <a:r>
              <a:rPr lang="en-US" altLang="fr-FR" sz="1800" b="1" dirty="0">
                <a:solidFill>
                  <a:schemeClr val="tx1"/>
                </a:solidFill>
              </a:rPr>
              <a:t>	</a:t>
            </a:r>
            <a:r>
              <a:rPr lang="en-US" altLang="fr-FR" sz="1800" dirty="0">
                <a:solidFill>
                  <a:schemeClr val="tx1"/>
                </a:solidFill>
              </a:rPr>
              <a:t>- All blocking assignments are executed in sequence</a:t>
            </a:r>
            <a:endParaRPr lang="en-US" altLang="fr-FR" sz="18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5950" y="3333750"/>
            <a:ext cx="6623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fr-FR" sz="1800" b="1" dirty="0">
                <a:solidFill>
                  <a:srgbClr val="CC0000"/>
                </a:solidFill>
              </a:rPr>
              <a:t>Non-Blocking Assignments</a:t>
            </a:r>
            <a:endParaRPr lang="en-US" altLang="fr-FR" sz="1800" dirty="0"/>
          </a:p>
          <a:p>
            <a:pPr eaLnBrk="1" hangingPunct="1"/>
            <a:r>
              <a:rPr lang="en-US" altLang="fr-FR" sz="1800" dirty="0"/>
              <a:t>	- Represented with a </a:t>
            </a:r>
            <a:r>
              <a:rPr lang="en-US" altLang="fr-FR" sz="1800" b="1" dirty="0">
                <a:solidFill>
                  <a:srgbClr val="CC0000"/>
                </a:solidFill>
              </a:rPr>
              <a:t>&lt;= </a:t>
            </a:r>
            <a:r>
              <a:rPr lang="en-US" altLang="fr-FR" sz="1800" b="1" dirty="0">
                <a:solidFill>
                  <a:schemeClr val="tx1"/>
                </a:solidFill>
              </a:rPr>
              <a:t>sign</a:t>
            </a:r>
          </a:p>
          <a:p>
            <a:pPr eaLnBrk="1" hangingPunct="1"/>
            <a:r>
              <a:rPr lang="en-US" altLang="fr-FR" sz="1800" b="1" dirty="0">
                <a:solidFill>
                  <a:schemeClr val="tx1"/>
                </a:solidFill>
              </a:rPr>
              <a:t>	</a:t>
            </a:r>
            <a:r>
              <a:rPr lang="en-US" altLang="fr-FR" sz="1800" dirty="0">
                <a:solidFill>
                  <a:schemeClr val="tx1"/>
                </a:solidFill>
              </a:rPr>
              <a:t>- All non-blocking assignments are executed in parallel</a:t>
            </a:r>
          </a:p>
          <a:p>
            <a:pPr eaLnBrk="1" hangingPunct="1"/>
            <a:r>
              <a:rPr lang="en-US" altLang="fr-FR" sz="1800" dirty="0">
                <a:solidFill>
                  <a:schemeClr val="tx1"/>
                </a:solidFill>
              </a:rPr>
              <a:t>	- Try not to mix with blocking assignments</a:t>
            </a:r>
            <a:endParaRPr lang="en-US" altLang="fr-FR" sz="1800" dirty="0"/>
          </a:p>
        </p:txBody>
      </p:sp>
    </p:spTree>
    <p:extLst>
      <p:ext uri="{BB962C8B-B14F-4D97-AF65-F5344CB8AC3E}">
        <p14:creationId xmlns:p14="http://schemas.microsoft.com/office/powerpoint/2010/main" val="1752413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Rectangle 3" descr="Rectangle: Click to edit Master text styles&#10;Second level&#10;Third level&#10;Fourth level&#10;Fifth level"/>
          <p:cNvSpPr>
            <a:spLocks noGrp="1" noChangeArrowheads="1"/>
          </p:cNvSpPr>
          <p:nvPr/>
        </p:nvSpPr>
        <p:spPr bwMode="auto">
          <a:xfrm>
            <a:off x="304800" y="590550"/>
            <a:ext cx="8534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400" kern="1200">
                <a:solidFill>
                  <a:srgbClr val="03030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 kern="1200">
                <a:solidFill>
                  <a:srgbClr val="03030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 kern="1200">
                <a:solidFill>
                  <a:srgbClr val="03030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 kern="1200">
                <a:solidFill>
                  <a:srgbClr val="03030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 kern="1200">
                <a:solidFill>
                  <a:srgbClr val="03030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fr-FR" smtClean="0"/>
              <a:t>Wire assignment: “continuous assignment”</a:t>
            </a:r>
          </a:p>
          <a:p>
            <a:pPr lvl="1" eaLnBrk="1" hangingPunct="1"/>
            <a:r>
              <a:rPr lang="en-US" altLang="fr-FR" smtClean="0"/>
              <a:t>Connect combinational logic block or other wire to wire input</a:t>
            </a:r>
          </a:p>
          <a:p>
            <a:pPr lvl="1" eaLnBrk="1" hangingPunct="1"/>
            <a:r>
              <a:rPr lang="en-US" altLang="fr-FR" b="1" smtClean="0"/>
              <a:t>Order of statements not important to Verilog</a:t>
            </a:r>
            <a:r>
              <a:rPr lang="en-US" altLang="fr-FR" smtClean="0"/>
              <a:t>, executed totally in parallel</a:t>
            </a:r>
          </a:p>
          <a:p>
            <a:pPr lvl="1" eaLnBrk="1" hangingPunct="1"/>
            <a:r>
              <a:rPr lang="en-US" altLang="fr-FR" smtClean="0"/>
              <a:t>But order of statements can be important to clarity of thought!</a:t>
            </a:r>
          </a:p>
          <a:p>
            <a:pPr lvl="1" eaLnBrk="1" hangingPunct="1"/>
            <a:r>
              <a:rPr lang="en-US" altLang="fr-FR" smtClean="0"/>
              <a:t>When right-hand-side changes, it immediately flows through to left</a:t>
            </a:r>
          </a:p>
          <a:p>
            <a:pPr lvl="1" eaLnBrk="1" hangingPunct="1"/>
            <a:r>
              <a:rPr lang="en-US" altLang="fr-FR" smtClean="0"/>
              <a:t>Designated by the keyword </a:t>
            </a:r>
            <a:r>
              <a:rPr lang="en-US" altLang="fr-FR" b="1" smtClean="0">
                <a:solidFill>
                  <a:srgbClr val="FF3300"/>
                </a:solidFill>
                <a:latin typeface="Courier" pitchFamily="1" charset="0"/>
              </a:rPr>
              <a:t>assign</a:t>
            </a:r>
          </a:p>
          <a:p>
            <a:pPr lvl="1" eaLnBrk="1" hangingPunct="1">
              <a:buFontTx/>
              <a:buNone/>
            </a:pPr>
            <a:r>
              <a:rPr lang="en-US" altLang="fr-FR" b="1" smtClean="0">
                <a:solidFill>
                  <a:srgbClr val="FF3300"/>
                </a:solidFill>
                <a:latin typeface="Courier" pitchFamily="1" charset="0"/>
              </a:rPr>
              <a:t>wire c;</a:t>
            </a:r>
          </a:p>
          <a:p>
            <a:pPr lvl="1" eaLnBrk="1" hangingPunct="1">
              <a:buFontTx/>
              <a:buNone/>
            </a:pPr>
            <a:r>
              <a:rPr lang="en-US" altLang="fr-FR" b="1" smtClean="0">
                <a:solidFill>
                  <a:srgbClr val="FF3300"/>
                </a:solidFill>
                <a:latin typeface="Courier" pitchFamily="1" charset="0"/>
              </a:rPr>
              <a:t>assign c = a | b;</a:t>
            </a:r>
          </a:p>
          <a:p>
            <a:pPr lvl="1" eaLnBrk="1" hangingPunct="1">
              <a:buFontTx/>
              <a:buNone/>
            </a:pPr>
            <a:r>
              <a:rPr lang="en-US" altLang="fr-FR" b="1" smtClean="0">
                <a:solidFill>
                  <a:srgbClr val="FF3300"/>
                </a:solidFill>
                <a:latin typeface="Courier" pitchFamily="1" charset="0"/>
              </a:rPr>
              <a:t>wire c = a | b;     // same thing</a:t>
            </a:r>
          </a:p>
          <a:p>
            <a:pPr eaLnBrk="1" hangingPunct="1"/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28882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47" y="1733550"/>
            <a:ext cx="6161905" cy="1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794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68" y="1200150"/>
            <a:ext cx="4873664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246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71550"/>
            <a:ext cx="5805487" cy="331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7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25500" y="677862"/>
            <a:ext cx="68675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fr-FR" sz="1800"/>
              <a:t>Nets represent </a:t>
            </a:r>
            <a:r>
              <a:rPr lang="en-US" altLang="fr-FR" sz="1800">
                <a:solidFill>
                  <a:srgbClr val="CC0000"/>
                </a:solidFill>
              </a:rPr>
              <a:t>physical</a:t>
            </a:r>
            <a:r>
              <a:rPr lang="en-US" altLang="fr-FR" sz="1800"/>
              <a:t> connections between hardware elements</a:t>
            </a:r>
          </a:p>
          <a:p>
            <a:pPr eaLnBrk="1" hangingPunct="1">
              <a:buFontTx/>
              <a:buChar char="•"/>
            </a:pPr>
            <a:r>
              <a:rPr lang="en-US" altLang="fr-FR" sz="1800"/>
              <a:t>Declared with the keyword </a:t>
            </a:r>
            <a:r>
              <a:rPr lang="en-US" altLang="fr-FR" sz="1800">
                <a:latin typeface="Courier" charset="0"/>
              </a:rPr>
              <a:t>wire</a:t>
            </a:r>
            <a:r>
              <a:rPr lang="en-US" altLang="fr-FR" sz="1800"/>
              <a:t> (or default for ports)</a:t>
            </a:r>
          </a:p>
          <a:p>
            <a:pPr eaLnBrk="1" hangingPunct="1">
              <a:buFontTx/>
              <a:buChar char="•"/>
            </a:pPr>
            <a:r>
              <a:rPr lang="en-US" altLang="fr-FR" sz="1800"/>
              <a:t>Used to connect instantiated modules</a:t>
            </a:r>
          </a:p>
          <a:p>
            <a:pPr eaLnBrk="1" hangingPunct="1">
              <a:buFontTx/>
              <a:buChar char="•"/>
            </a:pPr>
            <a:r>
              <a:rPr lang="en-US" altLang="fr-FR" sz="1800">
                <a:solidFill>
                  <a:srgbClr val="CC0000"/>
                </a:solidFill>
              </a:rPr>
              <a:t>Must be continuously driven with a value</a:t>
            </a:r>
            <a:endParaRPr lang="en-US" altLang="fr-FR" sz="1800"/>
          </a:p>
          <a:p>
            <a:pPr eaLnBrk="1" hangingPunct="1">
              <a:buFontTx/>
              <a:buChar char="•"/>
            </a:pPr>
            <a:r>
              <a:rPr lang="en-US" altLang="fr-FR" sz="1800"/>
              <a:t>Ex. </a:t>
            </a:r>
            <a:r>
              <a:rPr lang="en-US" altLang="fr-FR" sz="1800">
                <a:latin typeface="Courier" charset="0"/>
              </a:rPr>
              <a:t>wire b, c;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41375" y="2430462"/>
            <a:ext cx="7477125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fr-FR" sz="1800"/>
              <a:t>Registers represent storage elements</a:t>
            </a:r>
          </a:p>
          <a:p>
            <a:pPr eaLnBrk="1" hangingPunct="1">
              <a:buFontTx/>
              <a:buChar char="•"/>
            </a:pPr>
            <a:r>
              <a:rPr lang="en-US" altLang="fr-FR" sz="1800"/>
              <a:t>Not necessarily physical registers but synthesis tools often assume that</a:t>
            </a:r>
          </a:p>
          <a:p>
            <a:pPr eaLnBrk="1" hangingPunct="1">
              <a:buFontTx/>
              <a:buChar char="•"/>
            </a:pPr>
            <a:r>
              <a:rPr lang="en-US" altLang="fr-FR" sz="1800">
                <a:solidFill>
                  <a:srgbClr val="CC0000"/>
                </a:solidFill>
              </a:rPr>
              <a:t>Registers do not need to be continuously driven</a:t>
            </a:r>
            <a:endParaRPr lang="en-US" altLang="fr-FR" sz="1800"/>
          </a:p>
          <a:p>
            <a:pPr eaLnBrk="1" hangingPunct="1">
              <a:buFontTx/>
              <a:buChar char="•"/>
            </a:pPr>
            <a:r>
              <a:rPr lang="en-US" altLang="fr-FR" sz="1800"/>
              <a:t>Registers will hold a value until it is overwritten</a:t>
            </a:r>
          </a:p>
          <a:p>
            <a:pPr eaLnBrk="1" hangingPunct="1">
              <a:buFontTx/>
              <a:buChar char="•"/>
            </a:pPr>
            <a:r>
              <a:rPr lang="en-US" altLang="fr-FR" sz="1800"/>
              <a:t>Ex. </a:t>
            </a:r>
          </a:p>
          <a:p>
            <a:pPr eaLnBrk="1" hangingPunct="1"/>
            <a:r>
              <a:rPr lang="en-US" altLang="fr-FR" sz="1800"/>
              <a:t>	</a:t>
            </a:r>
            <a:r>
              <a:rPr lang="en-US" altLang="fr-FR" sz="1800">
                <a:latin typeface="Courier" charset="0"/>
              </a:rPr>
              <a:t>reg reset;</a:t>
            </a:r>
          </a:p>
          <a:p>
            <a:pPr eaLnBrk="1" hangingPunct="1"/>
            <a:r>
              <a:rPr lang="en-US" altLang="fr-FR" sz="1800">
                <a:latin typeface="Courier" charset="0"/>
              </a:rPr>
              <a:t>	initial</a:t>
            </a:r>
          </a:p>
          <a:p>
            <a:pPr eaLnBrk="1" hangingPunct="1"/>
            <a:r>
              <a:rPr lang="en-US" altLang="fr-FR" sz="1800">
                <a:latin typeface="Courier" charset="0"/>
              </a:rPr>
              <a:t>	begin</a:t>
            </a:r>
          </a:p>
          <a:p>
            <a:pPr eaLnBrk="1" hangingPunct="1"/>
            <a:r>
              <a:rPr lang="en-US" altLang="fr-FR" sz="1800">
                <a:latin typeface="Courier" charset="0"/>
              </a:rPr>
              <a:t>	  reset = 1’b1;</a:t>
            </a:r>
          </a:p>
          <a:p>
            <a:pPr eaLnBrk="1" hangingPunct="1"/>
            <a:r>
              <a:rPr lang="en-US" altLang="fr-FR" sz="1800">
                <a:latin typeface="Courier" charset="0"/>
              </a:rPr>
              <a:t>	  #100 reset = 1’b0;</a:t>
            </a:r>
          </a:p>
          <a:p>
            <a:pPr eaLnBrk="1" hangingPunct="1"/>
            <a:r>
              <a:rPr lang="en-US" altLang="fr-FR" sz="1800">
                <a:latin typeface="Courier" charset="0"/>
              </a:rPr>
              <a:t>	end</a:t>
            </a:r>
          </a:p>
        </p:txBody>
      </p:sp>
    </p:spTree>
    <p:extLst>
      <p:ext uri="{BB962C8B-B14F-4D97-AF65-F5344CB8AC3E}">
        <p14:creationId xmlns:p14="http://schemas.microsoft.com/office/powerpoint/2010/main" val="3266135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7713"/>
            <a:ext cx="86852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153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78" y="1047750"/>
            <a:ext cx="7130044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761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0550"/>
            <a:ext cx="6114996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756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8150"/>
            <a:ext cx="6770989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07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Interconnecting Modules</a:t>
            </a:r>
          </a:p>
          <a:p>
            <a:r>
              <a:rPr lang="en-US" dirty="0"/>
              <a:t></a:t>
            </a:r>
          </a:p>
          <a:p>
            <a:r>
              <a:rPr lang="en-US" dirty="0"/>
              <a:t>Modularity is essential to </a:t>
            </a:r>
            <a:r>
              <a:rPr lang="en-US" dirty="0" smtClean="0"/>
              <a:t>the </a:t>
            </a:r>
            <a:r>
              <a:rPr lang="en-US" dirty="0"/>
              <a:t>success of large designs</a:t>
            </a:r>
          </a:p>
          <a:p>
            <a:r>
              <a:rPr lang="en-US" dirty="0"/>
              <a:t></a:t>
            </a:r>
          </a:p>
          <a:p>
            <a:r>
              <a:rPr lang="en-US" dirty="0"/>
              <a:t>A </a:t>
            </a:r>
            <a:r>
              <a:rPr lang="en-US" dirty="0" smtClean="0"/>
              <a:t>Verilog module may </a:t>
            </a:r>
            <a:r>
              <a:rPr lang="en-US" dirty="0"/>
              <a:t>contain submodules that</a:t>
            </a:r>
          </a:p>
          <a:p>
            <a:r>
              <a:rPr lang="en-US" dirty="0"/>
              <a:t>are “wired together”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840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66750"/>
            <a:ext cx="7383508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39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742950"/>
            <a:ext cx="5105400" cy="378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653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9550"/>
            <a:ext cx="7637463" cy="55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522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77068"/>
            <a:ext cx="6071147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3695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analog-design.net/Share/Ebook/micro/DIGITAL/DOC/Lab2SimulationsTut2014.pdf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Exemple </a:t>
            </a:r>
            <a:r>
              <a:rPr lang="fr-FR" dirty="0" err="1" smtClean="0"/>
              <a:t>verilog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04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39" y="819150"/>
            <a:ext cx="6103461" cy="353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9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 module is the principal design entity in </a:t>
            </a:r>
            <a:r>
              <a:rPr lang="en-US" dirty="0" smtClean="0"/>
              <a:t>Verilog</a:t>
            </a:r>
          </a:p>
          <a:p>
            <a:r>
              <a:rPr lang="en-US" dirty="0"/>
              <a:t>The first line of a module declaration specifies the name and port </a:t>
            </a:r>
          </a:p>
          <a:p>
            <a:r>
              <a:rPr lang="en-US" dirty="0"/>
              <a:t>list (arguments). The next few lines specifies the i/o type (</a:t>
            </a:r>
          </a:p>
          <a:p>
            <a:r>
              <a:rPr lang="en-US" dirty="0"/>
              <a:t>input</a:t>
            </a:r>
          </a:p>
          <a:p>
            <a:r>
              <a:rPr lang="en-US" dirty="0"/>
              <a:t>, </a:t>
            </a:r>
          </a:p>
          <a:p>
            <a:r>
              <a:rPr lang="en-US" dirty="0"/>
              <a:t>output</a:t>
            </a:r>
          </a:p>
          <a:p>
            <a:r>
              <a:rPr lang="en-US" dirty="0"/>
              <a:t>or </a:t>
            </a:r>
          </a:p>
          <a:p>
            <a:r>
              <a:rPr lang="en-US" dirty="0" err="1"/>
              <a:t>inout</a:t>
            </a:r>
            <a:endParaRPr lang="en-US" dirty="0"/>
          </a:p>
          <a:p>
            <a:r>
              <a:rPr lang="en-US" dirty="0"/>
              <a:t>, see Sect. 4.4. ) and width of each </a:t>
            </a:r>
          </a:p>
          <a:p>
            <a:r>
              <a:rPr lang="en-US" dirty="0"/>
              <a:t>port. The default port width is 1 bit.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50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57350"/>
            <a:ext cx="3098800" cy="357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902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43" y="895350"/>
            <a:ext cx="49311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2557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95350"/>
            <a:ext cx="5086350" cy="345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381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19150"/>
            <a:ext cx="5029200" cy="34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827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1550"/>
            <a:ext cx="5440221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7594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288"/>
            <a:ext cx="96964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8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26" y="1047750"/>
            <a:ext cx="732854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3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19150"/>
            <a:ext cx="8534400" cy="3394472"/>
          </a:xfrm>
        </p:spPr>
        <p:txBody>
          <a:bodyPr>
            <a:normAutofit fontScale="92500"/>
          </a:bodyPr>
          <a:lstStyle/>
          <a:p>
            <a:r>
              <a:rPr lang="en-US" dirty="0"/>
              <a:t>Procedural assignments update the value of </a:t>
            </a:r>
          </a:p>
          <a:p>
            <a:r>
              <a:rPr lang="en-US" dirty="0" smtClean="0"/>
              <a:t>reg. </a:t>
            </a:r>
            <a:r>
              <a:rPr lang="en-US" dirty="0"/>
              <a:t>The value will </a:t>
            </a:r>
            <a:r>
              <a:rPr lang="en-US" dirty="0" smtClean="0"/>
              <a:t>remain unchanged </a:t>
            </a:r>
            <a:r>
              <a:rPr lang="en-US" dirty="0"/>
              <a:t>till another procedural assignment updates the variable.</a:t>
            </a:r>
          </a:p>
          <a:p>
            <a:r>
              <a:rPr lang="en-US" dirty="0"/>
              <a:t>This is the main difference with continuous assignments in which the right hand expression is constantly placed on the left-side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91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Blocking</a:t>
            </a:r>
            <a:r>
              <a:rPr lang="fr-FR" dirty="0" smtClean="0"/>
              <a:t> </a:t>
            </a:r>
            <a:r>
              <a:rPr lang="fr-FR" dirty="0" err="1" smtClean="0"/>
              <a:t>assignment</a:t>
            </a:r>
            <a:r>
              <a:rPr lang="fr-FR" dirty="0" smtClean="0"/>
              <a:t> (=)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190476" cy="16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71600" y="3028950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 = 12 and j = 7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038600" y="135255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Execute</a:t>
            </a:r>
            <a:r>
              <a:rPr lang="fr-FR" dirty="0" smtClean="0"/>
              <a:t> in the </a:t>
            </a:r>
            <a:r>
              <a:rPr lang="fr-FR" dirty="0" err="1" smtClean="0"/>
              <a:t>order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specified</a:t>
            </a:r>
            <a:r>
              <a:rPr lang="fr-F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6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Non-</a:t>
            </a:r>
            <a:r>
              <a:rPr lang="fr-FR" dirty="0" err="1" smtClean="0"/>
              <a:t>blocking</a:t>
            </a:r>
            <a:r>
              <a:rPr lang="fr-FR" dirty="0" smtClean="0"/>
              <a:t> </a:t>
            </a:r>
            <a:r>
              <a:rPr lang="fr-FR" dirty="0" err="1" smtClean="0"/>
              <a:t>assignment</a:t>
            </a:r>
            <a:r>
              <a:rPr lang="fr-FR" dirty="0" smtClean="0"/>
              <a:t> (&lt;=)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38200" y="3562350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 = 4 and j = 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104520" y="3574018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 = 4 and j = 3</a:t>
            </a:r>
            <a:endParaRPr lang="fr-F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20" y="1276350"/>
            <a:ext cx="1562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333500"/>
            <a:ext cx="1476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3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White">
  <a:themeElements>
    <a:clrScheme name="ONSemi">
      <a:dk1>
        <a:sysClr val="windowText" lastClr="000000"/>
      </a:dk1>
      <a:lt1>
        <a:sysClr val="window" lastClr="FFFFFF"/>
      </a:lt1>
      <a:dk2>
        <a:srgbClr val="3C5583"/>
      </a:dk2>
      <a:lt2>
        <a:srgbClr val="A7A9AC"/>
      </a:lt2>
      <a:accent1>
        <a:srgbClr val="54B948"/>
      </a:accent1>
      <a:accent2>
        <a:srgbClr val="5B8FCB"/>
      </a:accent2>
      <a:accent3>
        <a:srgbClr val="A7A9AC"/>
      </a:accent3>
      <a:accent4>
        <a:srgbClr val="F79646"/>
      </a:accent4>
      <a:accent5>
        <a:srgbClr val="C0504D"/>
      </a:accent5>
      <a:accent6>
        <a:srgbClr val="3C5583"/>
      </a:accent6>
      <a:hlink>
        <a:srgbClr val="54B948"/>
      </a:hlink>
      <a:folHlink>
        <a:srgbClr val="54B948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F4YVM2C5QEYC-631468080-9</_dlc_DocId>
    <_dlc_DocIdUrl xmlns="e4678c56-0b70-41a7-9cf0-17b28b6c32bd">
      <Url>http://theconnection.onsemi.com/sm/mc/_layouts/15/DocIdRedir.aspx?ID=F4YVM2C5QEYC-631468080-9</Url>
      <Description>F4YVM2C5QEYC-631468080-9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75AE4E-6578-408C-80BB-1198068ED0E3}">
  <ds:schemaRefs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e4678c56-0b70-41a7-9cf0-17b28b6c32bd"/>
  </ds:schemaRefs>
</ds:datastoreItem>
</file>

<file path=customXml/itemProps2.xml><?xml version="1.0" encoding="utf-8"?>
<ds:datastoreItem xmlns:ds="http://schemas.openxmlformats.org/officeDocument/2006/customXml" ds:itemID="{56136EFB-908F-4955-948A-9CAA0029154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2AA16B8-25DB-498A-8276-1D83E0C6757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699BD66-02D1-4F16-932C-4D4CF555B1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18880</TotalTime>
  <Words>616</Words>
  <Application>Microsoft Office PowerPoint</Application>
  <PresentationFormat>Affichage à l'écran (16:9)</PresentationFormat>
  <Paragraphs>129</Paragraphs>
  <Slides>56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7" baseType="lpstr">
      <vt:lpstr>Presentation-White</vt:lpstr>
      <vt:lpstr>Digital Flow</vt:lpstr>
      <vt:lpstr>Wire vs Register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Blocking assignment (=)</vt:lpstr>
      <vt:lpstr>Non-blocking assignment (&lt;=)</vt:lpstr>
      <vt:lpstr>Blocking and Non-blocking Procedural Assignment</vt:lpstr>
      <vt:lpstr>Usage policies (1):</vt:lpstr>
      <vt:lpstr>Usage policies (2):</vt:lpstr>
      <vt:lpstr>Usage policies (3):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Palon</dc:creator>
  <cp:lastModifiedBy>Patrice</cp:lastModifiedBy>
  <cp:revision>295</cp:revision>
  <dcterms:created xsi:type="dcterms:W3CDTF">2015-02-26T22:35:41Z</dcterms:created>
  <dcterms:modified xsi:type="dcterms:W3CDTF">2017-06-21T21:44:12Z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e61117cb-316f-4645-b460-bc001bc29651</vt:lpwstr>
  </property>
  <property fmtid="{D5CDD505-2E9C-101B-9397-08002B2CF9AE}" pid="3" name="ContentTypeId">
    <vt:lpwstr>0x010100E82A9054086F0942B3853AFC0E787513</vt:lpwstr>
  </property>
</Properties>
</file>