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56" r:id="rId6"/>
    <p:sldId id="396" r:id="rId7"/>
    <p:sldId id="401" r:id="rId8"/>
    <p:sldId id="402" r:id="rId9"/>
    <p:sldId id="403" r:id="rId10"/>
    <p:sldId id="404" r:id="rId11"/>
    <p:sldId id="405" r:id="rId12"/>
    <p:sldId id="397" r:id="rId13"/>
    <p:sldId id="398" r:id="rId14"/>
    <p:sldId id="406" r:id="rId15"/>
    <p:sldId id="399" r:id="rId16"/>
    <p:sldId id="400" r:id="rId17"/>
    <p:sldId id="367" r:id="rId18"/>
    <p:sldId id="368" r:id="rId19"/>
    <p:sldId id="369" r:id="rId20"/>
    <p:sldId id="371" r:id="rId21"/>
    <p:sldId id="372" r:id="rId22"/>
    <p:sldId id="373" r:id="rId23"/>
    <p:sldId id="376" r:id="rId24"/>
    <p:sldId id="375" r:id="rId25"/>
    <p:sldId id="377" r:id="rId26"/>
    <p:sldId id="378" r:id="rId27"/>
    <p:sldId id="379" r:id="rId28"/>
    <p:sldId id="380" r:id="rId29"/>
    <p:sldId id="381" r:id="rId30"/>
    <p:sldId id="374" r:id="rId31"/>
    <p:sldId id="382" r:id="rId32"/>
    <p:sldId id="384" r:id="rId33"/>
    <p:sldId id="383" r:id="rId34"/>
    <p:sldId id="385" r:id="rId35"/>
    <p:sldId id="386" r:id="rId36"/>
    <p:sldId id="387" r:id="rId37"/>
    <p:sldId id="389" r:id="rId38"/>
    <p:sldId id="390" r:id="rId39"/>
    <p:sldId id="391" r:id="rId40"/>
    <p:sldId id="392" r:id="rId41"/>
    <p:sldId id="393" r:id="rId42"/>
    <p:sldId id="394" r:id="rId43"/>
    <p:sldId id="395" r:id="rId44"/>
    <p:sldId id="388"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4660" autoAdjust="0"/>
  </p:normalViewPr>
  <p:slideViewPr>
    <p:cSldViewPr>
      <p:cViewPr varScale="1">
        <p:scale>
          <a:sx n="117" d="100"/>
          <a:sy n="117" d="100"/>
        </p:scale>
        <p:origin x="1266"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1239B3-3F86-464C-AD52-4C8E8D1A8CEF}" type="datetimeFigureOut">
              <a:rPr lang="en-US" smtClean="0"/>
              <a:t>7/21/2018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1362F-8E5B-436D-B2E4-DB7BA9138DF8}" type="slidenum">
              <a:rPr lang="en-US" smtClean="0"/>
              <a:t>‹N°›</a:t>
            </a:fld>
            <a:endParaRPr lang="en-US"/>
          </a:p>
        </p:txBody>
      </p:sp>
    </p:spTree>
    <p:extLst>
      <p:ext uri="{BB962C8B-B14F-4D97-AF65-F5344CB8AC3E}">
        <p14:creationId xmlns:p14="http://schemas.microsoft.com/office/powerpoint/2010/main" val="205054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1CE09-9ECD-49EF-AF45-E6F2F88FB914}" type="datetimeFigureOut">
              <a:rPr lang="en-US" smtClean="0"/>
              <a:t>7/21/2018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1DA39-B701-4013-BEA5-4A5743C77841}" type="slidenum">
              <a:rPr lang="en-US" smtClean="0"/>
              <a:t>‹N°›</a:t>
            </a:fld>
            <a:endParaRPr lang="en-US"/>
          </a:p>
        </p:txBody>
      </p:sp>
    </p:spTree>
    <p:extLst>
      <p:ext uri="{BB962C8B-B14F-4D97-AF65-F5344CB8AC3E}">
        <p14:creationId xmlns:p14="http://schemas.microsoft.com/office/powerpoint/2010/main" val="146347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00350"/>
            <a:ext cx="9144000" cy="685800"/>
          </a:xfrm>
          <a:prstGeom prst="rect">
            <a:avLst/>
          </a:prstGeom>
        </p:spPr>
        <p:txBody>
          <a:bodyPr>
            <a:normAutofit/>
          </a:bodyPr>
          <a:lstStyle>
            <a:lvl1pPr algn="ctr">
              <a:defRPr sz="4000" baseline="0">
                <a:solidFill>
                  <a:schemeClr val="bg1"/>
                </a:solidFill>
              </a:defRPr>
            </a:lvl1pPr>
          </a:lstStyle>
          <a:p>
            <a:r>
              <a:rPr lang="en-US" dirty="0" smtClean="0"/>
              <a:t>Title Page</a:t>
            </a:r>
            <a:endParaRPr lang="en-US" dirty="0"/>
          </a:p>
        </p:txBody>
      </p:sp>
      <p:sp>
        <p:nvSpPr>
          <p:cNvPr id="3" name="Subtitle 2"/>
          <p:cNvSpPr>
            <a:spLocks noGrp="1"/>
          </p:cNvSpPr>
          <p:nvPr>
            <p:ph type="subTitle" idx="1"/>
          </p:nvPr>
        </p:nvSpPr>
        <p:spPr>
          <a:xfrm>
            <a:off x="0" y="3543300"/>
            <a:ext cx="9144000" cy="1028700"/>
          </a:xfrm>
        </p:spPr>
        <p:txBody>
          <a:bodyPr/>
          <a:lstStyle>
            <a:lvl1pPr marL="0" indent="0" algn="ctr">
              <a:buNone/>
              <a:defRPr baseline="0">
                <a:solidFill>
                  <a:schemeClr val="bg1">
                    <a:lumMod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1028700" y="3429000"/>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2250" y="234588"/>
            <a:ext cx="2306550" cy="236698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2800" y="4602969"/>
            <a:ext cx="1689832" cy="511976"/>
          </a:xfrm>
          <a:prstGeom prst="rect">
            <a:avLst/>
          </a:prstGeom>
        </p:spPr>
      </p:pic>
      <p:sp>
        <p:nvSpPr>
          <p:cNvPr id="11" name="TextBox 10"/>
          <p:cNvSpPr txBox="1"/>
          <p:nvPr userDrawn="1"/>
        </p:nvSpPr>
        <p:spPr>
          <a:xfrm>
            <a:off x="0" y="4735846"/>
            <a:ext cx="297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Internal Use Only</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6605" y="4630357"/>
            <a:ext cx="457200" cy="457200"/>
          </a:xfrm>
          <a:prstGeom prst="rect">
            <a:avLst/>
          </a:prstGeom>
        </p:spPr>
      </p:pic>
    </p:spTree>
    <p:extLst>
      <p:ext uri="{BB962C8B-B14F-4D97-AF65-F5344CB8AC3E}">
        <p14:creationId xmlns:p14="http://schemas.microsoft.com/office/powerpoint/2010/main" val="10108465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28650"/>
            <a:ext cx="5486400" cy="29170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450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28650"/>
            <a:ext cx="5486400" cy="29170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1909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792" y="781788"/>
            <a:ext cx="1932416" cy="1866162"/>
          </a:xfrm>
          <a:prstGeom prst="rect">
            <a:avLst/>
          </a:prstGeom>
        </p:spPr>
      </p:pic>
      <p:sp>
        <p:nvSpPr>
          <p:cNvPr id="2" name="Title 1"/>
          <p:cNvSpPr>
            <a:spLocks noGrp="1"/>
          </p:cNvSpPr>
          <p:nvPr>
            <p:ph type="ctrTitle" hasCustomPrompt="1"/>
          </p:nvPr>
        </p:nvSpPr>
        <p:spPr>
          <a:xfrm>
            <a:off x="0" y="2923794"/>
            <a:ext cx="9144000" cy="571500"/>
          </a:xfrm>
          <a:prstGeom prst="rect">
            <a:avLst/>
          </a:prstGeom>
        </p:spPr>
        <p:txBody>
          <a:bodyPr>
            <a:normAutofit/>
          </a:bodyPr>
          <a:lstStyle>
            <a:lvl1pPr algn="ctr">
              <a:defRPr sz="4000" baseline="0">
                <a:solidFill>
                  <a:schemeClr val="accent6"/>
                </a:solidFill>
              </a:defRPr>
            </a:lvl1pPr>
          </a:lstStyle>
          <a:p>
            <a:r>
              <a:rPr lang="en-US" dirty="0" smtClean="0"/>
              <a:t>Option 2 - Title Page</a:t>
            </a:r>
            <a:endParaRPr lang="en-US" dirty="0"/>
          </a:p>
        </p:txBody>
      </p:sp>
      <p:sp>
        <p:nvSpPr>
          <p:cNvPr id="3" name="Subtitle 2"/>
          <p:cNvSpPr>
            <a:spLocks noGrp="1"/>
          </p:cNvSpPr>
          <p:nvPr>
            <p:ph type="subTitle" idx="1"/>
          </p:nvPr>
        </p:nvSpPr>
        <p:spPr>
          <a:xfrm>
            <a:off x="0" y="3666744"/>
            <a:ext cx="9144000" cy="962406"/>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1028700" y="3552444"/>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390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14500"/>
            <a:ext cx="9144000" cy="571500"/>
          </a:xfrm>
          <a:prstGeom prst="rect">
            <a:avLst/>
          </a:prstGeom>
        </p:spPr>
        <p:txBody>
          <a:bodyPr>
            <a:normAutofit/>
          </a:bodyPr>
          <a:lstStyle>
            <a:lvl1pPr algn="ctr">
              <a:defRPr sz="4000" baseline="0">
                <a:solidFill>
                  <a:schemeClr val="accent6"/>
                </a:solidFill>
              </a:defRPr>
            </a:lvl1pPr>
          </a:lstStyle>
          <a:p>
            <a:r>
              <a:rPr lang="en-US" dirty="0" smtClean="0"/>
              <a:t>Section Title Page</a:t>
            </a:r>
            <a:endParaRPr lang="en-US" dirty="0"/>
          </a:p>
        </p:txBody>
      </p:sp>
      <p:sp>
        <p:nvSpPr>
          <p:cNvPr id="3" name="Subtitle 2"/>
          <p:cNvSpPr>
            <a:spLocks noGrp="1"/>
          </p:cNvSpPr>
          <p:nvPr>
            <p:ph type="subTitle" idx="1" hasCustomPrompt="1"/>
          </p:nvPr>
        </p:nvSpPr>
        <p:spPr>
          <a:xfrm>
            <a:off x="0" y="2457450"/>
            <a:ext cx="9144000" cy="962406"/>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 style</a:t>
            </a:r>
            <a:endParaRPr lang="en-US" dirty="0"/>
          </a:p>
        </p:txBody>
      </p:sp>
      <p:cxnSp>
        <p:nvCxnSpPr>
          <p:cNvPr id="10" name="Straight Connector 9"/>
          <p:cNvCxnSpPr/>
          <p:nvPr userDrawn="1"/>
        </p:nvCxnSpPr>
        <p:spPr>
          <a:xfrm>
            <a:off x="1028700" y="2343150"/>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910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251042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30954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945480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8393571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483484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4135871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4602969"/>
            <a:ext cx="1689832" cy="511976"/>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3124200" y="4735846"/>
            <a:ext cx="297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Internal Use Only</a:t>
            </a:r>
          </a:p>
        </p:txBody>
      </p:sp>
      <p:sp>
        <p:nvSpPr>
          <p:cNvPr id="8" name="TextBox 7"/>
          <p:cNvSpPr txBox="1"/>
          <p:nvPr userDrawn="1"/>
        </p:nvSpPr>
        <p:spPr>
          <a:xfrm>
            <a:off x="137327" y="4735846"/>
            <a:ext cx="457200" cy="246221"/>
          </a:xfrm>
          <a:prstGeom prst="rect">
            <a:avLst/>
          </a:prstGeom>
          <a:noFill/>
        </p:spPr>
        <p:txBody>
          <a:bodyPr wrap="square" rtlCol="0">
            <a:spAutoFit/>
          </a:bodyPr>
          <a:lstStyle/>
          <a:p>
            <a:fld id="{55CF2E0C-8448-45AD-BA18-C015FB6BC643}" type="slidenum">
              <a:rPr lang="en-US" sz="1000" smtClean="0">
                <a:solidFill>
                  <a:schemeClr val="bg1"/>
                </a:solidFill>
              </a:rPr>
              <a:t>‹N°›</a:t>
            </a:fld>
            <a:endParaRPr lang="en-US" sz="1000" dirty="0">
              <a:solidFill>
                <a:schemeClr val="bg1"/>
              </a:solidFill>
            </a:endParaRPr>
          </a:p>
        </p:txBody>
      </p:sp>
      <p:sp>
        <p:nvSpPr>
          <p:cNvPr id="9" name="TextBox 8"/>
          <p:cNvSpPr txBox="1"/>
          <p:nvPr userDrawn="1"/>
        </p:nvSpPr>
        <p:spPr>
          <a:xfrm>
            <a:off x="685800" y="4735846"/>
            <a:ext cx="1905000" cy="246221"/>
          </a:xfrm>
          <a:prstGeom prst="rect">
            <a:avLst/>
          </a:prstGeom>
          <a:noFill/>
        </p:spPr>
        <p:txBody>
          <a:bodyPr wrap="square" rtlCol="0">
            <a:spAutoFit/>
          </a:bodyPr>
          <a:lstStyle/>
          <a:p>
            <a:fld id="{FDFC385D-3427-4BE1-B6EF-FCAEDE0FE2E6}" type="datetime1">
              <a:rPr lang="en-US" sz="1000" smtClean="0">
                <a:solidFill>
                  <a:schemeClr val="bg1"/>
                </a:solidFill>
              </a:rPr>
              <a:t>7/21/2018</a:t>
            </a:fld>
            <a:endParaRPr lang="en-US" sz="1000" dirty="0">
              <a:solidFill>
                <a:schemeClr val="bg1"/>
              </a:solidFill>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7600" y="4630357"/>
            <a:ext cx="457200" cy="457200"/>
          </a:xfrm>
          <a:prstGeom prst="rect">
            <a:avLst/>
          </a:prstGeom>
        </p:spPr>
      </p:pic>
    </p:spTree>
    <p:extLst>
      <p:ext uri="{BB962C8B-B14F-4D97-AF65-F5344CB8AC3E}">
        <p14:creationId xmlns:p14="http://schemas.microsoft.com/office/powerpoint/2010/main" val="2408327983"/>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49" r:id="rId3"/>
    <p:sldLayoutId id="2147483650" r:id="rId4"/>
    <p:sldLayoutId id="2147483665" r:id="rId5"/>
    <p:sldLayoutId id="2147483652" r:id="rId6"/>
    <p:sldLayoutId id="2147483666" r:id="rId7"/>
    <p:sldLayoutId id="2147483664" r:id="rId8"/>
    <p:sldLayoutId id="2147483667" r:id="rId9"/>
    <p:sldLayoutId id="2147483657" r:id="rId10"/>
    <p:sldLayoutId id="2147483668" r:id="rId11"/>
  </p:sldLayoutIdLst>
  <p:timing>
    <p:tnLst>
      <p:par>
        <p:cTn id="1" dur="indefinite" restart="never" nodeType="tmRoot"/>
      </p:par>
    </p:tnLst>
  </p:timing>
  <p:hf hdr="0"/>
  <p:txStyles>
    <p:titleStyle>
      <a:lvl1pPr algn="l" defTabSz="914400" rtl="0" eaLnBrk="1" latinLnBrk="0" hangingPunct="1">
        <a:spcBef>
          <a:spcPct val="0"/>
        </a:spcBef>
        <a:buNone/>
        <a:defRPr sz="4000" i="0" kern="1200" baseline="0">
          <a:solidFill>
            <a:schemeClr val="accent6"/>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4.xml"/><Relationship Id="rId4" Type="http://schemas.openxmlformats.org/officeDocument/2006/relationships/image" Target="../media/image20.tmp"/></Relationships>
</file>

<file path=ppt/slides/_rels/slide3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ftp://ftp.dii.unisi.it/pub/users/vignoli/old/elettronicaiii/seminario_ing_affortunati_2000/des_flow.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eng.biu.ac.il/temanad/files/2017/02/Lecture-4-Standard-Cell-Libraries.pdf" TargetMode="External"/><Relationship Id="rId2" Type="http://schemas.openxmlformats.org/officeDocument/2006/relationships/hyperlink" Target="http://www.eng.biu.ac.il/temanad/files/2017/03/02-Terminology-2012-13-A.pdf" TargetMode="External"/><Relationship Id="rId1" Type="http://schemas.openxmlformats.org/officeDocument/2006/relationships/slideLayout" Target="../slideLayouts/slideLayout4.xml"/><Relationship Id="rId4" Type="http://schemas.openxmlformats.org/officeDocument/2006/relationships/hyperlink" Target="http://www.ee.virginia.edu/~mrs8n/soc/SynthesisTutorials/sprflow.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fr-FR" dirty="0" smtClean="0"/>
              <a:t>Back end Digital Flow</a:t>
            </a:r>
            <a:endParaRPr lang="en-US" dirty="0"/>
          </a:p>
        </p:txBody>
      </p:sp>
      <p:sp>
        <p:nvSpPr>
          <p:cNvPr id="10" name="Subtitle 9"/>
          <p:cNvSpPr>
            <a:spLocks noGrp="1"/>
          </p:cNvSpPr>
          <p:nvPr>
            <p:ph type="subTitle" idx="1"/>
          </p:nvPr>
        </p:nvSpPr>
        <p:spPr/>
        <p:txBody>
          <a:bodyPr>
            <a:normAutofit/>
          </a:bodyPr>
          <a:lstStyle/>
          <a:p>
            <a:r>
              <a:rPr lang="fr-FR" dirty="0" smtClean="0"/>
              <a:t>Basics</a:t>
            </a:r>
          </a:p>
          <a:p>
            <a:r>
              <a:rPr lang="en-US" sz="1700" dirty="0" smtClean="0"/>
              <a:t>Patrice </a:t>
            </a:r>
            <a:r>
              <a:rPr lang="en-US" sz="1700" dirty="0" err="1" smtClean="0"/>
              <a:t>Delpy</a:t>
            </a:r>
            <a:r>
              <a:rPr lang="en-US" sz="1700" dirty="0" smtClean="0"/>
              <a:t> 2018</a:t>
            </a:r>
            <a:endParaRPr lang="en-US" sz="1700" dirty="0"/>
          </a:p>
        </p:txBody>
      </p:sp>
    </p:spTree>
    <p:extLst>
      <p:ext uri="{BB962C8B-B14F-4D97-AF65-F5344CB8AC3E}">
        <p14:creationId xmlns:p14="http://schemas.microsoft.com/office/powerpoint/2010/main" val="57522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627" y="1230080"/>
            <a:ext cx="6420746" cy="3334215"/>
          </a:xfrm>
        </p:spPr>
      </p:pic>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315967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52428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385454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pPr marL="0" indent="0">
              <a:buNone/>
            </a:pPr>
            <a:r>
              <a:rPr lang="en-US" dirty="0" err="1"/>
              <a:t>Foreach</a:t>
            </a:r>
            <a:r>
              <a:rPr lang="en-US" dirty="0"/>
              <a:t> cell of a  library, these files describe: </a:t>
            </a:r>
          </a:p>
          <a:p>
            <a:pPr lvl="1"/>
            <a:r>
              <a:rPr lang="en-US" dirty="0"/>
              <a:t>The ports (input and output, power)</a:t>
            </a:r>
          </a:p>
          <a:p>
            <a:pPr lvl="1"/>
            <a:r>
              <a:rPr lang="en-US" dirty="0"/>
              <a:t>The type of cells : buffer, inverter, and gate, </a:t>
            </a:r>
            <a:r>
              <a:rPr lang="en-US" dirty="0" err="1"/>
              <a:t>io</a:t>
            </a:r>
            <a:r>
              <a:rPr lang="en-US" dirty="0"/>
              <a:t> pads , …</a:t>
            </a:r>
          </a:p>
          <a:p>
            <a:pPr lvl="1"/>
            <a:r>
              <a:rPr lang="en-US" dirty="0"/>
              <a:t>The operating condition</a:t>
            </a:r>
          </a:p>
          <a:p>
            <a:pPr lvl="1"/>
            <a:r>
              <a:rPr lang="en-US" dirty="0"/>
              <a:t>The power consumption (optional)</a:t>
            </a:r>
          </a:p>
          <a:p>
            <a:pPr lvl="1"/>
            <a:r>
              <a:rPr lang="en-US" dirty="0">
                <a:solidFill>
                  <a:srgbClr val="FF0000"/>
                </a:solidFill>
              </a:rPr>
              <a:t>The timing modelling </a:t>
            </a:r>
          </a:p>
          <a:p>
            <a:pPr lvl="1"/>
            <a:endParaRPr lang="en-US" dirty="0">
              <a:solidFill>
                <a:srgbClr val="FF0000"/>
              </a:solidFill>
            </a:endParaRPr>
          </a:p>
          <a:p>
            <a:pPr marL="0" indent="0">
              <a:buNone/>
            </a:pPr>
            <a:r>
              <a:rPr lang="en-US" dirty="0"/>
              <a:t>These Liberty files are given by the </a:t>
            </a:r>
            <a:r>
              <a:rPr lang="en-US" dirty="0" smtClean="0"/>
              <a:t>foundry</a:t>
            </a:r>
            <a:endParaRPr lang="fr-FR" dirty="0"/>
          </a:p>
        </p:txBody>
      </p:sp>
      <p:sp>
        <p:nvSpPr>
          <p:cNvPr id="3" name="Titre 2"/>
          <p:cNvSpPr>
            <a:spLocks noGrp="1"/>
          </p:cNvSpPr>
          <p:nvPr>
            <p:ph type="title"/>
          </p:nvPr>
        </p:nvSpPr>
        <p:spPr/>
        <p:txBody>
          <a:bodyPr>
            <a:normAutofit fontScale="90000"/>
          </a:bodyPr>
          <a:lstStyle/>
          <a:p>
            <a:r>
              <a:rPr lang="fr-FR" dirty="0" smtClean="0"/>
              <a:t>Liberty files</a:t>
            </a:r>
            <a:endParaRPr lang="fr-FR" dirty="0"/>
          </a:p>
        </p:txBody>
      </p:sp>
    </p:spTree>
    <p:extLst>
      <p:ext uri="{BB962C8B-B14F-4D97-AF65-F5344CB8AC3E}">
        <p14:creationId xmlns:p14="http://schemas.microsoft.com/office/powerpoint/2010/main" val="229582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00151"/>
            <a:ext cx="8382000" cy="3394472"/>
          </a:xfrm>
        </p:spPr>
        <p:txBody>
          <a:bodyPr>
            <a:normAutofit fontScale="70000" lnSpcReduction="20000"/>
          </a:bodyPr>
          <a:lstStyle/>
          <a:p>
            <a:r>
              <a:rPr lang="en-US" dirty="0"/>
              <a:t>The </a:t>
            </a:r>
            <a:r>
              <a:rPr lang="en-US" dirty="0" err="1"/>
              <a:t>sdc</a:t>
            </a:r>
            <a:r>
              <a:rPr lang="en-US" dirty="0"/>
              <a:t> files (Synopsis Design Constraints) describe all the timing information between your design and the outside: </a:t>
            </a:r>
          </a:p>
          <a:p>
            <a:pPr lvl="1"/>
            <a:r>
              <a:rPr lang="en-US" dirty="0"/>
              <a:t>what are the clocks signals? What are the relation between clocks ?</a:t>
            </a:r>
          </a:p>
          <a:p>
            <a:pPr lvl="1"/>
            <a:r>
              <a:rPr lang="en-US" dirty="0"/>
              <a:t>what is the delay between the signals and the clock? </a:t>
            </a:r>
          </a:p>
          <a:p>
            <a:pPr lvl="1"/>
            <a:r>
              <a:rPr lang="en-US" dirty="0"/>
              <a:t>What is the input or output capacitance load ?</a:t>
            </a:r>
          </a:p>
          <a:p>
            <a:pPr lvl="1"/>
            <a:r>
              <a:rPr lang="en-US" dirty="0"/>
              <a:t>What are the timing exceptions ?</a:t>
            </a:r>
          </a:p>
          <a:p>
            <a:pPr lvl="1"/>
            <a:r>
              <a:rPr lang="en-US" dirty="0"/>
              <a:t>…..</a:t>
            </a:r>
          </a:p>
          <a:p>
            <a:pPr lvl="1"/>
            <a:endParaRPr lang="en-US" dirty="0"/>
          </a:p>
          <a:p>
            <a:r>
              <a:rPr lang="en-US" dirty="0"/>
              <a:t>By default, the time unit is the </a:t>
            </a:r>
            <a:r>
              <a:rPr lang="en-US" b="1" dirty="0"/>
              <a:t>ns</a:t>
            </a:r>
          </a:p>
          <a:p>
            <a:endParaRPr lang="fr-FR" dirty="0"/>
          </a:p>
        </p:txBody>
      </p:sp>
      <p:sp>
        <p:nvSpPr>
          <p:cNvPr id="3" name="Titre 2"/>
          <p:cNvSpPr>
            <a:spLocks noGrp="1"/>
          </p:cNvSpPr>
          <p:nvPr>
            <p:ph type="title"/>
          </p:nvPr>
        </p:nvSpPr>
        <p:spPr/>
        <p:txBody>
          <a:bodyPr>
            <a:normAutofit fontScale="90000"/>
          </a:bodyPr>
          <a:lstStyle/>
          <a:p>
            <a:r>
              <a:rPr lang="fr-FR" dirty="0" smtClean="0"/>
              <a:t>Timing </a:t>
            </a:r>
            <a:r>
              <a:rPr lang="fr-FR" dirty="0" err="1" smtClean="0"/>
              <a:t>constaints</a:t>
            </a:r>
            <a:r>
              <a:rPr lang="fr-FR" dirty="0" smtClean="0"/>
              <a:t> (</a:t>
            </a:r>
            <a:r>
              <a:rPr lang="fr-FR" dirty="0" err="1" smtClean="0"/>
              <a:t>Sdc</a:t>
            </a:r>
            <a:r>
              <a:rPr lang="fr-FR" dirty="0" smtClean="0"/>
              <a:t>)</a:t>
            </a:r>
            <a:endParaRPr lang="fr-FR" dirty="0"/>
          </a:p>
        </p:txBody>
      </p:sp>
    </p:spTree>
    <p:extLst>
      <p:ext uri="{BB962C8B-B14F-4D97-AF65-F5344CB8AC3E}">
        <p14:creationId xmlns:p14="http://schemas.microsoft.com/office/powerpoint/2010/main" val="279863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r>
              <a:rPr lang="en-US" dirty="0">
                <a:solidFill>
                  <a:srgbClr val="FF0000"/>
                </a:solidFill>
              </a:rPr>
              <a:t>M</a:t>
            </a:r>
            <a:r>
              <a:rPr lang="en-US" dirty="0"/>
              <a:t>ulti </a:t>
            </a:r>
            <a:r>
              <a:rPr lang="en-US" dirty="0">
                <a:solidFill>
                  <a:srgbClr val="FF0000"/>
                </a:solidFill>
              </a:rPr>
              <a:t>M</a:t>
            </a:r>
            <a:r>
              <a:rPr lang="en-US" dirty="0"/>
              <a:t>ode :</a:t>
            </a:r>
          </a:p>
          <a:p>
            <a:pPr marL="457200" lvl="1" indent="0">
              <a:buNone/>
            </a:pPr>
            <a:r>
              <a:rPr lang="en-US" dirty="0"/>
              <a:t> The chip have different functional modes (different clock speed, enable bit configuration, …) </a:t>
            </a:r>
          </a:p>
          <a:p>
            <a:pPr marL="457200" lvl="1" indent="0">
              <a:buNone/>
            </a:pPr>
            <a:r>
              <a:rPr lang="en-US" dirty="0"/>
              <a:t>=&gt; One or more  constraint modes associated with </a:t>
            </a:r>
            <a:r>
              <a:rPr lang="en-US" dirty="0" err="1"/>
              <a:t>sdc</a:t>
            </a:r>
            <a:r>
              <a:rPr lang="en-US" dirty="0"/>
              <a:t> files for each mode</a:t>
            </a:r>
          </a:p>
          <a:p>
            <a:endParaRPr lang="en-US" dirty="0"/>
          </a:p>
          <a:p>
            <a:r>
              <a:rPr lang="en-US" dirty="0">
                <a:solidFill>
                  <a:srgbClr val="FF0000"/>
                </a:solidFill>
              </a:rPr>
              <a:t>M</a:t>
            </a:r>
            <a:r>
              <a:rPr lang="en-US" dirty="0"/>
              <a:t>ulti </a:t>
            </a:r>
            <a:r>
              <a:rPr lang="en-US" dirty="0">
                <a:solidFill>
                  <a:srgbClr val="FF0000"/>
                </a:solidFill>
              </a:rPr>
              <a:t>C</a:t>
            </a:r>
            <a:r>
              <a:rPr lang="en-US" dirty="0"/>
              <a:t>orner</a:t>
            </a:r>
          </a:p>
          <a:p>
            <a:pPr marL="457200" lvl="1" indent="0">
              <a:buNone/>
            </a:pPr>
            <a:r>
              <a:rPr lang="en-US" dirty="0"/>
              <a:t>There is different library set  (process corner typical, slow, fast, …)  and RC corners for timing analysis (propagation delay, SI analysis)</a:t>
            </a:r>
          </a:p>
          <a:p>
            <a:pPr marL="457200" lvl="1" indent="0">
              <a:buNone/>
            </a:pPr>
            <a:r>
              <a:rPr lang="en-US" dirty="0"/>
              <a:t>=&gt; Each delay corners combine  liberty (.lib) for the </a:t>
            </a:r>
            <a:r>
              <a:rPr lang="en-US" dirty="0" err="1"/>
              <a:t>std</a:t>
            </a:r>
            <a:r>
              <a:rPr lang="en-US" dirty="0"/>
              <a:t> cells and QRC </a:t>
            </a:r>
            <a:r>
              <a:rPr lang="en-US" dirty="0" err="1"/>
              <a:t>techfiles</a:t>
            </a:r>
            <a:r>
              <a:rPr lang="en-US" dirty="0"/>
              <a:t> for the nets </a:t>
            </a:r>
          </a:p>
          <a:p>
            <a:endParaRPr lang="en-US" dirty="0"/>
          </a:p>
          <a:p>
            <a:pPr marL="0" indent="0">
              <a:buNone/>
            </a:pPr>
            <a:r>
              <a:rPr lang="en-US" dirty="0"/>
              <a:t>=&gt; MMMC view file combines constraint modes and delay corners to define different scenarios (“Analysis View”)</a:t>
            </a:r>
          </a:p>
          <a:p>
            <a:r>
              <a:rPr lang="en-US" dirty="0"/>
              <a:t>These analysis views are used for setup analysis and the hold during STA</a:t>
            </a:r>
            <a:endParaRPr lang="fr-FR" dirty="0"/>
          </a:p>
        </p:txBody>
      </p:sp>
      <p:sp>
        <p:nvSpPr>
          <p:cNvPr id="3" name="Titre 2"/>
          <p:cNvSpPr>
            <a:spLocks noGrp="1"/>
          </p:cNvSpPr>
          <p:nvPr>
            <p:ph type="title"/>
          </p:nvPr>
        </p:nvSpPr>
        <p:spPr/>
        <p:txBody>
          <a:bodyPr>
            <a:normAutofit fontScale="90000"/>
          </a:bodyPr>
          <a:lstStyle/>
          <a:p>
            <a:r>
              <a:rPr lang="en-US" dirty="0">
                <a:solidFill>
                  <a:srgbClr val="FF0000"/>
                </a:solidFill>
              </a:rPr>
              <a:t>M</a:t>
            </a:r>
            <a:r>
              <a:rPr lang="en-US" dirty="0"/>
              <a:t>ulti-</a:t>
            </a:r>
            <a:r>
              <a:rPr lang="en-US" dirty="0">
                <a:solidFill>
                  <a:srgbClr val="FF0000"/>
                </a:solidFill>
              </a:rPr>
              <a:t>M</a:t>
            </a:r>
            <a:r>
              <a:rPr lang="en-US" dirty="0"/>
              <a:t>ode </a:t>
            </a:r>
            <a:r>
              <a:rPr lang="en-US" dirty="0">
                <a:solidFill>
                  <a:srgbClr val="FF0000"/>
                </a:solidFill>
              </a:rPr>
              <a:t>M</a:t>
            </a:r>
            <a:r>
              <a:rPr lang="en-US" dirty="0"/>
              <a:t>ulti-</a:t>
            </a:r>
            <a:r>
              <a:rPr lang="en-US" dirty="0">
                <a:solidFill>
                  <a:srgbClr val="FF0000"/>
                </a:solidFill>
              </a:rPr>
              <a:t>C</a:t>
            </a:r>
            <a:r>
              <a:rPr lang="en-US" dirty="0"/>
              <a:t>orner </a:t>
            </a:r>
            <a:r>
              <a:rPr lang="en-US" dirty="0" smtClean="0"/>
              <a:t>view</a:t>
            </a:r>
            <a:endParaRPr lang="fr-FR" dirty="0"/>
          </a:p>
        </p:txBody>
      </p:sp>
    </p:spTree>
    <p:extLst>
      <p:ext uri="{BB962C8B-B14F-4D97-AF65-F5344CB8AC3E}">
        <p14:creationId xmlns:p14="http://schemas.microsoft.com/office/powerpoint/2010/main" val="3279007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smtClean="0"/>
              <a:t>SDC files</a:t>
            </a:r>
          </a:p>
          <a:p>
            <a:endParaRPr lang="fr-FR" dirty="0"/>
          </a:p>
        </p:txBody>
      </p:sp>
      <p:sp>
        <p:nvSpPr>
          <p:cNvPr id="3" name="Titre 2"/>
          <p:cNvSpPr>
            <a:spLocks noGrp="1"/>
          </p:cNvSpPr>
          <p:nvPr>
            <p:ph type="title"/>
          </p:nvPr>
        </p:nvSpPr>
        <p:spPr/>
        <p:txBody>
          <a:bodyPr>
            <a:normAutofit fontScale="90000"/>
          </a:bodyPr>
          <a:lstStyle/>
          <a:p>
            <a:endParaRPr lang="fr-FR" dirty="0"/>
          </a:p>
        </p:txBody>
      </p:sp>
      <p:sp>
        <p:nvSpPr>
          <p:cNvPr id="5" name="Espace réservé du texte 2"/>
          <p:cNvSpPr txBox="1">
            <a:spLocks/>
          </p:cNvSpPr>
          <p:nvPr/>
        </p:nvSpPr>
        <p:spPr>
          <a:xfrm>
            <a:off x="457200" y="2114550"/>
            <a:ext cx="8839200" cy="1500187"/>
          </a:xfrm>
          <a:prstGeom prst="rect">
            <a:avLst/>
          </a:prstGeom>
        </p:spPr>
        <p:txBody>
          <a:bodyPr vert="horz" lIns="91440" tIns="45720" rIns="91440" bIns="45720" numCol="2"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smtClean="0"/>
              <a:t>Setup / Hold</a:t>
            </a:r>
          </a:p>
          <a:p>
            <a:pPr marL="457200" indent="-457200">
              <a:buFont typeface="+mj-lt"/>
              <a:buAutoNum type="arabicPeriod"/>
            </a:pPr>
            <a:r>
              <a:rPr lang="en-US" dirty="0" smtClean="0"/>
              <a:t>Clock </a:t>
            </a:r>
          </a:p>
          <a:p>
            <a:pPr marL="457200" indent="-457200">
              <a:buFont typeface="+mj-lt"/>
              <a:buAutoNum type="arabicPeriod"/>
            </a:pPr>
            <a:r>
              <a:rPr lang="en-US" dirty="0" smtClean="0"/>
              <a:t>Inputs</a:t>
            </a:r>
          </a:p>
          <a:p>
            <a:pPr marL="457200" indent="-457200">
              <a:buFont typeface="+mj-lt"/>
              <a:buAutoNum type="arabicPeriod"/>
            </a:pPr>
            <a:r>
              <a:rPr lang="en-US" dirty="0" smtClean="0"/>
              <a:t>Outputs</a:t>
            </a:r>
          </a:p>
          <a:p>
            <a:pPr marL="457200" indent="-457200">
              <a:buFont typeface="+mj-lt"/>
              <a:buAutoNum type="arabicPeriod"/>
            </a:pPr>
            <a:r>
              <a:rPr lang="en-US" dirty="0" smtClean="0"/>
              <a:t>Timing exceptions</a:t>
            </a:r>
          </a:p>
        </p:txBody>
      </p:sp>
    </p:spTree>
    <p:extLst>
      <p:ext uri="{BB962C8B-B14F-4D97-AF65-F5344CB8AC3E}">
        <p14:creationId xmlns:p14="http://schemas.microsoft.com/office/powerpoint/2010/main" val="1234279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indent="180975">
              <a:buNone/>
            </a:pPr>
            <a:r>
              <a:rPr lang="en-US" dirty="0"/>
              <a:t>The setup and hold timing checks are needed for proper propagation of data through the sequential cells. These checks verify that the data input is stable at the active clock edge.</a:t>
            </a:r>
          </a:p>
          <a:p>
            <a:pPr marL="0" indent="180975">
              <a:buNone/>
            </a:pPr>
            <a:endParaRPr lang="en-US" dirty="0"/>
          </a:p>
          <a:p>
            <a:r>
              <a:rPr lang="en-US" dirty="0">
                <a:solidFill>
                  <a:srgbClr val="92D050"/>
                </a:solidFill>
              </a:rPr>
              <a:t>Setup</a:t>
            </a:r>
            <a:r>
              <a:rPr lang="en-US" dirty="0"/>
              <a:t> time = minimum time with data stable </a:t>
            </a:r>
            <a:r>
              <a:rPr lang="en-US" dirty="0">
                <a:solidFill>
                  <a:srgbClr val="92D050"/>
                </a:solidFill>
              </a:rPr>
              <a:t>before</a:t>
            </a:r>
            <a:r>
              <a:rPr lang="en-US" dirty="0"/>
              <a:t> clock edge</a:t>
            </a:r>
          </a:p>
          <a:p>
            <a:pPr marL="0" indent="0">
              <a:buNone/>
            </a:pPr>
            <a:endParaRPr lang="en-US" dirty="0"/>
          </a:p>
          <a:p>
            <a:r>
              <a:rPr lang="en-US" dirty="0">
                <a:solidFill>
                  <a:srgbClr val="00B0F0"/>
                </a:solidFill>
              </a:rPr>
              <a:t>Hold</a:t>
            </a:r>
            <a:r>
              <a:rPr lang="en-US" dirty="0"/>
              <a:t> time = minimum time with data stable </a:t>
            </a:r>
            <a:r>
              <a:rPr lang="en-US" dirty="0">
                <a:solidFill>
                  <a:srgbClr val="00B0F0"/>
                </a:solidFill>
              </a:rPr>
              <a:t>after</a:t>
            </a:r>
            <a:r>
              <a:rPr lang="en-US" dirty="0"/>
              <a:t> clock edge</a:t>
            </a:r>
          </a:p>
          <a:p>
            <a:endParaRPr lang="en-US" dirty="0"/>
          </a:p>
          <a:p>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Setup and </a:t>
            </a:r>
            <a:r>
              <a:rPr lang="fr-FR" dirty="0" err="1" smtClean="0"/>
              <a:t>hold</a:t>
            </a:r>
            <a:r>
              <a:rPr lang="fr-FR" dirty="0" smtClean="0"/>
              <a:t> timing (1)</a:t>
            </a:r>
            <a:endParaRPr lang="fr-FR" dirty="0"/>
          </a:p>
        </p:txBody>
      </p:sp>
    </p:spTree>
    <p:extLst>
      <p:ext uri="{BB962C8B-B14F-4D97-AF65-F5344CB8AC3E}">
        <p14:creationId xmlns:p14="http://schemas.microsoft.com/office/powerpoint/2010/main" val="1472327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Setup and </a:t>
            </a:r>
            <a:r>
              <a:rPr lang="fr-FR" dirty="0" err="1"/>
              <a:t>hold</a:t>
            </a:r>
            <a:r>
              <a:rPr lang="fr-FR" dirty="0"/>
              <a:t> timing </a:t>
            </a:r>
            <a:r>
              <a:rPr lang="fr-FR" dirty="0" smtClean="0"/>
              <a:t>(2)</a:t>
            </a:r>
            <a:endParaRPr lang="fr-FR" dirty="0"/>
          </a:p>
        </p:txBody>
      </p:sp>
      <p:pic>
        <p:nvPicPr>
          <p:cNvPr id="4" name="Espace réservé du contenu 3"/>
          <p:cNvPicPr>
            <a:picLocks noGrp="1" noChangeAspect="1"/>
          </p:cNvPicPr>
          <p:nvPr>
            <p:ph idx="1"/>
          </p:nvPr>
        </p:nvPicPr>
        <p:blipFill rotWithShape="1">
          <a:blip r:embed="rId2"/>
          <a:srcRect l="30340" t="47515" r="27769" b="5981"/>
          <a:stretch/>
        </p:blipFill>
        <p:spPr>
          <a:xfrm>
            <a:off x="1600200" y="742950"/>
            <a:ext cx="5435372" cy="3394075"/>
          </a:xfrm>
          <a:prstGeom prst="rect">
            <a:avLst/>
          </a:prstGeom>
        </p:spPr>
      </p:pic>
    </p:spTree>
    <p:extLst>
      <p:ext uri="{BB962C8B-B14F-4D97-AF65-F5344CB8AC3E}">
        <p14:creationId xmlns:p14="http://schemas.microsoft.com/office/powerpoint/2010/main" val="4169249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fontScale="90000"/>
          </a:bodyPr>
          <a:lstStyle/>
          <a:p>
            <a:r>
              <a:rPr lang="fr-FR" dirty="0" err="1" smtClean="0"/>
              <a:t>Summary</a:t>
            </a:r>
            <a:r>
              <a:rPr lang="fr-FR" dirty="0" smtClean="0"/>
              <a:t> of </a:t>
            </a:r>
            <a:r>
              <a:rPr lang="fr-FR" dirty="0" err="1" smtClean="0"/>
              <a:t>Innovus</a:t>
            </a:r>
            <a:r>
              <a:rPr lang="fr-FR" smtClean="0"/>
              <a:t> flow</a:t>
            </a:r>
            <a:endParaRPr lang="fr-FR"/>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590550"/>
            <a:ext cx="9167750" cy="3915757"/>
          </a:xfrm>
          <a:prstGeom prst="rect">
            <a:avLst/>
          </a:prstGeom>
        </p:spPr>
      </p:pic>
    </p:spTree>
    <p:extLst>
      <p:ext uri="{BB962C8B-B14F-4D97-AF65-F5344CB8AC3E}">
        <p14:creationId xmlns:p14="http://schemas.microsoft.com/office/powerpoint/2010/main" val="3504885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pPr marL="0" indent="0">
              <a:buNone/>
            </a:pPr>
            <a:r>
              <a:rPr lang="en-US" dirty="0"/>
              <a:t>TEST of a circuit, what does that mean?</a:t>
            </a:r>
            <a:endParaRPr lang="en-US" dirty="0" smtClean="0"/>
          </a:p>
          <a:p>
            <a:pPr marL="0" indent="0">
              <a:buNone/>
            </a:pPr>
            <a:r>
              <a:rPr lang="en-US" dirty="0" smtClean="0"/>
              <a:t>A </a:t>
            </a:r>
            <a:r>
              <a:rPr lang="en-US" dirty="0"/>
              <a:t>task to </a:t>
            </a:r>
            <a:r>
              <a:rPr lang="en-US" dirty="0" smtClean="0"/>
              <a:t>know</a:t>
            </a:r>
          </a:p>
          <a:p>
            <a:pPr marL="0" indent="0">
              <a:buNone/>
            </a:pPr>
            <a:r>
              <a:rPr lang="en-US" dirty="0" smtClean="0"/>
              <a:t>If </a:t>
            </a:r>
            <a:r>
              <a:rPr lang="en-US" dirty="0"/>
              <a:t>a manufactured circuit works well or not (functional or faulty)</a:t>
            </a:r>
            <a:br>
              <a:rPr lang="en-US" dirty="0"/>
            </a:br>
            <a:r>
              <a:rPr lang="en-US" dirty="0" smtClean="0"/>
              <a:t>If </a:t>
            </a:r>
            <a:r>
              <a:rPr lang="en-US" dirty="0"/>
              <a:t>a circuit has faults or </a:t>
            </a:r>
            <a:r>
              <a:rPr lang="en-US" dirty="0" smtClean="0"/>
              <a:t>not</a:t>
            </a:r>
          </a:p>
          <a:p>
            <a:pPr marL="0" indent="0">
              <a:buNone/>
            </a:pPr>
            <a:r>
              <a:rPr lang="en-US" dirty="0"/>
              <a:t/>
            </a:r>
            <a:br>
              <a:rPr lang="en-US" dirty="0"/>
            </a:br>
            <a:r>
              <a:rPr lang="en-US" dirty="0"/>
              <a:t>Why test a circuit?</a:t>
            </a:r>
            <a:br>
              <a:rPr lang="en-US" dirty="0"/>
            </a:br>
            <a:r>
              <a:rPr lang="en-US" dirty="0"/>
              <a:t/>
            </a:r>
            <a:br>
              <a:rPr lang="en-US" dirty="0"/>
            </a:br>
            <a:r>
              <a:rPr lang="en-US" dirty="0"/>
              <a:t>To improve and guarantee its reliability (</a:t>
            </a:r>
            <a:r>
              <a:rPr lang="en-US" dirty="0" smtClean="0"/>
              <a:t>its quality</a:t>
            </a:r>
            <a:r>
              <a:rPr lang="en-US" dirty="0"/>
              <a:t>): an indispensable condition </a:t>
            </a:r>
            <a:r>
              <a:rPr lang="en-US" dirty="0" smtClean="0"/>
              <a:t>for material </a:t>
            </a:r>
            <a:r>
              <a:rPr lang="en-US" dirty="0"/>
              <a:t>for </a:t>
            </a:r>
            <a:r>
              <a:rPr lang="en-US" dirty="0" smtClean="0"/>
              <a:t>medicine, automotive</a:t>
            </a:r>
            <a:r>
              <a:rPr lang="en-US" dirty="0"/>
              <a:t>, aviation, etc.</a:t>
            </a:r>
            <a:br>
              <a:rPr lang="en-US" dirty="0"/>
            </a:br>
            <a:r>
              <a:rPr lang="en-US" dirty="0"/>
              <a:t/>
            </a:r>
            <a:br>
              <a:rPr lang="en-US" dirty="0"/>
            </a:br>
            <a:r>
              <a:rPr lang="en-US" dirty="0"/>
              <a:t>To ensure better production</a:t>
            </a:r>
            <a:endParaRPr lang="fr-FR" dirty="0"/>
          </a:p>
        </p:txBody>
      </p:sp>
      <p:sp>
        <p:nvSpPr>
          <p:cNvPr id="3" name="Titre 2"/>
          <p:cNvSpPr>
            <a:spLocks noGrp="1"/>
          </p:cNvSpPr>
          <p:nvPr>
            <p:ph type="title"/>
          </p:nvPr>
        </p:nvSpPr>
        <p:spPr/>
        <p:txBody>
          <a:bodyPr>
            <a:normAutofit fontScale="90000"/>
          </a:bodyPr>
          <a:lstStyle/>
          <a:p>
            <a:r>
              <a:rPr lang="en-US" dirty="0"/>
              <a:t>TEST </a:t>
            </a:r>
            <a:r>
              <a:rPr lang="en-US" dirty="0" smtClean="0"/>
              <a:t>introduction</a:t>
            </a:r>
            <a:endParaRPr lang="fr-FR" dirty="0"/>
          </a:p>
        </p:txBody>
      </p:sp>
    </p:spTree>
    <p:extLst>
      <p:ext uri="{BB962C8B-B14F-4D97-AF65-F5344CB8AC3E}">
        <p14:creationId xmlns:p14="http://schemas.microsoft.com/office/powerpoint/2010/main" val="386392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About </a:t>
            </a:r>
            <a:r>
              <a:rPr lang="en-US" dirty="0" err="1"/>
              <a:t>sdc</a:t>
            </a:r>
            <a:r>
              <a:rPr lang="en-US" dirty="0"/>
              <a:t> : </a:t>
            </a:r>
          </a:p>
          <a:p>
            <a:pPr marL="457200" lvl="1" indent="0">
              <a:buNone/>
            </a:pPr>
            <a:r>
              <a:rPr lang="en-US" dirty="0"/>
              <a:t>“</a:t>
            </a:r>
            <a:r>
              <a:rPr lang="en-US" b="1" dirty="0"/>
              <a:t>Static Timing Analysis for Nanometer Designs : a Practical Approach” </a:t>
            </a:r>
          </a:p>
          <a:p>
            <a:pPr marL="457200" lvl="1" indent="0">
              <a:buNone/>
            </a:pPr>
            <a:r>
              <a:rPr lang="en-US" dirty="0"/>
              <a:t>from</a:t>
            </a:r>
            <a:r>
              <a:rPr lang="en-US" b="1" dirty="0"/>
              <a:t> </a:t>
            </a:r>
            <a:r>
              <a:rPr lang="en-US" dirty="0"/>
              <a:t>J . </a:t>
            </a:r>
            <a:r>
              <a:rPr lang="en-US" dirty="0" err="1"/>
              <a:t>Bhasker</a:t>
            </a:r>
            <a:r>
              <a:rPr lang="en-US" dirty="0"/>
              <a:t> and  Rakesh Chadha </a:t>
            </a:r>
          </a:p>
          <a:p>
            <a:endParaRPr lang="fr-FR" dirty="0"/>
          </a:p>
        </p:txBody>
      </p:sp>
      <p:sp>
        <p:nvSpPr>
          <p:cNvPr id="3" name="Titre 2"/>
          <p:cNvSpPr>
            <a:spLocks noGrp="1"/>
          </p:cNvSpPr>
          <p:nvPr>
            <p:ph type="title"/>
          </p:nvPr>
        </p:nvSpPr>
        <p:spPr/>
        <p:txBody>
          <a:bodyPr>
            <a:normAutofit fontScale="90000"/>
          </a:bodyPr>
          <a:lstStyle/>
          <a:p>
            <a:r>
              <a:rPr lang="fr-FR" dirty="0" smtClean="0"/>
              <a:t>More informations:</a:t>
            </a:r>
            <a:endParaRPr lang="fr-FR" dirty="0"/>
          </a:p>
        </p:txBody>
      </p:sp>
    </p:spTree>
    <p:extLst>
      <p:ext uri="{BB962C8B-B14F-4D97-AF65-F5344CB8AC3E}">
        <p14:creationId xmlns:p14="http://schemas.microsoft.com/office/powerpoint/2010/main" val="3423682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marL="0" indent="0">
              <a:buNone/>
            </a:pPr>
            <a:r>
              <a:rPr lang="en-US" dirty="0" smtClean="0"/>
              <a:t>Process of taking </a:t>
            </a:r>
            <a:r>
              <a:rPr lang="en-US" dirty="0"/>
              <a:t>a structural file </a:t>
            </a:r>
          </a:p>
          <a:p>
            <a:pPr marL="0" indent="0">
              <a:buNone/>
            </a:pPr>
            <a:r>
              <a:rPr lang="en-US" dirty="0"/>
              <a:t>(Verilog </a:t>
            </a:r>
            <a:r>
              <a:rPr lang="en-US" dirty="0" smtClean="0"/>
              <a:t>in </a:t>
            </a:r>
            <a:r>
              <a:rPr lang="en-US" dirty="0"/>
              <a:t>our case) and </a:t>
            </a:r>
            <a:r>
              <a:rPr lang="en-US" dirty="0" smtClean="0"/>
              <a:t>making </a:t>
            </a:r>
            <a:r>
              <a:rPr lang="en-US" dirty="0"/>
              <a:t>a physical </a:t>
            </a:r>
            <a:r>
              <a:rPr lang="en-US" dirty="0" smtClean="0"/>
              <a:t>view</a:t>
            </a:r>
            <a:endParaRPr lang="en-US" dirty="0"/>
          </a:p>
          <a:p>
            <a:pPr marL="0" indent="0">
              <a:buNone/>
            </a:pPr>
            <a:r>
              <a:rPr lang="en-US" dirty="0"/>
              <a:t>from that description. </a:t>
            </a:r>
            <a:r>
              <a:rPr lang="en-US" dirty="0" smtClean="0"/>
              <a:t>It involves </a:t>
            </a:r>
            <a:r>
              <a:rPr lang="en-US" dirty="0"/>
              <a:t>placing the cells on the chip, </a:t>
            </a:r>
            <a:r>
              <a:rPr lang="en-US" dirty="0" smtClean="0"/>
              <a:t>and </a:t>
            </a:r>
            <a:r>
              <a:rPr lang="en-US" dirty="0"/>
              <a:t>routing the wiring connections</a:t>
            </a:r>
          </a:p>
          <a:p>
            <a:pPr marL="0" indent="0">
              <a:buNone/>
            </a:pPr>
            <a:r>
              <a:rPr lang="en-US" dirty="0"/>
              <a:t>between those cells.</a:t>
            </a:r>
          </a:p>
          <a:p>
            <a:pPr marL="0" indent="0">
              <a:buNone/>
            </a:pPr>
            <a:endParaRPr lang="fr-FR" dirty="0"/>
          </a:p>
        </p:txBody>
      </p:sp>
      <p:sp>
        <p:nvSpPr>
          <p:cNvPr id="3" name="Titre 2"/>
          <p:cNvSpPr>
            <a:spLocks noGrp="1"/>
          </p:cNvSpPr>
          <p:nvPr>
            <p:ph type="title"/>
          </p:nvPr>
        </p:nvSpPr>
        <p:spPr/>
        <p:txBody>
          <a:bodyPr>
            <a:normAutofit fontScale="90000"/>
          </a:bodyPr>
          <a:lstStyle/>
          <a:p>
            <a:r>
              <a:rPr lang="fr-FR" dirty="0" smtClean="0"/>
              <a:t>Place and route ?</a:t>
            </a:r>
            <a:endParaRPr lang="fr-FR" dirty="0"/>
          </a:p>
        </p:txBody>
      </p:sp>
    </p:spTree>
    <p:extLst>
      <p:ext uri="{BB962C8B-B14F-4D97-AF65-F5344CB8AC3E}">
        <p14:creationId xmlns:p14="http://schemas.microsoft.com/office/powerpoint/2010/main" val="4185797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en-US" dirty="0" smtClean="0"/>
              <a:t>Digital </a:t>
            </a:r>
            <a:r>
              <a:rPr lang="en-US" dirty="0"/>
              <a:t>Implementation </a:t>
            </a:r>
            <a:r>
              <a:rPr lang="en-US" dirty="0" smtClean="0"/>
              <a:t>System:</a:t>
            </a:r>
            <a:endParaRPr lang="en-US" dirty="0"/>
          </a:p>
          <a:p>
            <a:pPr marL="0" indent="0">
              <a:buNone/>
            </a:pPr>
            <a:endParaRPr lang="en-US" dirty="0"/>
          </a:p>
          <a:p>
            <a:pPr marL="0" indent="0">
              <a:buNone/>
            </a:pPr>
            <a:r>
              <a:rPr lang="en-US" dirty="0" smtClean="0"/>
              <a:t>A </a:t>
            </a:r>
            <a:r>
              <a:rPr lang="en-US" dirty="0"/>
              <a:t>Cadence tool for creation of digital </a:t>
            </a:r>
          </a:p>
          <a:p>
            <a:pPr marL="0" indent="0">
              <a:buNone/>
            </a:pPr>
            <a:r>
              <a:rPr lang="en-US" dirty="0"/>
              <a:t>integrated circuits. This includes floor planning, power planning, test and place and </a:t>
            </a:r>
            <a:r>
              <a:rPr lang="en-US" dirty="0" smtClean="0"/>
              <a:t>route.</a:t>
            </a:r>
            <a:endParaRPr lang="en-US" dirty="0"/>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4194028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819150"/>
            <a:ext cx="2834992" cy="3394075"/>
          </a:xfrm>
        </p:spPr>
      </p:pic>
      <p:sp>
        <p:nvSpPr>
          <p:cNvPr id="3" name="Titre 2"/>
          <p:cNvSpPr>
            <a:spLocks noGrp="1"/>
          </p:cNvSpPr>
          <p:nvPr>
            <p:ph type="title"/>
          </p:nvPr>
        </p:nvSpPr>
        <p:spPr/>
        <p:txBody>
          <a:bodyPr>
            <a:normAutofit fontScale="90000"/>
          </a:bodyPr>
          <a:lstStyle/>
          <a:p>
            <a:r>
              <a:rPr lang="fr-FR" dirty="0" err="1" smtClean="0"/>
              <a:t>Innovus</a:t>
            </a:r>
            <a:r>
              <a:rPr lang="fr-FR" dirty="0" smtClean="0"/>
              <a:t> design flow </a:t>
            </a:r>
            <a:endParaRPr lang="fr-FR" dirty="0"/>
          </a:p>
        </p:txBody>
      </p:sp>
    </p:spTree>
    <p:extLst>
      <p:ext uri="{BB962C8B-B14F-4D97-AF65-F5344CB8AC3E}">
        <p14:creationId xmlns:p14="http://schemas.microsoft.com/office/powerpoint/2010/main" val="4199429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CTS: </a:t>
            </a:r>
            <a:r>
              <a:rPr lang="fr-FR" dirty="0" err="1" smtClean="0"/>
              <a:t>clock</a:t>
            </a:r>
            <a:r>
              <a:rPr lang="fr-FR" dirty="0" smtClean="0"/>
              <a:t> buffers </a:t>
            </a:r>
            <a:r>
              <a:rPr lang="fr-FR" dirty="0" err="1" smtClean="0"/>
              <a:t>will</a:t>
            </a:r>
            <a:r>
              <a:rPr lang="fr-FR" dirty="0" smtClean="0"/>
              <a:t> </a:t>
            </a:r>
            <a:r>
              <a:rPr lang="fr-FR" dirty="0" err="1" smtClean="0"/>
              <a:t>be</a:t>
            </a:r>
            <a:r>
              <a:rPr lang="fr-FR" dirty="0" smtClean="0"/>
              <a:t> </a:t>
            </a:r>
            <a:r>
              <a:rPr lang="fr-FR" dirty="0" err="1" smtClean="0"/>
              <a:t>added</a:t>
            </a:r>
            <a:endParaRPr lang="fr-FR" dirty="0"/>
          </a:p>
          <a:p>
            <a:r>
              <a:rPr lang="fr-FR" dirty="0" err="1" smtClean="0"/>
              <a:t>Garantees</a:t>
            </a:r>
            <a:r>
              <a:rPr lang="fr-FR" dirty="0" smtClean="0"/>
              <a:t> </a:t>
            </a:r>
            <a:r>
              <a:rPr lang="fr-FR" dirty="0" err="1" smtClean="0"/>
              <a:t>that</a:t>
            </a:r>
            <a:r>
              <a:rPr lang="fr-FR" dirty="0" smtClean="0"/>
              <a:t> </a:t>
            </a:r>
            <a:r>
              <a:rPr lang="fr-FR" dirty="0" err="1" smtClean="0"/>
              <a:t>clock</a:t>
            </a:r>
            <a:r>
              <a:rPr lang="fr-FR" dirty="0" smtClean="0"/>
              <a:t> </a:t>
            </a:r>
            <a:r>
              <a:rPr lang="fr-FR" dirty="0" err="1" smtClean="0"/>
              <a:t>tree</a:t>
            </a:r>
            <a:r>
              <a:rPr lang="fr-FR" dirty="0" smtClean="0"/>
              <a:t> </a:t>
            </a:r>
            <a:r>
              <a:rPr lang="fr-FR" dirty="0" err="1" smtClean="0"/>
              <a:t>will</a:t>
            </a:r>
            <a:r>
              <a:rPr lang="fr-FR" dirty="0" smtClean="0"/>
              <a:t> </a:t>
            </a:r>
            <a:r>
              <a:rPr lang="fr-FR" dirty="0" err="1" smtClean="0"/>
              <a:t>be</a:t>
            </a:r>
            <a:r>
              <a:rPr lang="fr-FR" dirty="0" smtClean="0"/>
              <a:t> </a:t>
            </a:r>
            <a:r>
              <a:rPr lang="fr-FR" dirty="0" err="1" smtClean="0"/>
              <a:t>routed</a:t>
            </a:r>
            <a:r>
              <a:rPr lang="fr-FR" dirty="0" smtClean="0"/>
              <a:t> in the </a:t>
            </a:r>
            <a:r>
              <a:rPr lang="fr-FR" dirty="0" err="1" smtClean="0"/>
              <a:t>most</a:t>
            </a:r>
            <a:r>
              <a:rPr lang="fr-FR" dirty="0" smtClean="0"/>
              <a:t> </a:t>
            </a:r>
            <a:r>
              <a:rPr lang="fr-FR" dirty="0" err="1" smtClean="0"/>
              <a:t>effcient</a:t>
            </a:r>
            <a:r>
              <a:rPr lang="fr-FR" dirty="0" smtClean="0"/>
              <a:t> </a:t>
            </a:r>
            <a:r>
              <a:rPr lang="fr-FR" dirty="0" err="1" smtClean="0"/>
              <a:t>way</a:t>
            </a:r>
            <a:r>
              <a:rPr lang="fr-FR" dirty="0" smtClean="0"/>
              <a:t> and </a:t>
            </a:r>
            <a:r>
              <a:rPr lang="fr-FR" dirty="0" err="1" smtClean="0"/>
              <a:t>thereby</a:t>
            </a:r>
            <a:r>
              <a:rPr lang="fr-FR" dirty="0" smtClean="0"/>
              <a:t> </a:t>
            </a:r>
            <a:r>
              <a:rPr lang="fr-FR" dirty="0" err="1" smtClean="0"/>
              <a:t>clock</a:t>
            </a:r>
            <a:r>
              <a:rPr lang="fr-FR" dirty="0" smtClean="0"/>
              <a:t> </a:t>
            </a:r>
            <a:r>
              <a:rPr lang="fr-FR" dirty="0" err="1" smtClean="0"/>
              <a:t>skew</a:t>
            </a:r>
            <a:r>
              <a:rPr lang="fr-FR" dirty="0" smtClean="0"/>
              <a:t> </a:t>
            </a:r>
            <a:r>
              <a:rPr lang="fr-FR" dirty="0" err="1" smtClean="0"/>
              <a:t>will</a:t>
            </a:r>
            <a:r>
              <a:rPr lang="fr-FR" dirty="0" smtClean="0"/>
              <a:t> </a:t>
            </a:r>
            <a:r>
              <a:rPr lang="fr-FR" dirty="0" err="1" smtClean="0"/>
              <a:t>be</a:t>
            </a:r>
            <a:r>
              <a:rPr lang="fr-FR" dirty="0" smtClean="0"/>
              <a:t> </a:t>
            </a:r>
            <a:r>
              <a:rPr lang="fr-FR" dirty="0" err="1" smtClean="0"/>
              <a:t>reduced</a:t>
            </a:r>
            <a:r>
              <a:rPr lang="fr-FR" dirty="0" smtClean="0"/>
              <a:t> (best case 0)</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2104190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LEF: </a:t>
            </a:r>
            <a:r>
              <a:rPr lang="fr-FR" dirty="0" err="1" smtClean="0"/>
              <a:t>library</a:t>
            </a:r>
            <a:r>
              <a:rPr lang="fr-FR" dirty="0" smtClean="0"/>
              <a:t> exchange format</a:t>
            </a:r>
            <a:endParaRPr lang="fr-FR" dirty="0"/>
          </a:p>
        </p:txBody>
      </p:sp>
      <p:sp>
        <p:nvSpPr>
          <p:cNvPr id="3" name="Titre 2"/>
          <p:cNvSpPr>
            <a:spLocks noGrp="1"/>
          </p:cNvSpPr>
          <p:nvPr>
            <p:ph type="title"/>
          </p:nvPr>
        </p:nvSpPr>
        <p:spPr/>
        <p:txBody>
          <a:bodyPr>
            <a:normAutofit fontScale="90000"/>
          </a:bodyPr>
          <a:lstStyle/>
          <a:p>
            <a:r>
              <a:rPr lang="fr-FR" dirty="0" err="1" smtClean="0"/>
              <a:t>Technology</a:t>
            </a:r>
            <a:r>
              <a:rPr lang="fr-FR" dirty="0" smtClean="0"/>
              <a:t> </a:t>
            </a:r>
            <a:r>
              <a:rPr lang="fr-FR" smtClean="0"/>
              <a:t>and design files</a:t>
            </a:r>
            <a:endParaRPr lang="fr-FR"/>
          </a:p>
        </p:txBody>
      </p:sp>
    </p:spTree>
    <p:extLst>
      <p:ext uri="{BB962C8B-B14F-4D97-AF65-F5344CB8AC3E}">
        <p14:creationId xmlns:p14="http://schemas.microsoft.com/office/powerpoint/2010/main" val="1937349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Warning !</a:t>
            </a:r>
            <a:endParaRPr lang="fr-FR" dirty="0"/>
          </a:p>
        </p:txBody>
      </p:sp>
      <p:sp>
        <p:nvSpPr>
          <p:cNvPr id="4" name="Espace réservé du contenu 2"/>
          <p:cNvSpPr txBox="1">
            <a:spLocks/>
          </p:cNvSpPr>
          <p:nvPr/>
        </p:nvSpPr>
        <p:spPr>
          <a:xfrm>
            <a:off x="228600" y="590550"/>
            <a:ext cx="88392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The </a:t>
            </a:r>
            <a:r>
              <a:rPr lang="en-US" sz="2800" dirty="0" err="1" smtClean="0"/>
              <a:t>sdc</a:t>
            </a:r>
            <a:r>
              <a:rPr lang="en-US" sz="2800" dirty="0" smtClean="0"/>
              <a:t> files guide the digital tools during synthesis, </a:t>
            </a:r>
          </a:p>
          <a:p>
            <a:pPr marL="0" indent="0">
              <a:buFont typeface="Arial" panose="020B0604020202020204" pitchFamily="34" charset="0"/>
              <a:buNone/>
            </a:pPr>
            <a:r>
              <a:rPr lang="en-US" sz="2800" dirty="0" smtClean="0"/>
              <a:t>placement and routing to avoid setup or hold failure.</a:t>
            </a:r>
          </a:p>
          <a:p>
            <a:pPr marL="0" indent="0">
              <a:buFont typeface="Arial" panose="020B0604020202020204" pitchFamily="34" charset="0"/>
              <a:buNone/>
            </a:pPr>
            <a:r>
              <a:rPr lang="en-US" sz="2800" dirty="0" smtClean="0"/>
              <a:t>So be careful when you write them !</a:t>
            </a:r>
          </a:p>
          <a:p>
            <a:pPr marL="1168400" indent="355600">
              <a:buFont typeface="Arial" panose="020B0604020202020204" pitchFamily="34" charset="0"/>
              <a:buNone/>
            </a:pPr>
            <a:endParaRPr lang="en-US" sz="2800" dirty="0" smtClean="0"/>
          </a:p>
          <a:p>
            <a:pPr marL="1524000" indent="266700">
              <a:buFont typeface="Arial" panose="020B0604020202020204" pitchFamily="34" charset="0"/>
              <a:buNone/>
            </a:pPr>
            <a:r>
              <a:rPr lang="en-US" sz="2800" dirty="0" smtClean="0"/>
              <a:t>All path should be constrained to enable  their analysis.</a:t>
            </a:r>
          </a:p>
          <a:p>
            <a:pPr marL="1168400" indent="355600">
              <a:buFont typeface="Arial" panose="020B0604020202020204" pitchFamily="34" charset="0"/>
              <a:buNone/>
            </a:pPr>
            <a:r>
              <a:rPr lang="en-US" sz="2800" dirty="0" smtClean="0"/>
              <a:t>=&gt; Unconstrained path can lead to “hidden” timing violations or “over design”</a:t>
            </a:r>
          </a:p>
          <a:p>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89" y="2647950"/>
            <a:ext cx="1335622" cy="1113018"/>
          </a:xfrm>
          <a:prstGeom prst="rect">
            <a:avLst/>
          </a:prstGeom>
        </p:spPr>
      </p:pic>
    </p:spTree>
    <p:extLst>
      <p:ext uri="{BB962C8B-B14F-4D97-AF65-F5344CB8AC3E}">
        <p14:creationId xmlns:p14="http://schemas.microsoft.com/office/powerpoint/2010/main" val="1878085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895350"/>
            <a:ext cx="1598044" cy="3394075"/>
          </a:xfrm>
        </p:spPr>
      </p:pic>
      <p:sp>
        <p:nvSpPr>
          <p:cNvPr id="3" name="Titre 2"/>
          <p:cNvSpPr>
            <a:spLocks noGrp="1"/>
          </p:cNvSpPr>
          <p:nvPr>
            <p:ph type="title"/>
          </p:nvPr>
        </p:nvSpPr>
        <p:spPr/>
        <p:txBody>
          <a:bodyPr>
            <a:normAutofit fontScale="90000"/>
          </a:bodyPr>
          <a:lstStyle/>
          <a:p>
            <a:endParaRPr lang="fr-FR"/>
          </a:p>
        </p:txBody>
      </p: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837787"/>
            <a:ext cx="2401114" cy="3513079"/>
          </a:xfrm>
          <a:prstGeom prst="rect">
            <a:avLst/>
          </a:prstGeom>
        </p:spPr>
      </p:pic>
    </p:spTree>
    <p:extLst>
      <p:ext uri="{BB962C8B-B14F-4D97-AF65-F5344CB8AC3E}">
        <p14:creationId xmlns:p14="http://schemas.microsoft.com/office/powerpoint/2010/main" val="2210650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r>
              <a:rPr lang="en-US" altLang="ja-JP" dirty="0">
                <a:latin typeface="Arial" charset="0"/>
                <a:cs typeface="Arial" charset="0"/>
              </a:rPr>
              <a:t>An ASCII data format, used to describe a standard cell library includes the design rules for routing and the Abstract of the cells, no information about </a:t>
            </a:r>
            <a:r>
              <a:rPr lang="en-US" altLang="ja-JP" dirty="0" err="1" smtClean="0">
                <a:latin typeface="Arial" charset="0"/>
                <a:cs typeface="Arial" charset="0"/>
              </a:rPr>
              <a:t>theinternal</a:t>
            </a:r>
            <a:r>
              <a:rPr lang="en-US" altLang="ja-JP" dirty="0" smtClean="0">
                <a:latin typeface="Arial" charset="0"/>
                <a:cs typeface="Arial" charset="0"/>
              </a:rPr>
              <a:t> </a:t>
            </a:r>
            <a:r>
              <a:rPr lang="en-US" altLang="ja-JP" dirty="0">
                <a:latin typeface="Arial" charset="0"/>
                <a:cs typeface="Arial" charset="0"/>
              </a:rPr>
              <a:t>netlist of the cells</a:t>
            </a:r>
          </a:p>
          <a:p>
            <a:endParaRPr lang="en-US" altLang="ja-JP" dirty="0">
              <a:latin typeface="Arial" charset="0"/>
              <a:cs typeface="Arial" charset="0"/>
            </a:endParaRPr>
          </a:p>
          <a:p>
            <a:pPr>
              <a:buFontTx/>
              <a:buAutoNum type="arabicPeriod"/>
            </a:pPr>
            <a:r>
              <a:rPr lang="en-US" altLang="ja-JP" dirty="0">
                <a:latin typeface="Arial" charset="0"/>
                <a:cs typeface="Arial" charset="0"/>
              </a:rPr>
              <a:t>Technology: layer, design rules, via definitions, metal capacitance</a:t>
            </a:r>
          </a:p>
          <a:p>
            <a:pPr lvl="1">
              <a:buFont typeface="Tahoma" pitchFamily="34" charset="0"/>
              <a:buAutoNum type="alphaLcPeriod"/>
            </a:pPr>
            <a:r>
              <a:rPr lang="en-US" altLang="ja-JP" dirty="0">
                <a:latin typeface="Arial" charset="0"/>
                <a:cs typeface="Arial" charset="0"/>
              </a:rPr>
              <a:t>type: Layer type can be routing, cut (contact), </a:t>
            </a:r>
            <a:r>
              <a:rPr lang="en-US" altLang="ja-JP" dirty="0" err="1">
                <a:latin typeface="Arial" charset="0"/>
                <a:cs typeface="Arial" charset="0"/>
              </a:rPr>
              <a:t>masterslice</a:t>
            </a:r>
            <a:r>
              <a:rPr lang="en-US" altLang="ja-JP" dirty="0">
                <a:latin typeface="Arial" charset="0"/>
                <a:cs typeface="Arial" charset="0"/>
              </a:rPr>
              <a:t> (poly, active), overlap.</a:t>
            </a:r>
          </a:p>
          <a:p>
            <a:pPr lvl="1">
              <a:buFont typeface="Tahoma" pitchFamily="34" charset="0"/>
              <a:buAutoNum type="alphaLcPeriod"/>
            </a:pPr>
            <a:r>
              <a:rPr lang="en-US" altLang="ja-JP" dirty="0">
                <a:latin typeface="Arial" charset="0"/>
                <a:cs typeface="Arial" charset="0"/>
              </a:rPr>
              <a:t>width/pitch/spacing rules</a:t>
            </a:r>
          </a:p>
          <a:p>
            <a:pPr lvl="1">
              <a:buFont typeface="Tahoma" pitchFamily="34" charset="0"/>
              <a:buAutoNum type="alphaLcPeriod"/>
            </a:pPr>
            <a:r>
              <a:rPr lang="en-US" altLang="ja-JP" dirty="0">
                <a:latin typeface="Arial" charset="0"/>
                <a:cs typeface="Arial" charset="0"/>
              </a:rPr>
              <a:t>direction</a:t>
            </a:r>
          </a:p>
          <a:p>
            <a:pPr lvl="1">
              <a:buFont typeface="Tahoma" pitchFamily="34" charset="0"/>
              <a:buAutoNum type="alphaLcPeriod"/>
            </a:pPr>
            <a:r>
              <a:rPr lang="en-US" altLang="ja-JP" dirty="0">
                <a:latin typeface="Arial" charset="0"/>
                <a:cs typeface="Arial" charset="0"/>
              </a:rPr>
              <a:t>resistance and capacitance per unit square</a:t>
            </a:r>
          </a:p>
          <a:p>
            <a:pPr lvl="1">
              <a:buFont typeface="Tahoma" pitchFamily="34" charset="0"/>
              <a:buAutoNum type="alphaLcPeriod"/>
            </a:pPr>
            <a:r>
              <a:rPr lang="en-US" altLang="ja-JP" dirty="0">
                <a:latin typeface="Arial" charset="0"/>
                <a:cs typeface="Arial" charset="0"/>
              </a:rPr>
              <a:t>antenna Factor</a:t>
            </a:r>
          </a:p>
          <a:p>
            <a:r>
              <a:rPr lang="en-US" altLang="ja-JP" dirty="0">
                <a:latin typeface="Arial" charset="0"/>
                <a:cs typeface="Arial" charset="0"/>
              </a:rPr>
              <a:t>2. Site: Site extension</a:t>
            </a:r>
          </a:p>
          <a:p>
            <a:r>
              <a:rPr lang="ja-JP" altLang="en-US" dirty="0">
                <a:latin typeface="Arial" charset="0"/>
                <a:cs typeface="Arial" charset="0"/>
              </a:rPr>
              <a:t>３．</a:t>
            </a:r>
            <a:r>
              <a:rPr lang="en-US" altLang="ja-JP" dirty="0">
                <a:latin typeface="Arial" charset="0"/>
                <a:cs typeface="Arial" charset="0"/>
              </a:rPr>
              <a:t>Macros: cell descriptions, cell dimensions, layout of pins and blockages, capacitances</a:t>
            </a:r>
            <a:r>
              <a:rPr lang="en-US" altLang="ja-JP" dirty="0"/>
              <a:t>.</a:t>
            </a:r>
          </a:p>
          <a:p>
            <a:endParaRPr lang="fr-FR" dirty="0"/>
          </a:p>
        </p:txBody>
      </p:sp>
      <p:sp>
        <p:nvSpPr>
          <p:cNvPr id="3" name="Titre 2"/>
          <p:cNvSpPr>
            <a:spLocks noGrp="1"/>
          </p:cNvSpPr>
          <p:nvPr>
            <p:ph type="title"/>
          </p:nvPr>
        </p:nvSpPr>
        <p:spPr/>
        <p:txBody>
          <a:bodyPr>
            <a:normAutofit fontScale="90000"/>
          </a:bodyPr>
          <a:lstStyle/>
          <a:p>
            <a:r>
              <a:rPr lang="fr-FR" dirty="0" smtClean="0"/>
              <a:t>LEF: </a:t>
            </a:r>
            <a:r>
              <a:rPr lang="fr-FR" dirty="0" err="1" smtClean="0"/>
              <a:t>Libray</a:t>
            </a:r>
            <a:r>
              <a:rPr lang="fr-FR" dirty="0" smtClean="0"/>
              <a:t> exchange format </a:t>
            </a:r>
            <a:endParaRPr lang="fr-FR" dirty="0"/>
          </a:p>
        </p:txBody>
      </p:sp>
    </p:spTree>
    <p:extLst>
      <p:ext uri="{BB962C8B-B14F-4D97-AF65-F5344CB8AC3E}">
        <p14:creationId xmlns:p14="http://schemas.microsoft.com/office/powerpoint/2010/main" val="1121714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smtClean="0"/>
              <a:t>Ascii </a:t>
            </a:r>
            <a:r>
              <a:rPr lang="fr-FR" dirty="0" err="1" smtClean="0"/>
              <a:t>representation</a:t>
            </a:r>
            <a:r>
              <a:rPr lang="fr-FR" dirty="0" smtClean="0"/>
              <a:t> of the timing and power </a:t>
            </a:r>
            <a:r>
              <a:rPr lang="fr-FR" dirty="0" err="1" smtClean="0"/>
              <a:t>parameters</a:t>
            </a:r>
            <a:r>
              <a:rPr lang="fr-FR" dirty="0" smtClean="0"/>
              <a:t> </a:t>
            </a:r>
            <a:r>
              <a:rPr lang="fr-FR" dirty="0" err="1" smtClean="0"/>
              <a:t>accociated</a:t>
            </a:r>
            <a:r>
              <a:rPr lang="fr-FR" dirty="0" smtClean="0"/>
              <a:t> </a:t>
            </a:r>
            <a:r>
              <a:rPr lang="fr-FR" dirty="0" err="1" smtClean="0"/>
              <a:t>with</a:t>
            </a:r>
            <a:r>
              <a:rPr lang="fr-FR" dirty="0" smtClean="0"/>
              <a:t> </a:t>
            </a:r>
            <a:r>
              <a:rPr lang="fr-FR" dirty="0" err="1" smtClean="0"/>
              <a:t>any</a:t>
            </a:r>
            <a:r>
              <a:rPr lang="fr-FR" dirty="0" smtClean="0"/>
              <a:t> </a:t>
            </a:r>
            <a:r>
              <a:rPr lang="fr-FR" dirty="0" err="1" smtClean="0"/>
              <a:t>cell</a:t>
            </a:r>
            <a:r>
              <a:rPr lang="fr-FR" dirty="0" smtClean="0"/>
              <a:t> in </a:t>
            </a:r>
            <a:r>
              <a:rPr lang="fr-FR" dirty="0" err="1" smtClean="0"/>
              <a:t>technology</a:t>
            </a:r>
            <a:endParaRPr lang="fr-FR" dirty="0" smtClean="0"/>
          </a:p>
          <a:p>
            <a:r>
              <a:rPr lang="fr-FR" dirty="0" err="1" smtClean="0"/>
              <a:t>Timiing</a:t>
            </a:r>
            <a:r>
              <a:rPr lang="fr-FR" dirty="0" smtClean="0"/>
              <a:t> </a:t>
            </a:r>
            <a:r>
              <a:rPr lang="fr-FR" dirty="0" err="1" smtClean="0"/>
              <a:t>models</a:t>
            </a:r>
            <a:r>
              <a:rPr lang="fr-FR" dirty="0" smtClean="0"/>
              <a:t> to </a:t>
            </a:r>
            <a:r>
              <a:rPr lang="fr-FR" dirty="0" err="1" smtClean="0"/>
              <a:t>calculate</a:t>
            </a:r>
            <a:endParaRPr lang="fr-FR" dirty="0" smtClean="0"/>
          </a:p>
          <a:p>
            <a:r>
              <a:rPr lang="fr-FR" dirty="0" smtClean="0"/>
              <a:t>I/O </a:t>
            </a:r>
            <a:r>
              <a:rPr lang="fr-FR" dirty="0" err="1" smtClean="0"/>
              <a:t>delay</a:t>
            </a:r>
            <a:r>
              <a:rPr lang="fr-FR" dirty="0" smtClean="0"/>
              <a:t> </a:t>
            </a:r>
            <a:r>
              <a:rPr lang="fr-FR" dirty="0" err="1" smtClean="0"/>
              <a:t>path</a:t>
            </a:r>
            <a:endParaRPr lang="fr-FR" dirty="0" smtClean="0"/>
          </a:p>
          <a:p>
            <a:r>
              <a:rPr lang="fr-FR" dirty="0" smtClean="0"/>
              <a:t>Timing check value</a:t>
            </a:r>
          </a:p>
          <a:p>
            <a:r>
              <a:rPr lang="fr-FR" dirty="0" err="1" smtClean="0"/>
              <a:t>Interconnect</a:t>
            </a:r>
            <a:r>
              <a:rPr lang="fr-FR" dirty="0" smtClean="0"/>
              <a:t> </a:t>
            </a:r>
            <a:r>
              <a:rPr lang="fr-FR" dirty="0" err="1" smtClean="0"/>
              <a:t>delays</a:t>
            </a:r>
            <a:endParaRPr lang="fr-FR" dirty="0"/>
          </a:p>
        </p:txBody>
      </p:sp>
      <p:sp>
        <p:nvSpPr>
          <p:cNvPr id="3" name="Titre 2"/>
          <p:cNvSpPr>
            <a:spLocks noGrp="1"/>
          </p:cNvSpPr>
          <p:nvPr>
            <p:ph type="title"/>
          </p:nvPr>
        </p:nvSpPr>
        <p:spPr/>
        <p:txBody>
          <a:bodyPr>
            <a:normAutofit fontScale="90000"/>
          </a:bodyPr>
          <a:lstStyle/>
          <a:p>
            <a:r>
              <a:rPr lang="fr-FR" dirty="0" smtClean="0"/>
              <a:t>TLF </a:t>
            </a:r>
            <a:r>
              <a:rPr lang="fr-FR" dirty="0"/>
              <a:t>: timing lib </a:t>
            </a:r>
            <a:r>
              <a:rPr lang="fr-FR" dirty="0" smtClean="0"/>
              <a:t>format</a:t>
            </a:r>
            <a:endParaRPr lang="fr-FR" dirty="0"/>
          </a:p>
        </p:txBody>
      </p:sp>
    </p:spTree>
    <p:extLst>
      <p:ext uri="{BB962C8B-B14F-4D97-AF65-F5344CB8AC3E}">
        <p14:creationId xmlns:p14="http://schemas.microsoft.com/office/powerpoint/2010/main" val="220311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en-US" dirty="0"/>
              <a:t>We do not try to detect any design errors</a:t>
            </a:r>
            <a:br>
              <a:rPr lang="en-US" dirty="0"/>
            </a:br>
            <a:r>
              <a:rPr lang="en-US" dirty="0"/>
              <a:t/>
            </a:r>
            <a:br>
              <a:rPr lang="en-US" dirty="0"/>
            </a:br>
            <a:r>
              <a:rPr lang="en-US" dirty="0"/>
              <a:t>We are not trying to identify the cause of the malfunction</a:t>
            </a:r>
            <a:br>
              <a:rPr lang="en-US" dirty="0"/>
            </a:br>
            <a:r>
              <a:rPr lang="en-US" dirty="0"/>
              <a:t>We are talking about GO / NOGO test</a:t>
            </a:r>
            <a:br>
              <a:rPr lang="en-US" dirty="0"/>
            </a:br>
            <a:r>
              <a:rPr lang="en-US" dirty="0"/>
              <a:t/>
            </a:r>
            <a:br>
              <a:rPr lang="en-US" dirty="0"/>
            </a:br>
            <a:r>
              <a:rPr lang="en-US" dirty="0"/>
              <a:t>The two main objectives are:</a:t>
            </a:r>
            <a:br>
              <a:rPr lang="en-US" dirty="0"/>
            </a:br>
            <a:r>
              <a:rPr lang="en-US" dirty="0"/>
              <a:t/>
            </a:r>
            <a:br>
              <a:rPr lang="en-US" dirty="0"/>
            </a:br>
            <a:r>
              <a:rPr lang="en-US" dirty="0"/>
              <a:t>minimize the number of failed parts not detected</a:t>
            </a:r>
            <a:br>
              <a:rPr lang="en-US" dirty="0"/>
            </a:br>
            <a:r>
              <a:rPr lang="en-US" dirty="0"/>
              <a:t>minimize the duration of the test (a few seconds at the most).</a:t>
            </a:r>
            <a:endParaRPr lang="fr-FR" dirty="0"/>
          </a:p>
        </p:txBody>
      </p:sp>
      <p:sp>
        <p:nvSpPr>
          <p:cNvPr id="3" name="Titre 2"/>
          <p:cNvSpPr>
            <a:spLocks noGrp="1"/>
          </p:cNvSpPr>
          <p:nvPr>
            <p:ph type="title"/>
          </p:nvPr>
        </p:nvSpPr>
        <p:spPr/>
        <p:txBody>
          <a:bodyPr>
            <a:normAutofit fontScale="90000"/>
          </a:bodyPr>
          <a:lstStyle/>
          <a:p>
            <a:endParaRPr lang="fr-FR" dirty="0"/>
          </a:p>
        </p:txBody>
      </p:sp>
    </p:spTree>
    <p:extLst>
      <p:ext uri="{BB962C8B-B14F-4D97-AF65-F5344CB8AC3E}">
        <p14:creationId xmlns:p14="http://schemas.microsoft.com/office/powerpoint/2010/main" val="786582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en-US" dirty="0"/>
              <a:t>ECOs usually are done after place and route.</a:t>
            </a:r>
          </a:p>
          <a:p>
            <a:pPr marL="0" indent="0">
              <a:buNone/>
            </a:pPr>
            <a:r>
              <a:rPr lang="en-US" dirty="0" smtClean="0"/>
              <a:t>It’s not necessary to regenerate all-masks</a:t>
            </a:r>
            <a:r>
              <a:rPr lang="en-US" dirty="0"/>
              <a:t>. </a:t>
            </a:r>
            <a:r>
              <a:rPr lang="en-US" dirty="0" smtClean="0"/>
              <a:t>Only front end layers,  </a:t>
            </a:r>
            <a:r>
              <a:rPr lang="en-US" dirty="0"/>
              <a:t>is known as a </a:t>
            </a:r>
            <a:r>
              <a:rPr lang="en-US" dirty="0" smtClean="0"/>
              <a:t>“Metal Fix”</a:t>
            </a:r>
          </a:p>
          <a:p>
            <a:pPr marL="0" indent="0">
              <a:buNone/>
            </a:pPr>
            <a:r>
              <a:rPr lang="en-US" dirty="0" smtClean="0"/>
              <a:t>Spare cells without </a:t>
            </a:r>
            <a:r>
              <a:rPr lang="en-US" dirty="0" err="1" smtClean="0"/>
              <a:t>functionakity</a:t>
            </a:r>
            <a:r>
              <a:rPr lang="en-US" dirty="0" smtClean="0"/>
              <a:t> are added during design</a:t>
            </a:r>
            <a:endParaRPr lang="en-US" dirty="0"/>
          </a:p>
          <a:p>
            <a:endParaRPr lang="en-US" dirty="0"/>
          </a:p>
          <a:p>
            <a:endParaRPr lang="en-US" dirty="0"/>
          </a:p>
          <a:p>
            <a:endParaRPr lang="en-US" dirty="0"/>
          </a:p>
          <a:p>
            <a:endParaRPr lang="fr-FR" dirty="0"/>
          </a:p>
        </p:txBody>
      </p:sp>
      <p:sp>
        <p:nvSpPr>
          <p:cNvPr id="3" name="Titre 2"/>
          <p:cNvSpPr>
            <a:spLocks noGrp="1"/>
          </p:cNvSpPr>
          <p:nvPr>
            <p:ph type="title"/>
          </p:nvPr>
        </p:nvSpPr>
        <p:spPr/>
        <p:txBody>
          <a:bodyPr>
            <a:normAutofit fontScale="90000"/>
          </a:bodyPr>
          <a:lstStyle/>
          <a:p>
            <a:r>
              <a:rPr lang="fr-FR" dirty="0" err="1" smtClean="0"/>
              <a:t>Engenering</a:t>
            </a:r>
            <a:r>
              <a:rPr lang="fr-FR" dirty="0" smtClean="0"/>
              <a:t> change </a:t>
            </a:r>
            <a:r>
              <a:rPr lang="fr-FR" dirty="0" err="1" smtClean="0"/>
              <a:t>order</a:t>
            </a:r>
            <a:r>
              <a:rPr lang="fr-FR" dirty="0" smtClean="0"/>
              <a:t> (ECO) </a:t>
            </a:r>
            <a:r>
              <a:rPr lang="fr-FR" dirty="0" err="1" smtClean="0"/>
              <a:t>cells</a:t>
            </a:r>
            <a:endParaRPr lang="fr-FR" dirty="0"/>
          </a:p>
        </p:txBody>
      </p:sp>
    </p:spTree>
    <p:extLst>
      <p:ext uri="{BB962C8B-B14F-4D97-AF65-F5344CB8AC3E}">
        <p14:creationId xmlns:p14="http://schemas.microsoft.com/office/powerpoint/2010/main" val="4168661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Must </a:t>
            </a:r>
            <a:r>
              <a:rPr lang="fr-FR" dirty="0" err="1" smtClean="0"/>
              <a:t>be</a:t>
            </a:r>
            <a:r>
              <a:rPr lang="fr-FR" dirty="0" smtClean="0"/>
              <a:t> </a:t>
            </a:r>
            <a:r>
              <a:rPr lang="fr-FR" dirty="0" err="1" smtClean="0"/>
              <a:t>inserted</a:t>
            </a:r>
            <a:r>
              <a:rPr lang="fr-FR" dirty="0" smtClean="0"/>
              <a:t> in </a:t>
            </a:r>
            <a:r>
              <a:rPr lang="fr-FR" dirty="0" err="1" smtClean="0"/>
              <a:t>empty</a:t>
            </a:r>
            <a:r>
              <a:rPr lang="fr-FR" dirty="0" smtClean="0"/>
              <a:t> areas in </a:t>
            </a:r>
            <a:r>
              <a:rPr lang="fr-FR" dirty="0" err="1" smtClean="0"/>
              <a:t>rows</a:t>
            </a:r>
            <a:endParaRPr lang="fr-FR" dirty="0" smtClean="0"/>
          </a:p>
          <a:p>
            <a:r>
              <a:rPr lang="fr-FR" dirty="0" err="1" smtClean="0"/>
              <a:t>Ensure</a:t>
            </a:r>
            <a:r>
              <a:rPr lang="fr-FR" dirty="0" smtClean="0"/>
              <a:t> </a:t>
            </a:r>
            <a:r>
              <a:rPr lang="fr-FR" dirty="0" err="1" smtClean="0"/>
              <a:t>well</a:t>
            </a:r>
            <a:r>
              <a:rPr lang="fr-FR" dirty="0" smtClean="0"/>
              <a:t> and </a:t>
            </a:r>
            <a:r>
              <a:rPr lang="fr-FR" dirty="0" err="1" smtClean="0"/>
              <a:t>diff</a:t>
            </a:r>
            <a:r>
              <a:rPr lang="fr-FR" dirty="0" smtClean="0"/>
              <a:t> </a:t>
            </a:r>
            <a:r>
              <a:rPr lang="fr-FR" dirty="0" err="1" smtClean="0"/>
              <a:t>mask</a:t>
            </a:r>
            <a:r>
              <a:rPr lang="fr-FR" dirty="0" smtClean="0"/>
              <a:t> </a:t>
            </a:r>
            <a:r>
              <a:rPr lang="fr-FR" dirty="0" err="1" smtClean="0"/>
              <a:t>continuity</a:t>
            </a:r>
            <a:endParaRPr lang="fr-FR" dirty="0" smtClean="0"/>
          </a:p>
          <a:p>
            <a:r>
              <a:rPr lang="fr-FR" dirty="0" err="1" smtClean="0"/>
              <a:t>Provide</a:t>
            </a:r>
            <a:r>
              <a:rPr lang="fr-FR" dirty="0" smtClean="0"/>
              <a:t> </a:t>
            </a:r>
            <a:r>
              <a:rPr lang="fr-FR" dirty="0" err="1" smtClean="0"/>
              <a:t>dummy</a:t>
            </a:r>
            <a:r>
              <a:rPr lang="fr-FR" dirty="0" smtClean="0"/>
              <a:t> poly for </a:t>
            </a:r>
            <a:r>
              <a:rPr lang="fr-FR" dirty="0" err="1" smtClean="0"/>
              <a:t>scaled</a:t>
            </a:r>
            <a:r>
              <a:rPr lang="fr-FR" dirty="0" smtClean="0"/>
              <a:t> technologies</a:t>
            </a:r>
          </a:p>
          <a:p>
            <a:r>
              <a:rPr lang="fr-FR" dirty="0" err="1" smtClean="0"/>
              <a:t>Include</a:t>
            </a:r>
            <a:r>
              <a:rPr lang="fr-FR" dirty="0" smtClean="0"/>
              <a:t> </a:t>
            </a:r>
            <a:r>
              <a:rPr lang="fr-FR" dirty="0" err="1" smtClean="0"/>
              <a:t>moscap</a:t>
            </a:r>
            <a:r>
              <a:rPr lang="fr-FR" dirty="0" smtClean="0"/>
              <a:t> </a:t>
            </a:r>
            <a:r>
              <a:rPr lang="fr-FR" dirty="0" err="1" smtClean="0"/>
              <a:t>beetween</a:t>
            </a:r>
            <a:r>
              <a:rPr lang="fr-FR" dirty="0" smtClean="0"/>
              <a:t> VDD and GND</a:t>
            </a:r>
          </a:p>
          <a:p>
            <a:r>
              <a:rPr lang="fr-FR" dirty="0" err="1" smtClean="0"/>
              <a:t>Called</a:t>
            </a:r>
            <a:r>
              <a:rPr lang="fr-FR" dirty="0" smtClean="0"/>
              <a:t> </a:t>
            </a:r>
            <a:r>
              <a:rPr lang="fr-FR" dirty="0" err="1" smtClean="0"/>
              <a:t>Decaps</a:t>
            </a:r>
            <a:r>
              <a:rPr lang="fr-FR" dirty="0" smtClean="0"/>
              <a:t> </a:t>
            </a:r>
            <a:r>
              <a:rPr lang="fr-FR" dirty="0" err="1" smtClean="0"/>
              <a:t>cells</a:t>
            </a:r>
            <a:endParaRPr lang="fr-FR" dirty="0"/>
          </a:p>
        </p:txBody>
      </p:sp>
      <p:sp>
        <p:nvSpPr>
          <p:cNvPr id="3" name="Titre 2"/>
          <p:cNvSpPr>
            <a:spLocks noGrp="1"/>
          </p:cNvSpPr>
          <p:nvPr>
            <p:ph type="title"/>
          </p:nvPr>
        </p:nvSpPr>
        <p:spPr/>
        <p:txBody>
          <a:bodyPr>
            <a:normAutofit fontScale="90000"/>
          </a:bodyPr>
          <a:lstStyle/>
          <a:p>
            <a:r>
              <a:rPr lang="fr-FR" dirty="0" smtClean="0"/>
              <a:t>Filler and </a:t>
            </a:r>
            <a:r>
              <a:rPr lang="fr-FR" dirty="0" err="1" smtClean="0"/>
              <a:t>tap</a:t>
            </a:r>
            <a:r>
              <a:rPr lang="fr-FR" dirty="0" smtClean="0"/>
              <a:t> </a:t>
            </a:r>
            <a:r>
              <a:rPr lang="fr-FR" dirty="0" err="1" smtClean="0"/>
              <a:t>cells</a:t>
            </a:r>
            <a:endParaRPr lang="fr-FR" dirty="0"/>
          </a:p>
        </p:txBody>
      </p:sp>
    </p:spTree>
    <p:extLst>
      <p:ext uri="{BB962C8B-B14F-4D97-AF65-F5344CB8AC3E}">
        <p14:creationId xmlns:p14="http://schemas.microsoft.com/office/powerpoint/2010/main" val="3011569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Wells </a:t>
            </a:r>
            <a:r>
              <a:rPr lang="fr-FR" dirty="0" err="1" smtClean="0"/>
              <a:t>taps</a:t>
            </a:r>
            <a:r>
              <a:rPr lang="fr-FR" dirty="0" smtClean="0"/>
              <a:t> </a:t>
            </a:r>
            <a:r>
              <a:rPr lang="fr-FR" dirty="0" err="1" smtClean="0"/>
              <a:t>needed</a:t>
            </a:r>
            <a:r>
              <a:rPr lang="fr-FR" dirty="0" smtClean="0"/>
              <a:t> to </a:t>
            </a:r>
            <a:r>
              <a:rPr lang="fr-FR" dirty="0" err="1" smtClean="0"/>
              <a:t>ensure</a:t>
            </a:r>
            <a:r>
              <a:rPr lang="fr-FR" dirty="0" smtClean="0"/>
              <a:t> local body voltage</a:t>
            </a:r>
          </a:p>
          <a:p>
            <a:r>
              <a:rPr lang="fr-FR" dirty="0" err="1" smtClean="0"/>
              <a:t>Eliminate</a:t>
            </a:r>
            <a:r>
              <a:rPr lang="fr-FR" dirty="0" smtClean="0"/>
              <a:t> </a:t>
            </a:r>
            <a:r>
              <a:rPr lang="fr-FR" dirty="0" err="1" smtClean="0"/>
              <a:t>latchup</a:t>
            </a:r>
            <a:endParaRPr lang="fr-FR" dirty="0" smtClean="0"/>
          </a:p>
          <a:p>
            <a:r>
              <a:rPr lang="fr-FR" dirty="0" err="1" smtClean="0"/>
              <a:t>Every</a:t>
            </a:r>
            <a:r>
              <a:rPr lang="fr-FR" dirty="0" smtClean="0"/>
              <a:t> 30um</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2001126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95350"/>
            <a:ext cx="8458200" cy="3394472"/>
          </a:xfrm>
        </p:spPr>
        <p:txBody>
          <a:bodyPr>
            <a:normAutofit fontScale="92500" lnSpcReduction="10000"/>
          </a:bodyPr>
          <a:lstStyle/>
          <a:p>
            <a:pPr marL="0" indent="0">
              <a:buNone/>
            </a:pPr>
            <a:r>
              <a:rPr lang="en-US" dirty="0" err="1" smtClean="0"/>
              <a:t>NanoRoute</a:t>
            </a:r>
            <a:r>
              <a:rPr lang="en-US" dirty="0" smtClean="0"/>
              <a:t> engine provides </a:t>
            </a:r>
            <a:r>
              <a:rPr lang="en-US" dirty="0"/>
              <a:t>concurrent </a:t>
            </a:r>
            <a:r>
              <a:rPr lang="en-US" dirty="0" smtClean="0"/>
              <a:t>timing driven </a:t>
            </a:r>
            <a:r>
              <a:rPr lang="en-US" dirty="0"/>
              <a:t>and </a:t>
            </a:r>
            <a:r>
              <a:rPr lang="en-US" dirty="0" smtClean="0"/>
              <a:t>SI driven </a:t>
            </a:r>
            <a:r>
              <a:rPr lang="en-US" dirty="0"/>
              <a:t>routing.</a:t>
            </a:r>
          </a:p>
          <a:p>
            <a:pPr marL="0" indent="0">
              <a:buNone/>
            </a:pPr>
            <a:r>
              <a:rPr lang="en-US" dirty="0"/>
              <a:t>Signal Integrity during routing is </a:t>
            </a:r>
            <a:r>
              <a:rPr lang="en-US" dirty="0" smtClean="0"/>
              <a:t>synonymous </a:t>
            </a:r>
            <a:r>
              <a:rPr lang="en-US" dirty="0"/>
              <a:t>with </a:t>
            </a:r>
            <a:r>
              <a:rPr lang="en-US" dirty="0" smtClean="0"/>
              <a:t>Crosstalk</a:t>
            </a:r>
            <a:endParaRPr lang="en-US" dirty="0"/>
          </a:p>
          <a:p>
            <a:r>
              <a:rPr lang="en-US" dirty="0"/>
              <a:t>A switching signal may affect a neighboring net.</a:t>
            </a:r>
          </a:p>
          <a:p>
            <a:r>
              <a:rPr lang="en-US" dirty="0" smtClean="0"/>
              <a:t>The </a:t>
            </a:r>
            <a:r>
              <a:rPr lang="en-US" dirty="0"/>
              <a:t>switching net is called the </a:t>
            </a:r>
            <a:r>
              <a:rPr lang="en-US" dirty="0" smtClean="0"/>
              <a:t>Aggressor</a:t>
            </a:r>
            <a:endParaRPr lang="en-US" dirty="0"/>
          </a:p>
          <a:p>
            <a:r>
              <a:rPr lang="en-US" dirty="0" smtClean="0"/>
              <a:t>The </a:t>
            </a:r>
            <a:r>
              <a:rPr lang="en-US" dirty="0"/>
              <a:t>affected net is called the </a:t>
            </a:r>
            <a:r>
              <a:rPr lang="en-US" dirty="0" smtClean="0"/>
              <a:t>Victim</a:t>
            </a:r>
            <a:endParaRPr lang="en-US" dirty="0"/>
          </a:p>
          <a:p>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Signal </a:t>
            </a:r>
            <a:r>
              <a:rPr lang="fr-FR" dirty="0" err="1" smtClean="0"/>
              <a:t>integrity</a:t>
            </a:r>
            <a:r>
              <a:rPr lang="fr-FR" dirty="0" smtClean="0"/>
              <a:t> (SI)</a:t>
            </a:r>
            <a:endParaRPr lang="fr-FR" dirty="0"/>
          </a:p>
        </p:txBody>
      </p:sp>
    </p:spTree>
    <p:extLst>
      <p:ext uri="{BB962C8B-B14F-4D97-AF65-F5344CB8AC3E}">
        <p14:creationId xmlns:p14="http://schemas.microsoft.com/office/powerpoint/2010/main" val="454987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95350"/>
            <a:ext cx="8229600" cy="3394472"/>
          </a:xfrm>
        </p:spPr>
        <p:txBody>
          <a:bodyPr>
            <a:normAutofit/>
          </a:bodyPr>
          <a:lstStyle/>
          <a:p>
            <a:pPr marL="0" indent="0">
              <a:buNone/>
            </a:pPr>
            <a:r>
              <a:rPr lang="en-US" sz="2000" dirty="0"/>
              <a:t>Two major effects:</a:t>
            </a:r>
          </a:p>
          <a:p>
            <a:r>
              <a:rPr lang="en-US" sz="2000" dirty="0" smtClean="0"/>
              <a:t>Signal </a:t>
            </a:r>
            <a:r>
              <a:rPr lang="en-US" sz="2000" dirty="0"/>
              <a:t>slow </a:t>
            </a:r>
            <a:r>
              <a:rPr lang="en-US" sz="2000" dirty="0" smtClean="0"/>
              <a:t>down</a:t>
            </a:r>
          </a:p>
          <a:p>
            <a:pPr lvl="1"/>
            <a:r>
              <a:rPr lang="en-US" sz="2000" dirty="0" smtClean="0"/>
              <a:t>When </a:t>
            </a:r>
            <a:r>
              <a:rPr lang="en-US" sz="2000" dirty="0"/>
              <a:t>the aggressor and victim </a:t>
            </a:r>
            <a:r>
              <a:rPr lang="en-US" sz="2000" dirty="0" smtClean="0"/>
              <a:t>switch </a:t>
            </a:r>
            <a:r>
              <a:rPr lang="en-US" sz="2000" dirty="0"/>
              <a:t>in </a:t>
            </a:r>
            <a:r>
              <a:rPr lang="en-US" sz="2000" dirty="0" smtClean="0"/>
              <a:t>opposite directions</a:t>
            </a:r>
            <a:r>
              <a:rPr lang="en-US" sz="2000" dirty="0"/>
              <a:t>.</a:t>
            </a:r>
          </a:p>
          <a:p>
            <a:r>
              <a:rPr lang="en-US" sz="2000" dirty="0" smtClean="0"/>
              <a:t>Signal </a:t>
            </a:r>
            <a:r>
              <a:rPr lang="en-US" sz="2000" dirty="0"/>
              <a:t>speed </a:t>
            </a:r>
            <a:r>
              <a:rPr lang="en-US" sz="2000" dirty="0" smtClean="0"/>
              <a:t>up </a:t>
            </a:r>
          </a:p>
          <a:p>
            <a:pPr lvl="1"/>
            <a:r>
              <a:rPr lang="en-US" sz="2000" dirty="0" smtClean="0"/>
              <a:t>When </a:t>
            </a:r>
            <a:r>
              <a:rPr lang="en-US" sz="2000" dirty="0"/>
              <a:t>the aggressor and victim </a:t>
            </a:r>
            <a:r>
              <a:rPr lang="en-US" sz="2000" dirty="0" smtClean="0"/>
              <a:t>switch </a:t>
            </a:r>
            <a:r>
              <a:rPr lang="en-US" sz="2000" dirty="0"/>
              <a:t>in the </a:t>
            </a:r>
            <a:r>
              <a:rPr lang="en-US" sz="2000" dirty="0" smtClean="0"/>
              <a:t>same direction</a:t>
            </a:r>
            <a:r>
              <a:rPr lang="en-US" sz="2000" dirty="0"/>
              <a:t>.</a:t>
            </a:r>
          </a:p>
          <a:p>
            <a:endParaRPr lang="fr-FR" dirty="0"/>
          </a:p>
        </p:txBody>
      </p:sp>
      <p:sp>
        <p:nvSpPr>
          <p:cNvPr id="3" name="Titre 2"/>
          <p:cNvSpPr>
            <a:spLocks noGrp="1"/>
          </p:cNvSpPr>
          <p:nvPr>
            <p:ph type="title"/>
          </p:nvPr>
        </p:nvSpPr>
        <p:spPr/>
        <p:txBody>
          <a:bodyPr>
            <a:normAutofit fontScale="90000"/>
          </a:bodyPr>
          <a:lstStyle/>
          <a:p>
            <a:endParaRPr lang="fr-FR"/>
          </a:p>
        </p:txBody>
      </p:sp>
      <p:pic>
        <p:nvPicPr>
          <p:cNvPr id="4" name="Image 3"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783155"/>
            <a:ext cx="2973509" cy="1761482"/>
          </a:xfrm>
          <a:prstGeom prst="rect">
            <a:avLst/>
          </a:prstGeom>
        </p:spPr>
      </p:pic>
    </p:spTree>
    <p:extLst>
      <p:ext uri="{BB962C8B-B14F-4D97-AF65-F5344CB8AC3E}">
        <p14:creationId xmlns:p14="http://schemas.microsoft.com/office/powerpoint/2010/main" val="1964594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Limit length of parallel nets</a:t>
            </a:r>
          </a:p>
          <a:p>
            <a:r>
              <a:rPr lang="en-US" dirty="0" smtClean="0"/>
              <a:t>Wire </a:t>
            </a:r>
            <a:r>
              <a:rPr lang="en-US" dirty="0"/>
              <a:t>spreading</a:t>
            </a:r>
          </a:p>
          <a:p>
            <a:r>
              <a:rPr lang="en-US" dirty="0" smtClean="0"/>
              <a:t>Shield </a:t>
            </a:r>
            <a:r>
              <a:rPr lang="en-US" dirty="0"/>
              <a:t>special nets</a:t>
            </a:r>
          </a:p>
          <a:p>
            <a:r>
              <a:rPr lang="en-US" dirty="0" smtClean="0"/>
              <a:t>Upsize </a:t>
            </a:r>
            <a:r>
              <a:rPr lang="en-US" dirty="0"/>
              <a:t>driver or buffer</a:t>
            </a:r>
          </a:p>
          <a:p>
            <a:endParaRPr lang="fr-FR" dirty="0"/>
          </a:p>
        </p:txBody>
      </p:sp>
      <p:sp>
        <p:nvSpPr>
          <p:cNvPr id="3" name="Titre 2"/>
          <p:cNvSpPr>
            <a:spLocks noGrp="1"/>
          </p:cNvSpPr>
          <p:nvPr>
            <p:ph type="title"/>
          </p:nvPr>
        </p:nvSpPr>
        <p:spPr/>
        <p:txBody>
          <a:bodyPr>
            <a:normAutofit fontScale="90000"/>
          </a:bodyPr>
          <a:lstStyle/>
          <a:p>
            <a:r>
              <a:rPr lang="fr-FR" dirty="0" smtClean="0"/>
              <a:t>solutions</a:t>
            </a:r>
            <a:endParaRPr lang="fr-FR" dirty="0"/>
          </a:p>
        </p:txBody>
      </p:sp>
    </p:spTree>
    <p:extLst>
      <p:ext uri="{BB962C8B-B14F-4D97-AF65-F5344CB8AC3E}">
        <p14:creationId xmlns:p14="http://schemas.microsoft.com/office/powerpoint/2010/main" val="3236806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3257550"/>
            <a:ext cx="4339533" cy="1188397"/>
          </a:xfrm>
        </p:spPr>
      </p:pic>
      <p:sp>
        <p:nvSpPr>
          <p:cNvPr id="3" name="Titre 2"/>
          <p:cNvSpPr>
            <a:spLocks noGrp="1"/>
          </p:cNvSpPr>
          <p:nvPr>
            <p:ph type="title"/>
          </p:nvPr>
        </p:nvSpPr>
        <p:spPr/>
        <p:txBody>
          <a:bodyPr>
            <a:normAutofit fontScale="90000"/>
          </a:bodyPr>
          <a:lstStyle/>
          <a:p>
            <a:endParaRPr lang="fr-FR"/>
          </a:p>
        </p:txBody>
      </p: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66750"/>
            <a:ext cx="3880306" cy="2318719"/>
          </a:xfrm>
          <a:prstGeom prst="rect">
            <a:avLst/>
          </a:prstGeom>
        </p:spPr>
      </p:pic>
      <p:pic>
        <p:nvPicPr>
          <p:cNvPr id="6" name="Image 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870790"/>
            <a:ext cx="1622986" cy="2077618"/>
          </a:xfrm>
          <a:prstGeom prst="rect">
            <a:avLst/>
          </a:prstGeom>
        </p:spPr>
      </p:pic>
    </p:spTree>
    <p:extLst>
      <p:ext uri="{BB962C8B-B14F-4D97-AF65-F5344CB8AC3E}">
        <p14:creationId xmlns:p14="http://schemas.microsoft.com/office/powerpoint/2010/main" val="990443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864" y="1687343"/>
            <a:ext cx="5344271" cy="2419688"/>
          </a:xfrm>
        </p:spPr>
      </p:pic>
      <p:sp>
        <p:nvSpPr>
          <p:cNvPr id="3" name="Titre 2"/>
          <p:cNvSpPr>
            <a:spLocks noGrp="1"/>
          </p:cNvSpPr>
          <p:nvPr>
            <p:ph type="title"/>
          </p:nvPr>
        </p:nvSpPr>
        <p:spPr/>
        <p:txBody>
          <a:bodyPr>
            <a:normAutofit fontScale="90000"/>
          </a:bodyPr>
          <a:lstStyle/>
          <a:p>
            <a:r>
              <a:rPr lang="fr-FR" dirty="0" err="1" smtClean="0"/>
              <a:t>Antenna</a:t>
            </a:r>
            <a:r>
              <a:rPr lang="fr-FR" dirty="0" smtClean="0"/>
              <a:t> </a:t>
            </a:r>
            <a:r>
              <a:rPr lang="fr-FR" dirty="0" err="1" smtClean="0"/>
              <a:t>fixeing</a:t>
            </a:r>
            <a:endParaRPr lang="fr-FR" dirty="0"/>
          </a:p>
        </p:txBody>
      </p:sp>
    </p:spTree>
    <p:extLst>
      <p:ext uri="{BB962C8B-B14F-4D97-AF65-F5344CB8AC3E}">
        <p14:creationId xmlns:p14="http://schemas.microsoft.com/office/powerpoint/2010/main" val="881450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Timing-driven </a:t>
            </a:r>
            <a:r>
              <a:rPr lang="en-US" dirty="0"/>
              <a:t>placement tries to place critical path </a:t>
            </a:r>
            <a:r>
              <a:rPr lang="en-US" dirty="0" smtClean="0"/>
              <a:t>cells close </a:t>
            </a:r>
            <a:r>
              <a:rPr lang="en-US" dirty="0"/>
              <a:t>together to reduce net RCs and to meet setup </a:t>
            </a:r>
            <a:r>
              <a:rPr lang="en-US" dirty="0" smtClean="0"/>
              <a:t>timing</a:t>
            </a:r>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Timing </a:t>
            </a:r>
            <a:r>
              <a:rPr lang="fr-FR" dirty="0" err="1" smtClean="0"/>
              <a:t>driving</a:t>
            </a:r>
            <a:r>
              <a:rPr lang="fr-FR" dirty="0" smtClean="0"/>
              <a:t> placement</a:t>
            </a:r>
            <a:endParaRPr lang="fr-FR" dirty="0"/>
          </a:p>
        </p:txBody>
      </p:sp>
    </p:spTree>
    <p:extLst>
      <p:ext uri="{BB962C8B-B14F-4D97-AF65-F5344CB8AC3E}">
        <p14:creationId xmlns:p14="http://schemas.microsoft.com/office/powerpoint/2010/main" val="2672972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hlinkClick r:id="rId2"/>
              </a:rPr>
              <a:t>ftp://</a:t>
            </a:r>
            <a:r>
              <a:rPr lang="fr-FR" dirty="0" smtClean="0">
                <a:hlinkClick r:id="rId2"/>
              </a:rPr>
              <a:t>ftp.dii.unisi.it/pub/users/vignoli/old/elettronicaiii/seminario_ing_affortunati_2000/des_flow.pdf</a:t>
            </a:r>
            <a:r>
              <a:rPr lang="fr-FR" dirty="0" smtClean="0"/>
              <a:t>  </a:t>
            </a:r>
            <a:r>
              <a:rPr lang="fr-FR" smtClean="0"/>
              <a:t>a voir </a:t>
            </a:r>
            <a:endParaRPr lang="fr-FR"/>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74923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en-US" dirty="0"/>
              <a:t>Reduce the number of test vectors</a:t>
            </a:r>
            <a:br>
              <a:rPr lang="en-US" dirty="0"/>
            </a:br>
            <a:r>
              <a:rPr lang="en-US" dirty="0"/>
              <a:t/>
            </a:r>
            <a:br>
              <a:rPr lang="en-US" dirty="0"/>
            </a:br>
            <a:r>
              <a:rPr lang="en-US" dirty="0"/>
              <a:t>Order the test vectors</a:t>
            </a:r>
            <a:br>
              <a:rPr lang="en-US" dirty="0"/>
            </a:br>
            <a:r>
              <a:rPr lang="en-US" dirty="0"/>
              <a:t/>
            </a:r>
            <a:br>
              <a:rPr lang="en-US" dirty="0"/>
            </a:br>
            <a:r>
              <a:rPr lang="en-US" dirty="0"/>
              <a:t>Apply the tests first:</a:t>
            </a:r>
            <a:br>
              <a:rPr lang="en-US" dirty="0"/>
            </a:br>
            <a:r>
              <a:rPr lang="en-US" dirty="0"/>
              <a:t/>
            </a:r>
            <a:br>
              <a:rPr lang="en-US" dirty="0"/>
            </a:br>
            <a:r>
              <a:rPr lang="en-US" dirty="0"/>
              <a:t>Which detect the most defects</a:t>
            </a:r>
            <a:br>
              <a:rPr lang="en-US" dirty="0"/>
            </a:br>
            <a:r>
              <a:rPr lang="en-US" dirty="0"/>
              <a:t/>
            </a:r>
            <a:br>
              <a:rPr lang="en-US" dirty="0"/>
            </a:br>
            <a:r>
              <a:rPr lang="en-US" dirty="0"/>
              <a:t>Which detect the most likely faults</a:t>
            </a:r>
            <a:br>
              <a:rPr lang="en-US" dirty="0"/>
            </a:br>
            <a:r>
              <a:rPr lang="en-US" dirty="0"/>
              <a:t/>
            </a:r>
            <a:br>
              <a:rPr lang="en-US" dirty="0"/>
            </a:br>
            <a:r>
              <a:rPr lang="en-US" dirty="0"/>
              <a:t>Having the smallest application time</a:t>
            </a:r>
            <a:endParaRPr lang="fr-FR" dirty="0"/>
          </a:p>
        </p:txBody>
      </p:sp>
      <p:sp>
        <p:nvSpPr>
          <p:cNvPr id="3" name="Titre 2"/>
          <p:cNvSpPr>
            <a:spLocks noGrp="1"/>
          </p:cNvSpPr>
          <p:nvPr>
            <p:ph type="title"/>
          </p:nvPr>
        </p:nvSpPr>
        <p:spPr/>
        <p:txBody>
          <a:bodyPr>
            <a:normAutofit fontScale="90000"/>
          </a:bodyPr>
          <a:lstStyle/>
          <a:p>
            <a:r>
              <a:rPr lang="fr-FR" dirty="0" smtClean="0"/>
              <a:t>Time in money</a:t>
            </a:r>
            <a:endParaRPr lang="fr-FR" dirty="0"/>
          </a:p>
        </p:txBody>
      </p:sp>
    </p:spTree>
    <p:extLst>
      <p:ext uri="{BB962C8B-B14F-4D97-AF65-F5344CB8AC3E}">
        <p14:creationId xmlns:p14="http://schemas.microsoft.com/office/powerpoint/2010/main" val="4040805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hlinkClick r:id="rId2"/>
              </a:rPr>
              <a:t>http://</a:t>
            </a:r>
            <a:r>
              <a:rPr lang="fr-FR" dirty="0" smtClean="0">
                <a:hlinkClick r:id="rId2"/>
              </a:rPr>
              <a:t>www.eng.biu.ac.il/temanad/files/2017/03/02-Terminology-2012-13-A.pdf</a:t>
            </a:r>
            <a:endParaRPr lang="fr-FR" dirty="0" smtClean="0"/>
          </a:p>
          <a:p>
            <a:r>
              <a:rPr lang="fr-FR" dirty="0">
                <a:hlinkClick r:id="rId3"/>
              </a:rPr>
              <a:t>http://</a:t>
            </a:r>
            <a:r>
              <a:rPr lang="fr-FR" dirty="0" smtClean="0">
                <a:hlinkClick r:id="rId3"/>
              </a:rPr>
              <a:t>www.eng.biu.ac.il/temanad/files/2017/02/Lecture-4-Standard-Cell-Libraries.pdf</a:t>
            </a:r>
            <a:endParaRPr lang="fr-FR" dirty="0" smtClean="0"/>
          </a:p>
          <a:p>
            <a:r>
              <a:rPr lang="fr-FR" dirty="0">
                <a:hlinkClick r:id="rId4"/>
              </a:rPr>
              <a:t>http://www.ee.virginia.edu/~</a:t>
            </a:r>
            <a:r>
              <a:rPr lang="fr-FR" dirty="0" smtClean="0">
                <a:hlinkClick r:id="rId4"/>
              </a:rPr>
              <a:t>mrs8n/soc/SynthesisTutorials/sprflow.pdf</a:t>
            </a:r>
            <a:endParaRPr lang="fr-FR" dirty="0" smtClean="0"/>
          </a:p>
          <a:p>
            <a:r>
              <a:rPr lang="fr-FR" dirty="0"/>
              <a:t>http://www.ee.ncu.edu.tw/~jfli/vlsidi/lecture/soc</a:t>
            </a:r>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252768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a:t>The generation of test vectors consists in determining the stimuli </a:t>
            </a:r>
            <a:r>
              <a:rPr lang="en-US" dirty="0" smtClean="0"/>
              <a:t>to apply </a:t>
            </a:r>
            <a:r>
              <a:rPr lang="en-US" dirty="0"/>
              <a:t>at the input of a circuit to highlight a potential fault.</a:t>
            </a:r>
            <a:br>
              <a:rPr lang="en-US" dirty="0"/>
            </a:br>
            <a:r>
              <a:rPr lang="en-US" dirty="0"/>
              <a:t/>
            </a:r>
            <a:br>
              <a:rPr lang="en-US" dirty="0"/>
            </a:br>
            <a:r>
              <a:rPr lang="en-US" dirty="0"/>
              <a:t>The generation of test vectors can be performed at different levels of modeling:</a:t>
            </a:r>
            <a:br>
              <a:rPr lang="en-US" dirty="0"/>
            </a:br>
            <a:r>
              <a:rPr lang="en-US" dirty="0" smtClean="0"/>
              <a:t>- At </a:t>
            </a:r>
            <a:r>
              <a:rPr lang="en-US" dirty="0"/>
              <a:t>the circuit description level</a:t>
            </a:r>
            <a:br>
              <a:rPr lang="en-US" dirty="0"/>
            </a:br>
            <a:r>
              <a:rPr lang="en-US" dirty="0" smtClean="0"/>
              <a:t>- Taking </a:t>
            </a:r>
            <a:r>
              <a:rPr lang="en-US" dirty="0"/>
              <a:t>into account faults</a:t>
            </a:r>
            <a:endParaRPr lang="fr-FR" dirty="0"/>
          </a:p>
        </p:txBody>
      </p:sp>
      <p:sp>
        <p:nvSpPr>
          <p:cNvPr id="3" name="Titre 2"/>
          <p:cNvSpPr>
            <a:spLocks noGrp="1"/>
          </p:cNvSpPr>
          <p:nvPr>
            <p:ph type="title"/>
          </p:nvPr>
        </p:nvSpPr>
        <p:spPr/>
        <p:txBody>
          <a:bodyPr>
            <a:normAutofit fontScale="90000"/>
          </a:bodyPr>
          <a:lstStyle/>
          <a:p>
            <a:r>
              <a:rPr lang="fr-FR" dirty="0" smtClean="0"/>
              <a:t>Test patterns </a:t>
            </a:r>
            <a:r>
              <a:rPr lang="fr-FR" dirty="0" err="1" smtClean="0"/>
              <a:t>generation</a:t>
            </a:r>
            <a:endParaRPr lang="fr-FR" dirty="0"/>
          </a:p>
        </p:txBody>
      </p:sp>
    </p:spTree>
    <p:extLst>
      <p:ext uri="{BB962C8B-B14F-4D97-AF65-F5344CB8AC3E}">
        <p14:creationId xmlns:p14="http://schemas.microsoft.com/office/powerpoint/2010/main" val="25652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Exhaustive</a:t>
            </a:r>
          </a:p>
          <a:p>
            <a:r>
              <a:rPr lang="fr-FR" dirty="0" err="1" smtClean="0"/>
              <a:t>Random</a:t>
            </a:r>
            <a:endParaRPr lang="fr-FR" dirty="0" smtClean="0"/>
          </a:p>
          <a:p>
            <a:r>
              <a:rPr lang="fr-FR" dirty="0" smtClean="0"/>
              <a:t>Structural</a:t>
            </a:r>
            <a:endParaRPr lang="fr-FR" dirty="0"/>
          </a:p>
        </p:txBody>
      </p:sp>
      <p:sp>
        <p:nvSpPr>
          <p:cNvPr id="3" name="Titre 2"/>
          <p:cNvSpPr>
            <a:spLocks noGrp="1"/>
          </p:cNvSpPr>
          <p:nvPr>
            <p:ph type="title"/>
          </p:nvPr>
        </p:nvSpPr>
        <p:spPr/>
        <p:txBody>
          <a:bodyPr>
            <a:normAutofit fontScale="90000"/>
          </a:bodyPr>
          <a:lstStyle/>
          <a:p>
            <a:r>
              <a:rPr lang="fr-FR" dirty="0"/>
              <a:t>Test </a:t>
            </a:r>
            <a:r>
              <a:rPr lang="fr-FR" dirty="0" err="1"/>
              <a:t>vector</a:t>
            </a:r>
            <a:r>
              <a:rPr lang="fr-FR" dirty="0"/>
              <a:t> </a:t>
            </a:r>
            <a:r>
              <a:rPr lang="fr-FR" dirty="0" err="1"/>
              <a:t>generation</a:t>
            </a:r>
            <a:r>
              <a:rPr lang="fr-FR" dirty="0"/>
              <a:t> </a:t>
            </a:r>
            <a:r>
              <a:rPr lang="fr-FR" dirty="0" err="1"/>
              <a:t>methods</a:t>
            </a:r>
            <a:endParaRPr lang="fr-FR" dirty="0"/>
          </a:p>
        </p:txBody>
      </p:sp>
    </p:spTree>
    <p:extLst>
      <p:ext uri="{BB962C8B-B14F-4D97-AF65-F5344CB8AC3E}">
        <p14:creationId xmlns:p14="http://schemas.microsoft.com/office/powerpoint/2010/main" val="50029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667" y="1200150"/>
            <a:ext cx="5166665" cy="3394075"/>
          </a:xfrm>
        </p:spPr>
      </p:pic>
      <p:sp>
        <p:nvSpPr>
          <p:cNvPr id="3" name="Titre 2"/>
          <p:cNvSpPr>
            <a:spLocks noGrp="1"/>
          </p:cNvSpPr>
          <p:nvPr>
            <p:ph type="title"/>
          </p:nvPr>
        </p:nvSpPr>
        <p:spPr/>
        <p:txBody>
          <a:bodyPr>
            <a:normAutofit fontScale="90000"/>
          </a:bodyPr>
          <a:lstStyle/>
          <a:p>
            <a:r>
              <a:rPr lang="fr-FR" dirty="0" err="1" smtClean="0"/>
              <a:t>Faults</a:t>
            </a:r>
            <a:r>
              <a:rPr lang="fr-FR" dirty="0" smtClean="0"/>
              <a:t> simulation</a:t>
            </a:r>
            <a:endParaRPr lang="fr-FR" dirty="0"/>
          </a:p>
        </p:txBody>
      </p:sp>
    </p:spTree>
    <p:extLst>
      <p:ext uri="{BB962C8B-B14F-4D97-AF65-F5344CB8AC3E}">
        <p14:creationId xmlns:p14="http://schemas.microsoft.com/office/powerpoint/2010/main" val="150739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Objective : </a:t>
            </a:r>
            <a:r>
              <a:rPr lang="fr-FR" dirty="0" err="1" smtClean="0"/>
              <a:t>facilitate</a:t>
            </a:r>
            <a:r>
              <a:rPr lang="fr-FR" dirty="0" smtClean="0"/>
              <a:t> </a:t>
            </a:r>
            <a:r>
              <a:rPr lang="fr-FR" dirty="0" err="1" smtClean="0"/>
              <a:t>controllability</a:t>
            </a:r>
            <a:r>
              <a:rPr lang="fr-FR" dirty="0" smtClean="0"/>
              <a:t> and </a:t>
            </a:r>
            <a:r>
              <a:rPr lang="fr-FR" dirty="0" err="1" smtClean="0"/>
              <a:t>observability</a:t>
            </a:r>
            <a:r>
              <a:rPr lang="fr-FR" dirty="0" smtClean="0"/>
              <a:t> of internet </a:t>
            </a:r>
            <a:r>
              <a:rPr lang="fr-FR" dirty="0" err="1" smtClean="0"/>
              <a:t>nodes</a:t>
            </a:r>
            <a:r>
              <a:rPr lang="fr-FR" dirty="0" smtClean="0"/>
              <a:t>,</a:t>
            </a:r>
          </a:p>
          <a:p>
            <a:r>
              <a:rPr lang="fr-FR" dirty="0" err="1" smtClean="0"/>
              <a:t>Add</a:t>
            </a:r>
            <a:r>
              <a:rPr lang="fr-FR" dirty="0" smtClean="0"/>
              <a:t> </a:t>
            </a:r>
            <a:r>
              <a:rPr lang="fr-FR" dirty="0" err="1" smtClean="0"/>
              <a:t>circuitery</a:t>
            </a:r>
            <a:r>
              <a:rPr lang="fr-FR" dirty="0" smtClean="0"/>
              <a:t> (extra hardware) </a:t>
            </a:r>
            <a:r>
              <a:rPr lang="fr-FR" dirty="0" err="1" smtClean="0"/>
              <a:t>allowing</a:t>
            </a:r>
            <a:r>
              <a:rPr lang="fr-FR" dirty="0" smtClean="0"/>
              <a:t> circuit testable</a:t>
            </a:r>
            <a:endParaRPr lang="fr-FR" dirty="0"/>
          </a:p>
        </p:txBody>
      </p:sp>
      <p:sp>
        <p:nvSpPr>
          <p:cNvPr id="3" name="Titre 2"/>
          <p:cNvSpPr>
            <a:spLocks noGrp="1"/>
          </p:cNvSpPr>
          <p:nvPr>
            <p:ph type="title"/>
          </p:nvPr>
        </p:nvSpPr>
        <p:spPr/>
        <p:txBody>
          <a:bodyPr>
            <a:normAutofit fontScale="90000"/>
          </a:bodyPr>
          <a:lstStyle/>
          <a:p>
            <a:r>
              <a:rPr lang="fr-FR" dirty="0" err="1" smtClean="0"/>
              <a:t>Testability</a:t>
            </a:r>
            <a:r>
              <a:rPr lang="fr-FR" dirty="0" smtClean="0"/>
              <a:t> ? Design for Test techniques</a:t>
            </a:r>
            <a:endParaRPr lang="fr-FR" dirty="0"/>
          </a:p>
        </p:txBody>
      </p:sp>
    </p:spTree>
    <p:extLst>
      <p:ext uri="{BB962C8B-B14F-4D97-AF65-F5344CB8AC3E}">
        <p14:creationId xmlns:p14="http://schemas.microsoft.com/office/powerpoint/2010/main" val="419217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16" y="1877870"/>
            <a:ext cx="6211167" cy="2038635"/>
          </a:xfrm>
        </p:spPr>
      </p:pic>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632440012"/>
      </p:ext>
    </p:extLst>
  </p:cSld>
  <p:clrMapOvr>
    <a:masterClrMapping/>
  </p:clrMapOvr>
</p:sld>
</file>

<file path=ppt/theme/theme1.xml><?xml version="1.0" encoding="utf-8"?>
<a:theme xmlns:a="http://schemas.openxmlformats.org/drawingml/2006/main" name="Presentation-White">
  <a:themeElements>
    <a:clrScheme name="ONSemi">
      <a:dk1>
        <a:sysClr val="windowText" lastClr="000000"/>
      </a:dk1>
      <a:lt1>
        <a:sysClr val="window" lastClr="FFFFFF"/>
      </a:lt1>
      <a:dk2>
        <a:srgbClr val="3C5583"/>
      </a:dk2>
      <a:lt2>
        <a:srgbClr val="A7A9AC"/>
      </a:lt2>
      <a:accent1>
        <a:srgbClr val="54B948"/>
      </a:accent1>
      <a:accent2>
        <a:srgbClr val="5B8FCB"/>
      </a:accent2>
      <a:accent3>
        <a:srgbClr val="A7A9AC"/>
      </a:accent3>
      <a:accent4>
        <a:srgbClr val="F79646"/>
      </a:accent4>
      <a:accent5>
        <a:srgbClr val="C0504D"/>
      </a:accent5>
      <a:accent6>
        <a:srgbClr val="3C5583"/>
      </a:accent6>
      <a:hlink>
        <a:srgbClr val="54B948"/>
      </a:hlink>
      <a:folHlink>
        <a:srgbClr val="54B948"/>
      </a:folHlink>
    </a:clrScheme>
    <a:fontScheme name="Custom 1">
      <a:majorFont>
        <a:latin typeface="Franklin Gothic Medium"/>
        <a:ea typeface=""/>
        <a:cs typeface=""/>
      </a:majorFont>
      <a:minorFont>
        <a:latin typeface="Franklin Gothic Book"/>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F4YVM2C5QEYC-631468080-9</_dlc_DocId>
    <_dlc_DocIdUrl xmlns="e4678c56-0b70-41a7-9cf0-17b28b6c32bd">
      <Url>http://theconnection.onsemi.com/sm/mc/_layouts/15/DocIdRedir.aspx?ID=F4YVM2C5QEYC-631468080-9</Url>
      <Description>F4YVM2C5QEYC-631468080-9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A16B8-25DB-498A-8276-1D83E0C6757B}">
  <ds:schemaRefs>
    <ds:schemaRef ds:uri="http://schemas.microsoft.com/sharepoint/v3/contenttype/forms"/>
  </ds:schemaRefs>
</ds:datastoreItem>
</file>

<file path=customXml/itemProps2.xml><?xml version="1.0" encoding="utf-8"?>
<ds:datastoreItem xmlns:ds="http://schemas.openxmlformats.org/officeDocument/2006/customXml" ds:itemID="{56136EFB-908F-4955-948A-9CAA0029154E}">
  <ds:schemaRefs>
    <ds:schemaRef ds:uri="http://schemas.microsoft.com/sharepoint/events"/>
  </ds:schemaRefs>
</ds:datastoreItem>
</file>

<file path=customXml/itemProps3.xml><?xml version="1.0" encoding="utf-8"?>
<ds:datastoreItem xmlns:ds="http://schemas.openxmlformats.org/officeDocument/2006/customXml" ds:itemID="{7F75AE4E-6578-408C-80BB-1198068ED0E3}">
  <ds:schemaRef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e4678c56-0b70-41a7-9cf0-17b28b6c32bd"/>
  </ds:schemaRefs>
</ds:datastoreItem>
</file>

<file path=customXml/itemProps4.xml><?xml version="1.0" encoding="utf-8"?>
<ds:datastoreItem xmlns:ds="http://schemas.openxmlformats.org/officeDocument/2006/customXml" ds:itemID="{0699BD66-02D1-4F16-932C-4D4CF555B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19199</TotalTime>
  <Words>1003</Words>
  <Application>Microsoft Office PowerPoint</Application>
  <PresentationFormat>Affichage à l'écran (16:9)</PresentationFormat>
  <Paragraphs>146</Paragraphs>
  <Slides>40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Calibri</vt:lpstr>
      <vt:lpstr>Franklin Gothic Book</vt:lpstr>
      <vt:lpstr>Franklin Gothic Demi</vt:lpstr>
      <vt:lpstr>Franklin Gothic Medium</vt:lpstr>
      <vt:lpstr>Tahoma</vt:lpstr>
      <vt:lpstr>Presentation-White</vt:lpstr>
      <vt:lpstr>Back end Digital Flow</vt:lpstr>
      <vt:lpstr>TEST introduction</vt:lpstr>
      <vt:lpstr>Présentation PowerPoint</vt:lpstr>
      <vt:lpstr>Time in money</vt:lpstr>
      <vt:lpstr>Test patterns generation</vt:lpstr>
      <vt:lpstr>Test vector generation methods</vt:lpstr>
      <vt:lpstr>Faults simulation</vt:lpstr>
      <vt:lpstr>Testability ? Design for Test techniques</vt:lpstr>
      <vt:lpstr>Présentation PowerPoint</vt:lpstr>
      <vt:lpstr>Présentation PowerPoint</vt:lpstr>
      <vt:lpstr>Présentation PowerPoint</vt:lpstr>
      <vt:lpstr>Présentation PowerPoint</vt:lpstr>
      <vt:lpstr>Liberty files</vt:lpstr>
      <vt:lpstr>Timing constaints (Sdc)</vt:lpstr>
      <vt:lpstr>Multi-Mode Multi-Corner view</vt:lpstr>
      <vt:lpstr>Présentation PowerPoint</vt:lpstr>
      <vt:lpstr>Setup and hold timing (1)</vt:lpstr>
      <vt:lpstr>Setup and hold timing (2)</vt:lpstr>
      <vt:lpstr>Summary of Innovus flow</vt:lpstr>
      <vt:lpstr>More informations:</vt:lpstr>
      <vt:lpstr>Place and route ?</vt:lpstr>
      <vt:lpstr>Présentation PowerPoint</vt:lpstr>
      <vt:lpstr>Innovus design flow </vt:lpstr>
      <vt:lpstr>Présentation PowerPoint</vt:lpstr>
      <vt:lpstr>Technology and design files</vt:lpstr>
      <vt:lpstr>Warning !</vt:lpstr>
      <vt:lpstr>Présentation PowerPoint</vt:lpstr>
      <vt:lpstr>LEF: Libray exchange format </vt:lpstr>
      <vt:lpstr>TLF : timing lib format</vt:lpstr>
      <vt:lpstr>Engenering change order (ECO) cells</vt:lpstr>
      <vt:lpstr>Filler and tap cells</vt:lpstr>
      <vt:lpstr>Présentation PowerPoint</vt:lpstr>
      <vt:lpstr>Signal integrity (SI)</vt:lpstr>
      <vt:lpstr>Présentation PowerPoint</vt:lpstr>
      <vt:lpstr>solutions</vt:lpstr>
      <vt:lpstr>Présentation PowerPoint</vt:lpstr>
      <vt:lpstr>Antenna fixeing</vt:lpstr>
      <vt:lpstr>Timing driving placement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Palon</dc:creator>
  <cp:lastModifiedBy>Patrice</cp:lastModifiedBy>
  <cp:revision>332</cp:revision>
  <dcterms:created xsi:type="dcterms:W3CDTF">2015-02-26T22:35:41Z</dcterms:created>
  <dcterms:modified xsi:type="dcterms:W3CDTF">2018-07-21T21:45:31Z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e61117cb-316f-4645-b460-bc001bc29651</vt:lpwstr>
  </property>
  <property fmtid="{D5CDD505-2E9C-101B-9397-08002B2CF9AE}" pid="3" name="ContentTypeId">
    <vt:lpwstr>0x010100E82A9054086F0942B3853AFC0E787513</vt:lpwstr>
  </property>
</Properties>
</file>