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7" r:id="rId13"/>
    <p:sldId id="269" r:id="rId14"/>
    <p:sldId id="266" r:id="rId15"/>
    <p:sldId id="270" r:id="rId16"/>
    <p:sldId id="274" r:id="rId17"/>
    <p:sldId id="273" r:id="rId18"/>
    <p:sldId id="275" r:id="rId19"/>
    <p:sldId id="292" r:id="rId20"/>
    <p:sldId id="293" r:id="rId21"/>
    <p:sldId id="276" r:id="rId22"/>
    <p:sldId id="277" r:id="rId23"/>
    <p:sldId id="294" r:id="rId24"/>
    <p:sldId id="295" r:id="rId25"/>
    <p:sldId id="278" r:id="rId26"/>
    <p:sldId id="279" r:id="rId27"/>
    <p:sldId id="280" r:id="rId28"/>
    <p:sldId id="282" r:id="rId29"/>
    <p:sldId id="281" r:id="rId30"/>
    <p:sldId id="284" r:id="rId31"/>
    <p:sldId id="283" r:id="rId32"/>
    <p:sldId id="285" r:id="rId33"/>
    <p:sldId id="286" r:id="rId34"/>
    <p:sldId id="287" r:id="rId35"/>
    <p:sldId id="297" r:id="rId36"/>
    <p:sldId id="296" r:id="rId37"/>
    <p:sldId id="298" r:id="rId38"/>
    <p:sldId id="288" r:id="rId39"/>
    <p:sldId id="290" r:id="rId40"/>
    <p:sldId id="289" r:id="rId41"/>
    <p:sldId id="299" r:id="rId42"/>
    <p:sldId id="291" r:id="rId43"/>
    <p:sldId id="301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2B53386-B0A9-4841-9582-21A1667B3360}">
          <p14:sldIdLst>
            <p14:sldId id="256"/>
            <p14:sldId id="259"/>
            <p14:sldId id="257"/>
            <p14:sldId id="258"/>
            <p14:sldId id="260"/>
            <p14:sldId id="261"/>
            <p14:sldId id="262"/>
            <p14:sldId id="263"/>
            <p14:sldId id="264"/>
            <p14:sldId id="265"/>
            <p14:sldId id="268"/>
            <p14:sldId id="267"/>
            <p14:sldId id="269"/>
            <p14:sldId id="266"/>
            <p14:sldId id="270"/>
            <p14:sldId id="274"/>
            <p14:sldId id="273"/>
            <p14:sldId id="275"/>
            <p14:sldId id="292"/>
            <p14:sldId id="293"/>
            <p14:sldId id="276"/>
            <p14:sldId id="277"/>
            <p14:sldId id="294"/>
            <p14:sldId id="295"/>
            <p14:sldId id="278"/>
            <p14:sldId id="279"/>
            <p14:sldId id="280"/>
            <p14:sldId id="282"/>
            <p14:sldId id="281"/>
            <p14:sldId id="284"/>
            <p14:sldId id="283"/>
            <p14:sldId id="285"/>
            <p14:sldId id="286"/>
            <p14:sldId id="287"/>
            <p14:sldId id="297"/>
            <p14:sldId id="296"/>
            <p14:sldId id="298"/>
            <p14:sldId id="288"/>
            <p14:sldId id="290"/>
            <p14:sldId id="289"/>
            <p14:sldId id="299"/>
            <p14:sldId id="291"/>
            <p14:sldId id="30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E1B3-6D73-48EB-8F69-30CD4A17D0AB}" type="datetimeFigureOut">
              <a:rPr lang="en-US" smtClean="0"/>
              <a:t>2/24/2012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9EDC2-7ED9-49BE-A166-7DD845635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55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E1B3-6D73-48EB-8F69-30CD4A17D0AB}" type="datetimeFigureOut">
              <a:rPr lang="en-US" smtClean="0"/>
              <a:t>2/24/2012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9EDC2-7ED9-49BE-A166-7DD845635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84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E1B3-6D73-48EB-8F69-30CD4A17D0AB}" type="datetimeFigureOut">
              <a:rPr lang="en-US" smtClean="0"/>
              <a:t>2/24/2012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9EDC2-7ED9-49BE-A166-7DD845635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E1B3-6D73-48EB-8F69-30CD4A17D0AB}" type="datetimeFigureOut">
              <a:rPr lang="en-US" smtClean="0"/>
              <a:t>2/24/2012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9EDC2-7ED9-49BE-A166-7DD845635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598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E1B3-6D73-48EB-8F69-30CD4A17D0AB}" type="datetimeFigureOut">
              <a:rPr lang="en-US" smtClean="0"/>
              <a:t>2/24/2012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9EDC2-7ED9-49BE-A166-7DD845635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993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E1B3-6D73-48EB-8F69-30CD4A17D0AB}" type="datetimeFigureOut">
              <a:rPr lang="en-US" smtClean="0"/>
              <a:t>2/24/2012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9EDC2-7ED9-49BE-A166-7DD845635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781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E1B3-6D73-48EB-8F69-30CD4A17D0AB}" type="datetimeFigureOut">
              <a:rPr lang="en-US" smtClean="0"/>
              <a:t>2/24/2012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9EDC2-7ED9-49BE-A166-7DD845635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776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E1B3-6D73-48EB-8F69-30CD4A17D0AB}" type="datetimeFigureOut">
              <a:rPr lang="en-US" smtClean="0"/>
              <a:t>2/24/2012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9EDC2-7ED9-49BE-A166-7DD845635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74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E1B3-6D73-48EB-8F69-30CD4A17D0AB}" type="datetimeFigureOut">
              <a:rPr lang="en-US" smtClean="0"/>
              <a:t>2/24/2012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9EDC2-7ED9-49BE-A166-7DD845635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78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E1B3-6D73-48EB-8F69-30CD4A17D0AB}" type="datetimeFigureOut">
              <a:rPr lang="en-US" smtClean="0"/>
              <a:t>2/24/2012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9EDC2-7ED9-49BE-A166-7DD845635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110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E1B3-6D73-48EB-8F69-30CD4A17D0AB}" type="datetimeFigureOut">
              <a:rPr lang="en-US" smtClean="0"/>
              <a:t>2/24/2012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9EDC2-7ED9-49BE-A166-7DD845635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50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8E1B3-6D73-48EB-8F69-30CD4A17D0AB}" type="datetimeFigureOut">
              <a:rPr lang="en-US" smtClean="0"/>
              <a:t>2/24/2012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9EDC2-7ED9-49BE-A166-7DD845635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456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7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Current Mirror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346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Cascode</a:t>
            </a:r>
            <a:r>
              <a:rPr lang="en-US" dirty="0" smtClean="0"/>
              <a:t> Current Mirror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934200" y="2209800"/>
            <a:ext cx="2098651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VDS1=249.6 mV</a:t>
            </a:r>
          </a:p>
          <a:p>
            <a:r>
              <a:rPr lang="en-US" dirty="0" smtClean="0"/>
              <a:t>VDS6=263.7 mV</a:t>
            </a:r>
          </a:p>
          <a:p>
            <a:endParaRPr lang="en-US" dirty="0"/>
          </a:p>
          <a:p>
            <a:r>
              <a:rPr lang="en-US" dirty="0" smtClean="0"/>
              <a:t>VDS5=0.675 V</a:t>
            </a:r>
          </a:p>
          <a:p>
            <a:r>
              <a:rPr lang="en-US" dirty="0" smtClean="0"/>
              <a:t>VDS0=0.286 V</a:t>
            </a:r>
          </a:p>
          <a:p>
            <a:endParaRPr lang="en-US" dirty="0"/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IDS5=20.41uA</a:t>
            </a:r>
          </a:p>
          <a:p>
            <a:r>
              <a:rPr lang="en-US" dirty="0" smtClean="0"/>
              <a:t>IDS0=10 </a:t>
            </a:r>
            <a:r>
              <a:rPr lang="en-US" dirty="0" err="1" smtClean="0"/>
              <a:t>uA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gmovergds_5=47</a:t>
            </a:r>
          </a:p>
          <a:p>
            <a:r>
              <a:rPr lang="en-US" dirty="0" smtClean="0"/>
              <a:t>gds6=10.35uS</a:t>
            </a:r>
          </a:p>
          <a:p>
            <a:endParaRPr lang="en-US" dirty="0"/>
          </a:p>
          <a:p>
            <a:r>
              <a:rPr lang="en-US" dirty="0" smtClean="0"/>
              <a:t>Rout=4.5 </a:t>
            </a:r>
            <a:r>
              <a:rPr lang="en-US" dirty="0" err="1" smtClean="0"/>
              <a:t>MOhms</a:t>
            </a:r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6934200" y="2971800"/>
            <a:ext cx="1676400" cy="76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91441"/>
            <a:ext cx="5862551" cy="5253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261212" y="3733800"/>
            <a:ext cx="1444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(Mismatch)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165974" y="190500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(Close)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99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Sensitivity of IOUT due to VOUT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300" y="1090017"/>
            <a:ext cx="6051900" cy="42386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9600" y="5328642"/>
            <a:ext cx="36824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 VX decreases from VDD,</a:t>
            </a:r>
            <a:endParaRPr lang="en-US" dirty="0"/>
          </a:p>
          <a:p>
            <a:r>
              <a:rPr lang="en-US" dirty="0" smtClean="0"/>
              <a:t>M3 enters the triode region first.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4191000" y="4800600"/>
            <a:ext cx="0" cy="107134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4191000" y="4800600"/>
            <a:ext cx="3124200" cy="107134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562600" y="6036733"/>
            <a:ext cx="3198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M2 enters the triode region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6629400" y="5181600"/>
            <a:ext cx="532355" cy="79337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900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Sweep Output Voltage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162800" y="2895600"/>
            <a:ext cx="188865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VTH5=177.6 mV</a:t>
            </a:r>
          </a:p>
          <a:p>
            <a:r>
              <a:rPr lang="en-US" dirty="0" smtClean="0"/>
              <a:t>VG5=535.7 mV</a:t>
            </a:r>
          </a:p>
          <a:p>
            <a:r>
              <a:rPr lang="en-US" dirty="0" smtClean="0"/>
              <a:t>VG6=249.6 mV</a:t>
            </a:r>
          </a:p>
          <a:p>
            <a:r>
              <a:rPr lang="en-US" dirty="0" smtClean="0"/>
              <a:t>VTH6=136.9 mV</a:t>
            </a:r>
            <a:endParaRPr lang="en-US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47800"/>
            <a:ext cx="5934075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826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VB Versus VX</a:t>
            </a:r>
            <a:endParaRPr 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95400"/>
            <a:ext cx="8140349" cy="406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343400" y="5503333"/>
            <a:ext cx="47131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VTH5=177.6 mV</a:t>
            </a:r>
          </a:p>
          <a:p>
            <a:r>
              <a:rPr lang="en-US" dirty="0" smtClean="0"/>
              <a:t>VG5=535.7 mV</a:t>
            </a:r>
          </a:p>
          <a:p>
            <a:r>
              <a:rPr lang="en-US" dirty="0" smtClean="0"/>
              <a:t>VG5-VTH5=535.7 mV-177.6 mV=358.1 mV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57600" y="1371600"/>
            <a:ext cx="0" cy="37338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343400" y="2590800"/>
            <a:ext cx="9348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T5=SAT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T6=SAT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96320" y="1371600"/>
            <a:ext cx="12234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T5=Triode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T6=SAT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0131" y="5486400"/>
            <a:ext cx="352372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VG6=249.6 mV</a:t>
            </a:r>
          </a:p>
          <a:p>
            <a:r>
              <a:rPr lang="en-US" dirty="0" smtClean="0"/>
              <a:t>VTH6=136.9 mV</a:t>
            </a:r>
          </a:p>
          <a:p>
            <a:r>
              <a:rPr lang="en-US" dirty="0" smtClean="0"/>
              <a:t>VG6-VTH6=</a:t>
            </a:r>
          </a:p>
          <a:p>
            <a:r>
              <a:rPr lang="en-US" dirty="0" smtClean="0"/>
              <a:t>249.6 mV-136.9 mV=112.7 mV </a:t>
            </a:r>
          </a:p>
          <a:p>
            <a:r>
              <a:rPr lang="en-US" dirty="0" smtClean="0"/>
              <a:t>VB=112.7 mV →T6=Triode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2362200" y="1462087"/>
            <a:ext cx="0" cy="37338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600200" y="3328987"/>
            <a:ext cx="79612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500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143000"/>
            <a:ext cx="7877175" cy="4510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Connector 5"/>
          <p:cNvCxnSpPr/>
          <p:nvPr/>
        </p:nvCxnSpPr>
        <p:spPr>
          <a:xfrm flipV="1">
            <a:off x="4428067" y="1531357"/>
            <a:ext cx="0" cy="37338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113867" y="2750557"/>
            <a:ext cx="9348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T5=SAT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T6=SAT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6600" y="2590800"/>
            <a:ext cx="12234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T5=Triode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T6=SAT</a:t>
            </a:r>
            <a:endParaRPr lang="en-US" dirty="0">
              <a:solidFill>
                <a:srgbClr val="FFFF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352800" y="1529988"/>
            <a:ext cx="0" cy="37338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143000" y="2242234"/>
            <a:ext cx="12234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T5=Triode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T6=Triode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55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Accuracy and Voltage Headroom Trade-Off</a:t>
            </a:r>
            <a:endParaRPr 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538" y="2033588"/>
            <a:ext cx="7400925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200400" y="2590800"/>
            <a:ext cx="12192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88471" y="5029200"/>
            <a:ext cx="40559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Vb</a:t>
            </a:r>
            <a:r>
              <a:rPr lang="en-US" dirty="0" smtClean="0"/>
              <a:t> is chosen to allow minimum VP.</a:t>
            </a:r>
          </a:p>
          <a:p>
            <a:r>
              <a:rPr lang="en-US" dirty="0" smtClean="0"/>
              <a:t>Problem: VX is not equal to VY</a:t>
            </a:r>
          </a:p>
          <a:p>
            <a:r>
              <a:rPr lang="en-US" dirty="0" err="1" smtClean="0"/>
              <a:t>Iout</a:t>
            </a:r>
            <a:r>
              <a:rPr lang="en-US" dirty="0"/>
              <a:t> </a:t>
            </a:r>
            <a:r>
              <a:rPr lang="en-US" dirty="0" smtClean="0"/>
              <a:t>is not equal to </a:t>
            </a:r>
            <a:r>
              <a:rPr lang="en-US" dirty="0" err="1" smtClean="0"/>
              <a:t>Iref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944390" y="5105400"/>
            <a:ext cx="33457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Vb</a:t>
            </a:r>
            <a:r>
              <a:rPr lang="en-US" dirty="0" smtClean="0"/>
              <a:t> is chosen to allow VX=VY</a:t>
            </a:r>
          </a:p>
          <a:p>
            <a:r>
              <a:rPr lang="en-US" dirty="0" smtClean="0"/>
              <a:t>VP is not minimum.</a:t>
            </a:r>
          </a:p>
          <a:p>
            <a:r>
              <a:rPr lang="en-US" dirty="0" smtClean="0"/>
              <a:t>But </a:t>
            </a:r>
            <a:r>
              <a:rPr lang="en-US" dirty="0" err="1" smtClean="0"/>
              <a:t>Iout</a:t>
            </a:r>
            <a:r>
              <a:rPr lang="en-US" dirty="0" smtClean="0"/>
              <a:t> is equal to </a:t>
            </a:r>
            <a:r>
              <a:rPr lang="en-US" dirty="0" err="1" smtClean="0"/>
              <a:t>Iref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086600" y="2781300"/>
            <a:ext cx="1143000" cy="4953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2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Desirables:</a:t>
            </a:r>
          </a:p>
          <a:p>
            <a:pPr lvl="1"/>
            <a:r>
              <a:rPr lang="en-US" dirty="0" smtClean="0"/>
              <a:t>I</a:t>
            </a:r>
            <a:r>
              <a:rPr lang="en-US" baseline="-25000" dirty="0" smtClean="0"/>
              <a:t>OUT</a:t>
            </a:r>
            <a:r>
              <a:rPr lang="en-US" dirty="0" smtClean="0"/>
              <a:t> should be I</a:t>
            </a:r>
            <a:r>
              <a:rPr lang="en-US" baseline="-25000" dirty="0" smtClean="0"/>
              <a:t>REF. </a:t>
            </a:r>
            <a:r>
              <a:rPr lang="en-US" dirty="0" smtClean="0"/>
              <a:t>(</a:t>
            </a:r>
            <a:r>
              <a:rPr lang="en-US" dirty="0"/>
              <a:t>i.e. </a:t>
            </a:r>
            <a:r>
              <a:rPr lang="en-US" dirty="0"/>
              <a:t>V</a:t>
            </a:r>
            <a:r>
              <a:rPr lang="en-US" baseline="-25000" dirty="0"/>
              <a:t>X</a:t>
            </a:r>
            <a:r>
              <a:rPr lang="en-US" dirty="0"/>
              <a:t>=V</a:t>
            </a:r>
            <a:r>
              <a:rPr lang="en-US" baseline="-25000" dirty="0"/>
              <a:t>Y</a:t>
            </a:r>
            <a:r>
              <a:rPr lang="en-US" dirty="0"/>
              <a:t>)</a:t>
            </a:r>
            <a:endParaRPr lang="en-US" baseline="-25000" dirty="0" smtClean="0"/>
          </a:p>
          <a:p>
            <a:pPr lvl="1"/>
            <a:r>
              <a:rPr lang="en-US" dirty="0" err="1" smtClean="0"/>
              <a:t>V</a:t>
            </a:r>
            <a:r>
              <a:rPr lang="en-US" baseline="-25000" dirty="0" err="1" smtClean="0"/>
              <a:t>out</a:t>
            </a:r>
            <a:r>
              <a:rPr lang="en-US" dirty="0" smtClean="0"/>
              <a:t> should be minimized. (i.e. V</a:t>
            </a:r>
            <a:r>
              <a:rPr lang="en-US" baseline="-25000" dirty="0" smtClean="0"/>
              <a:t>OD2</a:t>
            </a:r>
            <a:r>
              <a:rPr lang="en-US" dirty="0" smtClean="0"/>
              <a:t>+V</a:t>
            </a:r>
            <a:r>
              <a:rPr lang="en-US" baseline="-25000" dirty="0" smtClean="0"/>
              <a:t>OD3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875" y="3150783"/>
            <a:ext cx="3124200" cy="300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987832" y="4495799"/>
            <a:ext cx="315503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V</a:t>
            </a:r>
            <a:r>
              <a:rPr lang="en-US" sz="2800" baseline="-25000" dirty="0" smtClean="0"/>
              <a:t>OUT</a:t>
            </a:r>
            <a:r>
              <a:rPr lang="en-US" sz="2800" dirty="0" smtClean="0"/>
              <a:t>=V</a:t>
            </a:r>
            <a:r>
              <a:rPr lang="en-US" sz="2800" baseline="-25000" dirty="0" smtClean="0"/>
              <a:t>OD3</a:t>
            </a:r>
            <a:r>
              <a:rPr lang="en-US" sz="2800" dirty="0" smtClean="0"/>
              <a:t>+V</a:t>
            </a:r>
            <a:r>
              <a:rPr lang="en-US" sz="2800" baseline="-25000" dirty="0" smtClean="0"/>
              <a:t>OD4</a:t>
            </a:r>
          </a:p>
          <a:p>
            <a:r>
              <a:rPr lang="en-US" sz="2800" dirty="0" smtClean="0"/>
              <a:t>V</a:t>
            </a:r>
            <a:r>
              <a:rPr lang="en-US" sz="2800" baseline="-25000" dirty="0" smtClean="0"/>
              <a:t>A</a:t>
            </a:r>
            <a:r>
              <a:rPr lang="en-US" sz="2800" dirty="0" smtClean="0"/>
              <a:t>=V</a:t>
            </a:r>
            <a:r>
              <a:rPr lang="en-US" sz="2800" baseline="-25000" dirty="0" smtClean="0"/>
              <a:t>B</a:t>
            </a:r>
            <a:r>
              <a:rPr lang="en-US" sz="2800" dirty="0" smtClean="0"/>
              <a:t>→I</a:t>
            </a:r>
            <a:r>
              <a:rPr lang="en-US" sz="2800" baseline="-25000" dirty="0" smtClean="0"/>
              <a:t>OUT</a:t>
            </a:r>
            <a:r>
              <a:rPr lang="en-US" sz="2800" dirty="0" smtClean="0"/>
              <a:t>=</a:t>
            </a:r>
            <a:r>
              <a:rPr lang="en-US" sz="2800" dirty="0" err="1" smtClean="0"/>
              <a:t>mI</a:t>
            </a:r>
            <a:r>
              <a:rPr lang="en-US" sz="2800" baseline="-25000" dirty="0" err="1" smtClean="0"/>
              <a:t>REF</a:t>
            </a:r>
            <a:endParaRPr lang="en-US" sz="2800" baseline="-25000" dirty="0"/>
          </a:p>
        </p:txBody>
      </p:sp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3324933"/>
            <a:ext cx="2762250" cy="276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Multiply 8"/>
          <p:cNvSpPr/>
          <p:nvPr/>
        </p:nvSpPr>
        <p:spPr>
          <a:xfrm>
            <a:off x="1073624" y="5105400"/>
            <a:ext cx="304800" cy="344506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895600" y="5105400"/>
            <a:ext cx="533400" cy="0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42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 Voltage </a:t>
            </a:r>
            <a:r>
              <a:rPr lang="en-US" dirty="0" err="1" smtClean="0"/>
              <a:t>Cascode</a:t>
            </a:r>
            <a:endParaRPr lang="en-US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64267"/>
            <a:ext cx="215265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00400" y="2667000"/>
            <a:ext cx="548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keep M2 in saturation: 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x</a:t>
            </a:r>
            <a:r>
              <a:rPr lang="en-US" dirty="0" smtClean="0"/>
              <a:t>&gt;V</a:t>
            </a:r>
            <a:r>
              <a:rPr lang="en-US" baseline="-25000" dirty="0" smtClean="0"/>
              <a:t>b</a:t>
            </a:r>
            <a:r>
              <a:rPr lang="en-US" dirty="0" smtClean="0"/>
              <a:t>-V</a:t>
            </a:r>
            <a:r>
              <a:rPr lang="en-US" baseline="-25000" dirty="0" smtClean="0"/>
              <a:t>th</a:t>
            </a:r>
            <a:r>
              <a:rPr lang="en-US" dirty="0" smtClean="0"/>
              <a:t>→V</a:t>
            </a:r>
            <a:r>
              <a:rPr lang="en-US" baseline="-25000" dirty="0" smtClean="0"/>
              <a:t>x</a:t>
            </a:r>
            <a:r>
              <a:rPr lang="en-US" dirty="0" smtClean="0"/>
              <a:t>+V</a:t>
            </a:r>
            <a:r>
              <a:rPr lang="en-US" baseline="-25000" dirty="0" smtClean="0"/>
              <a:t>th2</a:t>
            </a:r>
            <a:r>
              <a:rPr lang="en-US" dirty="0" smtClean="0"/>
              <a:t>&gt;</a:t>
            </a:r>
            <a:r>
              <a:rPr lang="en-US" dirty="0" err="1" smtClean="0"/>
              <a:t>V</a:t>
            </a:r>
            <a:r>
              <a:rPr lang="en-US" baseline="-25000" dirty="0" err="1" smtClean="0"/>
              <a:t>b</a:t>
            </a:r>
            <a:endParaRPr lang="en-US" baseline="-25000" dirty="0" smtClean="0"/>
          </a:p>
          <a:p>
            <a:r>
              <a:rPr lang="en-US" dirty="0" smtClean="0"/>
              <a:t>To keep M1 in saturation:  V</a:t>
            </a:r>
            <a:r>
              <a:rPr lang="en-US" baseline="-25000" dirty="0" smtClean="0"/>
              <a:t>A</a:t>
            </a:r>
            <a:r>
              <a:rPr lang="en-US" dirty="0" smtClean="0"/>
              <a:t>&gt;V</a:t>
            </a:r>
            <a:r>
              <a:rPr lang="en-US" baseline="-25000" dirty="0" smtClean="0"/>
              <a:t>x</a:t>
            </a:r>
            <a:r>
              <a:rPr lang="en-US" dirty="0" smtClean="0"/>
              <a:t>-V</a:t>
            </a:r>
            <a:r>
              <a:rPr lang="en-US" baseline="-25000" dirty="0" smtClean="0"/>
              <a:t>th1</a:t>
            </a:r>
          </a:p>
          <a:p>
            <a:r>
              <a:rPr lang="en-US" dirty="0" smtClean="0"/>
              <a:t>Since V</a:t>
            </a:r>
            <a:r>
              <a:rPr lang="en-US" baseline="-25000" dirty="0" smtClean="0"/>
              <a:t>A</a:t>
            </a:r>
            <a:r>
              <a:rPr lang="en-US" dirty="0" smtClean="0"/>
              <a:t>=V</a:t>
            </a:r>
            <a:r>
              <a:rPr lang="en-US" baseline="-25000" dirty="0" smtClean="0"/>
              <a:t>b</a:t>
            </a:r>
            <a:r>
              <a:rPr lang="en-US" dirty="0" smtClean="0"/>
              <a:t>-V</a:t>
            </a:r>
            <a:r>
              <a:rPr lang="en-US" baseline="-25000" dirty="0" smtClean="0"/>
              <a:t>GS2</a:t>
            </a:r>
            <a:r>
              <a:rPr lang="en-US" dirty="0" smtClean="0"/>
              <a:t>,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b</a:t>
            </a:r>
            <a:r>
              <a:rPr lang="en-US" dirty="0" smtClean="0"/>
              <a:t>&gt;V</a:t>
            </a:r>
            <a:r>
              <a:rPr lang="en-US" baseline="-25000" dirty="0" smtClean="0"/>
              <a:t>x</a:t>
            </a:r>
            <a:r>
              <a:rPr lang="en-US" dirty="0" smtClean="0"/>
              <a:t>-V</a:t>
            </a:r>
            <a:r>
              <a:rPr lang="en-US" baseline="-25000" dirty="0" smtClean="0"/>
              <a:t>th1</a:t>
            </a:r>
            <a:r>
              <a:rPr lang="en-US" dirty="0" smtClean="0"/>
              <a:t>+V</a:t>
            </a:r>
            <a:r>
              <a:rPr lang="en-US" baseline="-25000" dirty="0" smtClean="0"/>
              <a:t>GS2</a:t>
            </a:r>
            <a:endParaRPr lang="en-US" baseline="-25000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067175"/>
            <a:ext cx="4343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5524500" y="3590330"/>
            <a:ext cx="0" cy="60067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524500" y="4495800"/>
            <a:ext cx="0" cy="60067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1512" y="5257800"/>
            <a:ext cx="2085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114800" y="5682734"/>
            <a:ext cx="25298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Design criteria for M2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34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Vb</a:t>
            </a:r>
            <a:r>
              <a:rPr lang="en-US" dirty="0" smtClean="0"/>
              <a:t> Requirement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362200"/>
            <a:ext cx="3124200" cy="300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429000" y="3291385"/>
            <a:ext cx="550663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Vb</a:t>
            </a:r>
            <a:r>
              <a:rPr lang="en-US" dirty="0" smtClean="0"/>
              <a:t>=VOD3+VGS4 to produce a minimum output</a:t>
            </a:r>
          </a:p>
          <a:p>
            <a:r>
              <a:rPr lang="en-US" dirty="0" smtClean="0"/>
              <a:t>Voltage of VOD3 and VOD4.</a:t>
            </a:r>
          </a:p>
          <a:p>
            <a:endParaRPr lang="en-US" dirty="0" smtClean="0"/>
          </a:p>
          <a:p>
            <a:r>
              <a:rPr lang="en-US" dirty="0" smtClean="0"/>
              <a:t>By design, VGS4=VGS2, VA=VB</a:t>
            </a:r>
          </a:p>
          <a:p>
            <a:endParaRPr lang="en-US" dirty="0"/>
          </a:p>
          <a:p>
            <a:r>
              <a:rPr lang="en-US" dirty="0" err="1" smtClean="0"/>
              <a:t>Vb</a:t>
            </a:r>
            <a:r>
              <a:rPr lang="en-US" dirty="0" smtClean="0"/>
              <a:t>=V</a:t>
            </a:r>
            <a:r>
              <a:rPr lang="en-US" baseline="-25000" dirty="0" smtClean="0"/>
              <a:t>OD2</a:t>
            </a:r>
            <a:r>
              <a:rPr lang="en-US" dirty="0" smtClean="0"/>
              <a:t>+V</a:t>
            </a:r>
            <a:r>
              <a:rPr lang="en-US" baseline="-25000" dirty="0" smtClean="0"/>
              <a:t>TH2</a:t>
            </a:r>
            <a:r>
              <a:rPr lang="en-US" dirty="0" smtClean="0"/>
              <a:t>+V</a:t>
            </a:r>
            <a:r>
              <a:rPr lang="en-US" baseline="-25000" dirty="0" smtClean="0"/>
              <a:t>OD1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73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Minimum </a:t>
            </a:r>
            <a:r>
              <a:rPr lang="en-US" dirty="0" err="1" smtClean="0"/>
              <a:t>Vout</a:t>
            </a:r>
            <a:endParaRPr lang="en-US" dirty="0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420" y="1828800"/>
            <a:ext cx="6629400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772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MOS Transistor Biased by a Resistive Divider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2825" y="2286000"/>
            <a:ext cx="203835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572000"/>
            <a:ext cx="4524375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28800" y="5638800"/>
            <a:ext cx="6224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Sensitivity to VDD, resistor variations, and temperature.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5561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Minimum </a:t>
            </a:r>
            <a:r>
              <a:rPr lang="en-US" dirty="0" err="1" smtClean="0"/>
              <a:t>Vout</a:t>
            </a:r>
            <a:endParaRPr lang="en-US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47800"/>
            <a:ext cx="7754841" cy="446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681993" y="5946100"/>
            <a:ext cx="39148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VOD3=0.163 V</a:t>
            </a:r>
          </a:p>
          <a:p>
            <a:r>
              <a:rPr lang="en-US" dirty="0" smtClean="0"/>
              <a:t>VOD4=0.056 V</a:t>
            </a:r>
          </a:p>
          <a:p>
            <a:r>
              <a:rPr lang="en-US" dirty="0" smtClean="0"/>
              <a:t>VOUT(min)=VOD3+VOD4=0.219 V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276600" y="1447800"/>
            <a:ext cx="0" cy="40386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051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Vb</a:t>
            </a:r>
            <a:r>
              <a:rPr lang="en-US" dirty="0" smtClean="0"/>
              <a:t> Generation (Option 1)</a:t>
            </a:r>
            <a:endParaRPr lang="en-US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057399"/>
            <a:ext cx="3086100" cy="313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133600" y="5334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Requirement:</a:t>
            </a:r>
            <a:endParaRPr lang="en-US" dirty="0" smtClean="0"/>
          </a:p>
          <a:p>
            <a:r>
              <a:rPr lang="en-US" dirty="0" err="1" smtClean="0"/>
              <a:t>Vb</a:t>
            </a:r>
            <a:r>
              <a:rPr lang="en-US" dirty="0" smtClean="0"/>
              <a:t>=V</a:t>
            </a:r>
            <a:r>
              <a:rPr lang="en-US" baseline="-25000" dirty="0" smtClean="0"/>
              <a:t>OD2</a:t>
            </a:r>
            <a:r>
              <a:rPr lang="en-US" dirty="0" smtClean="0"/>
              <a:t>+V</a:t>
            </a:r>
            <a:r>
              <a:rPr lang="en-US" baseline="-25000" dirty="0" smtClean="0"/>
              <a:t>TH2</a:t>
            </a:r>
            <a:r>
              <a:rPr lang="en-US" dirty="0" smtClean="0"/>
              <a:t>+V</a:t>
            </a:r>
            <a:r>
              <a:rPr lang="en-US" baseline="-25000" dirty="0" smtClean="0"/>
              <a:t>OD1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3624261"/>
            <a:ext cx="17347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</a:t>
            </a:r>
            <a:r>
              <a:rPr lang="en-US" baseline="-25000" dirty="0" smtClean="0"/>
              <a:t>GS5</a:t>
            </a:r>
            <a:r>
              <a:rPr lang="en-US" dirty="0" smtClean="0"/>
              <a:t>=V</a:t>
            </a:r>
            <a:r>
              <a:rPr lang="en-US" baseline="-25000" dirty="0" smtClean="0"/>
              <a:t>GS2</a:t>
            </a:r>
          </a:p>
          <a:p>
            <a:r>
              <a:rPr lang="en-US" dirty="0" smtClean="0"/>
              <a:t>V</a:t>
            </a:r>
            <a:r>
              <a:rPr lang="en-US" baseline="-25000" dirty="0" smtClean="0"/>
              <a:t>OD1</a:t>
            </a:r>
            <a:r>
              <a:rPr lang="en-US" dirty="0" smtClean="0"/>
              <a:t>=V</a:t>
            </a:r>
            <a:r>
              <a:rPr lang="en-US" baseline="-25000" dirty="0" smtClean="0"/>
              <a:t>GS6</a:t>
            </a:r>
            <a:r>
              <a:rPr lang="en-US" dirty="0" smtClean="0"/>
              <a:t>-I</a:t>
            </a:r>
            <a:r>
              <a:rPr lang="en-US" baseline="-25000" dirty="0" smtClean="0"/>
              <a:t>1</a:t>
            </a:r>
            <a:r>
              <a:rPr lang="en-US" dirty="0" smtClean="0"/>
              <a:t>R</a:t>
            </a:r>
            <a:r>
              <a:rPr lang="en-US" baseline="-25000" dirty="0" smtClean="0"/>
              <a:t>b</a:t>
            </a:r>
            <a:endParaRPr lang="en-US" baseline="-250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6172200" y="2590800"/>
            <a:ext cx="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81873" y="2057399"/>
            <a:ext cx="46474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Problem: M5 suffers from no body effect</a:t>
            </a:r>
          </a:p>
          <a:p>
            <a:r>
              <a:rPr lang="en-US" dirty="0" smtClean="0"/>
              <a:t>M2 suffers from body effect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844087" y="4517408"/>
            <a:ext cx="28857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Rb</a:t>
            </a:r>
            <a:r>
              <a:rPr lang="en-US" dirty="0" smtClean="0"/>
              <a:t> is not well controlled,</a:t>
            </a:r>
          </a:p>
          <a:p>
            <a:r>
              <a:rPr lang="en-US" dirty="0" smtClean="0"/>
              <a:t>unless </a:t>
            </a:r>
            <a:r>
              <a:rPr lang="en-US" dirty="0" err="1" smtClean="0"/>
              <a:t>Rb</a:t>
            </a:r>
            <a:r>
              <a:rPr lang="en-US" dirty="0" smtClean="0"/>
              <a:t> is off-chip.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96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Vb</a:t>
            </a:r>
            <a:r>
              <a:rPr lang="en-US" dirty="0" smtClean="0"/>
              <a:t> Generation (Option 2)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33600" y="5334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Requirement:</a:t>
            </a:r>
            <a:endParaRPr lang="en-US" dirty="0" smtClean="0"/>
          </a:p>
          <a:p>
            <a:r>
              <a:rPr lang="en-US" dirty="0" err="1" smtClean="0"/>
              <a:t>Vb</a:t>
            </a:r>
            <a:r>
              <a:rPr lang="en-US" dirty="0" smtClean="0"/>
              <a:t>=V</a:t>
            </a:r>
            <a:r>
              <a:rPr lang="en-US" baseline="-25000" dirty="0" smtClean="0"/>
              <a:t>OD2</a:t>
            </a:r>
            <a:r>
              <a:rPr lang="en-US" dirty="0" smtClean="0"/>
              <a:t>+V</a:t>
            </a:r>
            <a:r>
              <a:rPr lang="en-US" baseline="-25000" dirty="0" smtClean="0"/>
              <a:t>TH2</a:t>
            </a:r>
            <a:r>
              <a:rPr lang="en-US" dirty="0" smtClean="0"/>
              <a:t>+V</a:t>
            </a:r>
            <a:r>
              <a:rPr lang="en-US" baseline="-25000" dirty="0" smtClean="0"/>
              <a:t>OD1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3624261"/>
            <a:ext cx="17716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</a:t>
            </a:r>
            <a:r>
              <a:rPr lang="en-US" baseline="-25000" dirty="0" smtClean="0"/>
              <a:t>GS5</a:t>
            </a:r>
            <a:r>
              <a:rPr lang="en-US" dirty="0" smtClean="0"/>
              <a:t>=V</a:t>
            </a:r>
            <a:r>
              <a:rPr lang="en-US" baseline="-25000" dirty="0" smtClean="0"/>
              <a:t>GS2</a:t>
            </a:r>
          </a:p>
          <a:p>
            <a:r>
              <a:rPr lang="en-US" dirty="0" smtClean="0"/>
              <a:t>V</a:t>
            </a:r>
            <a:r>
              <a:rPr lang="en-US" baseline="-25000" dirty="0" smtClean="0"/>
              <a:t>OD1</a:t>
            </a:r>
            <a:r>
              <a:rPr lang="en-US" dirty="0" smtClean="0"/>
              <a:t>=V</a:t>
            </a:r>
            <a:r>
              <a:rPr lang="en-US" baseline="-25000" dirty="0" smtClean="0"/>
              <a:t>GS6</a:t>
            </a:r>
            <a:r>
              <a:rPr lang="en-US" dirty="0" smtClean="0"/>
              <a:t>-V</a:t>
            </a:r>
            <a:r>
              <a:rPr lang="en-US" baseline="-25000" dirty="0" smtClean="0"/>
              <a:t>TH7</a:t>
            </a:r>
            <a:endParaRPr lang="en-US" baseline="-250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6172200" y="2590800"/>
            <a:ext cx="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81873" y="2057399"/>
            <a:ext cx="46474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Problem: M5 suffers from no body effect</a:t>
            </a:r>
          </a:p>
          <a:p>
            <a:r>
              <a:rPr lang="en-US" dirty="0" smtClean="0"/>
              <a:t>M2 suffers from body effect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844087" y="4517408"/>
            <a:ext cx="32496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Design M7 (Large W</a:t>
            </a:r>
            <a:r>
              <a:rPr lang="en-US" baseline="-25000" dirty="0" smtClean="0"/>
              <a:t>7</a:t>
            </a:r>
            <a:r>
              <a:rPr lang="en-US" dirty="0" smtClean="0"/>
              <a:t>/L</a:t>
            </a:r>
            <a:r>
              <a:rPr lang="en-US" baseline="-25000" dirty="0" smtClean="0"/>
              <a:t>7</a:t>
            </a:r>
            <a:r>
              <a:rPr lang="en-US" dirty="0" smtClean="0"/>
              <a:t>) so </a:t>
            </a:r>
          </a:p>
          <a:p>
            <a:r>
              <a:rPr lang="en-US" dirty="0" smtClean="0"/>
              <a:t>that VGS7 is approx. VTH7</a:t>
            </a:r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998" y="1887794"/>
            <a:ext cx="2809875" cy="320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675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Vb</a:t>
            </a:r>
            <a:r>
              <a:rPr lang="en-US" dirty="0" smtClean="0"/>
              <a:t> Generation Circuit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1600200"/>
            <a:ext cx="8191500" cy="462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247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Iout</a:t>
            </a:r>
            <a:r>
              <a:rPr lang="en-US" dirty="0" smtClean="0"/>
              <a:t> versus </a:t>
            </a:r>
            <a:r>
              <a:rPr lang="en-US" dirty="0" err="1" smtClean="0"/>
              <a:t>Vout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00200"/>
            <a:ext cx="7915275" cy="4616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148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8400"/>
            <a:ext cx="8229600" cy="1143000"/>
          </a:xfrm>
        </p:spPr>
        <p:txBody>
          <a:bodyPr/>
          <a:lstStyle/>
          <a:p>
            <a:r>
              <a:rPr lang="en-US" dirty="0" smtClean="0"/>
              <a:t>Active Current Mirror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38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Differential Pair with Current-Source Load</a:t>
            </a:r>
            <a:endParaRPr lang="en-US" dirty="0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905000"/>
            <a:ext cx="3181350" cy="337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0" y="5410200"/>
            <a:ext cx="5335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Calculate the Av via </a:t>
            </a:r>
            <a:r>
              <a:rPr lang="en-US" dirty="0" err="1" smtClean="0"/>
              <a:t>Norten</a:t>
            </a:r>
            <a:r>
              <a:rPr lang="en-US" dirty="0" smtClean="0"/>
              <a:t> Equivalent Circuit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95400" y="5822624"/>
            <a:ext cx="7704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(The half-circuit concept is not applicable due to lack of symmetry)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18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Transconductance</a:t>
            </a:r>
            <a:endParaRPr lang="en-US" dirty="0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738" y="1747838"/>
            <a:ext cx="3438525" cy="336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29837" y="5543266"/>
            <a:ext cx="1284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</a:t>
            </a:r>
            <a:r>
              <a:rPr lang="en-US" baseline="-25000" dirty="0" err="1" smtClean="0"/>
              <a:t>m</a:t>
            </a:r>
            <a:r>
              <a:rPr lang="en-US" dirty="0" smtClean="0"/>
              <a:t>=g</a:t>
            </a:r>
            <a:r>
              <a:rPr lang="en-US" baseline="-25000" dirty="0" smtClean="0"/>
              <a:t>m1</a:t>
            </a:r>
            <a:r>
              <a:rPr lang="en-US" dirty="0" smtClean="0"/>
              <a:t>/2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6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Output Resistance of a Source Degenerated Amplifier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209800"/>
            <a:ext cx="5257800" cy="233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934" y="4739185"/>
            <a:ext cx="2819400" cy="475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Freeform 9"/>
          <p:cNvSpPr/>
          <p:nvPr/>
        </p:nvSpPr>
        <p:spPr>
          <a:xfrm>
            <a:off x="4844955" y="2414604"/>
            <a:ext cx="1160060" cy="2020918"/>
          </a:xfrm>
          <a:custGeom>
            <a:avLst/>
            <a:gdLst>
              <a:gd name="connsiteX0" fmla="*/ 1160060 w 1160060"/>
              <a:gd name="connsiteY0" fmla="*/ 2020918 h 2020918"/>
              <a:gd name="connsiteX1" fmla="*/ 682388 w 1160060"/>
              <a:gd name="connsiteY1" fmla="*/ 328596 h 2020918"/>
              <a:gd name="connsiteX2" fmla="*/ 0 w 1160060"/>
              <a:gd name="connsiteY2" fmla="*/ 1050 h 2020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60060" h="2020918">
                <a:moveTo>
                  <a:pt x="1160060" y="2020918"/>
                </a:moveTo>
                <a:cubicBezTo>
                  <a:pt x="1017895" y="1343079"/>
                  <a:pt x="875731" y="665241"/>
                  <a:pt x="682388" y="328596"/>
                </a:cubicBezTo>
                <a:cubicBezTo>
                  <a:pt x="489045" y="-8049"/>
                  <a:pt x="244522" y="-3500"/>
                  <a:pt x="0" y="1050"/>
                </a:cubicBez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844955" y="4543425"/>
            <a:ext cx="2408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(Output Resistance)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212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Resistance</a:t>
            </a:r>
            <a:endParaRPr lang="en-US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463" y="1766888"/>
            <a:ext cx="2505075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1971" y="5257800"/>
            <a:ext cx="461010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2071" y="5257799"/>
            <a:ext cx="49530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884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Current Mirror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981200"/>
            <a:ext cx="2505075" cy="216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25" y="4343400"/>
            <a:ext cx="3714750" cy="151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757737"/>
            <a:ext cx="1971675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562600" y="4648200"/>
            <a:ext cx="914400" cy="914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495800" y="5765800"/>
            <a:ext cx="34163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ratio of device dimensions.</a:t>
            </a:r>
          </a:p>
          <a:p>
            <a:r>
              <a:rPr lang="en-US" dirty="0" smtClean="0"/>
              <a:t>No dependence on process</a:t>
            </a:r>
          </a:p>
          <a:p>
            <a:r>
              <a:rPr lang="en-US" dirty="0" smtClean="0"/>
              <a:t>and temperature.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48000" y="2971800"/>
            <a:ext cx="2819400" cy="90011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96000" y="2971800"/>
            <a:ext cx="27815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Same length MUST</a:t>
            </a:r>
          </a:p>
          <a:p>
            <a:r>
              <a:rPr lang="en-US" dirty="0" smtClean="0"/>
              <a:t>be used for M1 and M2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9890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Differential Pair with Current-Source Load</a:t>
            </a:r>
            <a:endParaRPr lang="en-US" dirty="0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905000"/>
            <a:ext cx="3181350" cy="337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550" y="5486400"/>
            <a:ext cx="245745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164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Combine Drain Currents to Increase Gain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05000"/>
            <a:ext cx="3181350" cy="337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716617"/>
            <a:ext cx="4200525" cy="354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3810000" y="3048000"/>
            <a:ext cx="99060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868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DC Voltage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05000"/>
            <a:ext cx="4200525" cy="354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86000" y="5638800"/>
            <a:ext cx="4035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With perfect symmetry V</a:t>
            </a:r>
            <a:r>
              <a:rPr lang="en-US" baseline="-25000" dirty="0" smtClean="0">
                <a:solidFill>
                  <a:srgbClr val="FF0000"/>
                </a:solidFill>
              </a:rPr>
              <a:t>X,DC</a:t>
            </a:r>
            <a:r>
              <a:rPr lang="en-US" dirty="0" smtClean="0">
                <a:solidFill>
                  <a:srgbClr val="FF0000"/>
                </a:solidFill>
              </a:rPr>
              <a:t>=V</a:t>
            </a:r>
            <a:r>
              <a:rPr lang="en-US" baseline="-25000" dirty="0" smtClean="0">
                <a:solidFill>
                  <a:srgbClr val="FF0000"/>
                </a:solidFill>
              </a:rPr>
              <a:t>Y,DC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91200" y="2209800"/>
            <a:ext cx="327044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VX=VDD-|V</a:t>
            </a:r>
            <a:r>
              <a:rPr lang="en-US" baseline="-25000" dirty="0" smtClean="0"/>
              <a:t>GS3</a:t>
            </a:r>
            <a:r>
              <a:rPr lang="en-US" dirty="0" smtClean="0"/>
              <a:t>|</a:t>
            </a:r>
          </a:p>
          <a:p>
            <a:r>
              <a:rPr lang="en-US" dirty="0" smtClean="0"/>
              <a:t>If V</a:t>
            </a:r>
            <a:r>
              <a:rPr lang="en-US" baseline="-25000" dirty="0" smtClean="0"/>
              <a:t>Y</a:t>
            </a:r>
            <a:r>
              <a:rPr lang="en-US" dirty="0" smtClean="0"/>
              <a:t> &lt; V</a:t>
            </a:r>
            <a:r>
              <a:rPr lang="en-US" baseline="-25000" dirty="0" smtClean="0"/>
              <a:t>X</a:t>
            </a:r>
            <a:r>
              <a:rPr lang="en-US" dirty="0" smtClean="0"/>
              <a:t>,  then I</a:t>
            </a:r>
            <a:r>
              <a:rPr lang="en-US" baseline="-25000" dirty="0" smtClean="0"/>
              <a:t>M2</a:t>
            </a:r>
            <a:r>
              <a:rPr lang="en-US" dirty="0" smtClean="0"/>
              <a:t>&lt;I</a:t>
            </a:r>
            <a:r>
              <a:rPr lang="en-US" baseline="-25000" dirty="0" smtClean="0"/>
              <a:t>M1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Since I</a:t>
            </a:r>
            <a:r>
              <a:rPr lang="en-US" baseline="-25000" dirty="0" smtClean="0"/>
              <a:t>M3</a:t>
            </a:r>
            <a:r>
              <a:rPr lang="en-US" dirty="0" smtClean="0"/>
              <a:t>=I</a:t>
            </a:r>
            <a:r>
              <a:rPr lang="en-US" baseline="-25000" dirty="0" smtClean="0"/>
              <a:t>M1</a:t>
            </a:r>
            <a:r>
              <a:rPr lang="en-US" dirty="0" smtClean="0"/>
              <a:t> and I</a:t>
            </a:r>
            <a:r>
              <a:rPr lang="en-US" baseline="-25000" dirty="0" smtClean="0"/>
              <a:t>M4</a:t>
            </a:r>
            <a:r>
              <a:rPr lang="en-US" dirty="0" smtClean="0"/>
              <a:t>=I</a:t>
            </a:r>
            <a:r>
              <a:rPr lang="en-US" baseline="-25000" dirty="0" smtClean="0"/>
              <a:t>M2</a:t>
            </a:r>
            <a:r>
              <a:rPr lang="en-US" dirty="0" smtClean="0"/>
              <a:t>, </a:t>
            </a:r>
          </a:p>
          <a:p>
            <a:r>
              <a:rPr lang="en-US" dirty="0" smtClean="0"/>
              <a:t>I</a:t>
            </a:r>
            <a:r>
              <a:rPr lang="en-US" baseline="-25000" dirty="0" smtClean="0"/>
              <a:t>M3</a:t>
            </a:r>
            <a:r>
              <a:rPr lang="en-US" dirty="0" smtClean="0"/>
              <a:t>&gt;I</a:t>
            </a:r>
            <a:r>
              <a:rPr lang="en-US" baseline="-25000" dirty="0" smtClean="0"/>
              <a:t>M4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This is not possible because </a:t>
            </a:r>
          </a:p>
          <a:p>
            <a:r>
              <a:rPr lang="en-US" dirty="0" smtClean="0"/>
              <a:t>V</a:t>
            </a:r>
            <a:r>
              <a:rPr lang="en-US" baseline="-25000" dirty="0" smtClean="0"/>
              <a:t>SD4</a:t>
            </a:r>
            <a:r>
              <a:rPr lang="en-US" dirty="0" smtClean="0"/>
              <a:t>&gt;V</a:t>
            </a:r>
            <a:r>
              <a:rPr lang="en-US" baseline="-25000" dirty="0" smtClean="0"/>
              <a:t>SD3</a:t>
            </a:r>
            <a:r>
              <a:rPr lang="en-US" dirty="0" smtClean="0"/>
              <a:t>, so I</a:t>
            </a:r>
            <a:r>
              <a:rPr lang="en-US" baseline="-25000" dirty="0" smtClean="0"/>
              <a:t>M4</a:t>
            </a:r>
            <a:r>
              <a:rPr lang="en-US" dirty="0" smtClean="0"/>
              <a:t>&gt; I</a:t>
            </a:r>
            <a:r>
              <a:rPr lang="en-US" baseline="-25000" dirty="0" smtClean="0"/>
              <a:t>M3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77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Signal Gain</a:t>
            </a:r>
            <a:endParaRPr lang="en-US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05000"/>
            <a:ext cx="3857625" cy="300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025" y="1981200"/>
            <a:ext cx="3914775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33600" y="5181600"/>
            <a:ext cx="64780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swing at X is low since the impedance at X is 1/gm3.</a:t>
            </a:r>
          </a:p>
          <a:p>
            <a:r>
              <a:rPr lang="en-US" dirty="0" smtClean="0"/>
              <a:t>So the X can be approximated as an AC ground for the </a:t>
            </a:r>
          </a:p>
          <a:p>
            <a:r>
              <a:rPr lang="en-US" dirty="0" smtClean="0"/>
              <a:t>purpose calculating Gm.</a:t>
            </a:r>
            <a:endParaRPr lang="en-US" dirty="0"/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0987" y="6248400"/>
            <a:ext cx="1362075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702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r>
              <a:rPr lang="en-US" baseline="-25000" dirty="0" smtClean="0"/>
              <a:t>out</a:t>
            </a:r>
            <a:endParaRPr lang="en-US" baseline="-25000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52600"/>
            <a:ext cx="8210550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422775"/>
            <a:ext cx="323850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16348" y="5486400"/>
            <a:ext cx="67970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When a voltage is applied to the output to measured Rout,</a:t>
            </a:r>
          </a:p>
          <a:p>
            <a:r>
              <a:rPr lang="en-US" dirty="0" smtClean="0"/>
              <a:t>the gate voltage of M4 does not remain constant.</a:t>
            </a:r>
            <a:endParaRPr lang="en-US" dirty="0"/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751387"/>
            <a:ext cx="14859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5676900" y="4927599"/>
            <a:ext cx="571500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653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Current Mirror</a:t>
            </a:r>
            <a:endParaRPr lang="en-US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3" y="1295400"/>
            <a:ext cx="8486775" cy="546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947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Voltage Gain of Active Current Mirror</a:t>
            </a:r>
            <a:endParaRPr lang="en-US" dirty="0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752600"/>
            <a:ext cx="8604227" cy="391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52600" y="5867400"/>
            <a:ext cx="49327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Vin,pp</a:t>
            </a:r>
            <a:r>
              <a:rPr lang="en-US" dirty="0" smtClean="0"/>
              <a:t>=2 mV</a:t>
            </a:r>
          </a:p>
          <a:p>
            <a:r>
              <a:rPr lang="en-US" dirty="0" err="1" smtClean="0"/>
              <a:t>Vout,pp</a:t>
            </a:r>
            <a:r>
              <a:rPr lang="en-US" dirty="0" smtClean="0"/>
              <a:t>=46.69 (Simulation)</a:t>
            </a:r>
          </a:p>
          <a:p>
            <a:r>
              <a:rPr lang="en-US" dirty="0" err="1" smtClean="0"/>
              <a:t>Vout,pp</a:t>
            </a:r>
            <a:r>
              <a:rPr lang="en-US" dirty="0" smtClean="0"/>
              <a:t>=47.21 mV (Analytical calculation)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56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981200"/>
            <a:ext cx="8721869" cy="4177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2400"/>
            <a:ext cx="4200525" cy="354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4343400" y="1524000"/>
            <a:ext cx="1371600" cy="68580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286000" y="1524000"/>
            <a:ext cx="3429000" cy="327660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819400" y="2895600"/>
            <a:ext cx="0" cy="190500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986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Mode Operation</a:t>
            </a:r>
            <a:endParaRPr lang="en-US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7" y="1736725"/>
            <a:ext cx="4162425" cy="333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5070475"/>
            <a:ext cx="1790700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924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Gain By </a:t>
            </a:r>
            <a:r>
              <a:rPr lang="en-US" dirty="0" smtClean="0"/>
              <a:t>Inspection (Review)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145131"/>
            <a:ext cx="2419350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057400"/>
            <a:ext cx="1781175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4475" y="4782474"/>
            <a:ext cx="1866900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114800"/>
            <a:ext cx="2219325" cy="233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034909" y="5984970"/>
            <a:ext cx="5109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Interpretation: The resistance  at the drain</a:t>
            </a:r>
          </a:p>
          <a:p>
            <a:r>
              <a:rPr lang="en-US" dirty="0" smtClean="0"/>
              <a:t>Divided by the resistance in the source path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66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Current Mirror Used to Bias a Differential Amplifier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43000" y="4926542"/>
            <a:ext cx="70150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Reduce </a:t>
            </a:r>
            <a:r>
              <a:rPr lang="en-US" dirty="0" err="1" smtClean="0"/>
              <a:t>gm</a:t>
            </a:r>
            <a:r>
              <a:rPr lang="en-US" dirty="0" smtClean="0"/>
              <a:t> by reducing current rather than the aspect ratio.</a:t>
            </a:r>
          </a:p>
          <a:p>
            <a:r>
              <a:rPr lang="en-US" dirty="0" smtClean="0"/>
              <a:t>Reduce I(M3) and I(M4).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750189"/>
            <a:ext cx="1945996" cy="849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752600"/>
            <a:ext cx="5097282" cy="3037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900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Equivalent Circuit</a:t>
            </a:r>
            <a:endParaRPr lang="en-US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" y="1219200"/>
            <a:ext cx="7267575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4343400"/>
            <a:ext cx="308610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6705600" y="2967037"/>
            <a:ext cx="990600" cy="6143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200900" y="3733800"/>
            <a:ext cx="1535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(neglected)</a:t>
            </a:r>
            <a:endParaRPr lang="en-US" dirty="0"/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8940" y="5638800"/>
            <a:ext cx="1876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 flipH="1">
            <a:off x="6096000" y="5791200"/>
            <a:ext cx="609600" cy="0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723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611910"/>
            <a:ext cx="9105900" cy="4246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89" y="76200"/>
            <a:ext cx="3550436" cy="2843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1524000" y="2057400"/>
            <a:ext cx="0" cy="114300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048000" y="1295400"/>
            <a:ext cx="3657600" cy="133350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096000" y="1752600"/>
            <a:ext cx="2638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Vout,pp</a:t>
            </a:r>
            <a:r>
              <a:rPr lang="en-US" dirty="0" smtClean="0"/>
              <a:t>=0.003414m V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667000" y="2228677"/>
            <a:ext cx="1622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Vin,pp</a:t>
            </a:r>
            <a:r>
              <a:rPr lang="en-US" dirty="0" smtClean="0"/>
              <a:t>=2 mV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324600" y="2228677"/>
            <a:ext cx="1585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Av=0.001707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41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Common Mode Rejection Ratio</a:t>
            </a:r>
            <a:endParaRPr lang="en-US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425" y="2462213"/>
            <a:ext cx="5391150" cy="193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666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Current Mirror</a:t>
            </a:r>
            <a:endParaRPr lang="en-US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8694" y="2588999"/>
            <a:ext cx="6453188" cy="415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14600" y="1889898"/>
            <a:ext cx="4562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CMRR=23.6/0.0017=13.88 x10</a:t>
            </a:r>
            <a:r>
              <a:rPr lang="en-US" baseline="30000" dirty="0" smtClean="0"/>
              <a:t>3</a:t>
            </a:r>
            <a:r>
              <a:rPr lang="en-US" dirty="0" smtClean="0"/>
              <a:t>=82.84 dB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399837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0" y="5410200"/>
            <a:ext cx="227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W/L=10.95um/2um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715000" y="5427133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W/L=21.9um/2um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138" y="1666875"/>
            <a:ext cx="6943725" cy="352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 flipH="1" flipV="1">
            <a:off x="3581400" y="4038600"/>
            <a:ext cx="685800" cy="1295400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4267200" y="4038600"/>
            <a:ext cx="609600" cy="1295400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6" idx="0"/>
          </p:cNvCxnSpPr>
          <p:nvPr/>
        </p:nvCxnSpPr>
        <p:spPr>
          <a:xfrm flipV="1">
            <a:off x="6788371" y="4191000"/>
            <a:ext cx="0" cy="1236133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5508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Trade-Offs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Output resistance (1/</a:t>
            </a:r>
            <a:r>
              <a:rPr lang="en-US" dirty="0" err="1" smtClean="0"/>
              <a:t>gds</a:t>
            </a:r>
            <a:r>
              <a:rPr lang="en-US" dirty="0" smtClean="0"/>
              <a:t>)</a:t>
            </a:r>
          </a:p>
          <a:p>
            <a:r>
              <a:rPr lang="en-US" dirty="0" smtClean="0"/>
              <a:t>CDS</a:t>
            </a:r>
          </a:p>
          <a:p>
            <a:r>
              <a:rPr lang="en-US" dirty="0" smtClean="0"/>
              <a:t>W/L</a:t>
            </a:r>
          </a:p>
          <a:p>
            <a:r>
              <a:rPr lang="en-US" dirty="0" smtClean="0"/>
              <a:t>Current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133600"/>
            <a:ext cx="2505075" cy="216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329642"/>
            <a:ext cx="4886325" cy="86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105400"/>
            <a:ext cx="4829175" cy="61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5943600"/>
            <a:ext cx="2828925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054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</a:t>
            </a:r>
            <a:r>
              <a:rPr lang="en-US" baseline="-25000" dirty="0" smtClean="0"/>
              <a:t>OUT</a:t>
            </a:r>
            <a:r>
              <a:rPr lang="en-US" dirty="0" smtClean="0"/>
              <a:t>=100 </a:t>
            </a:r>
            <a:r>
              <a:rPr lang="en-US" dirty="0" err="1" smtClean="0"/>
              <a:t>uA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8442643"/>
              </p:ext>
            </p:extLst>
          </p:nvPr>
        </p:nvGraphicFramePr>
        <p:xfrm>
          <a:off x="1295400" y="1905000"/>
          <a:ext cx="6583680" cy="1854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L(um)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W(um)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GDS (</a:t>
                      </a:r>
                      <a:r>
                        <a:rPr lang="en-US" dirty="0" err="1" smtClean="0"/>
                        <a:t>uS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CDS (</a:t>
                      </a:r>
                      <a:r>
                        <a:rPr lang="en-US" dirty="0" err="1" smtClean="0"/>
                        <a:t>fF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109.63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51.82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100.39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800n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56.5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17.13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180n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17.02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92.9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1.079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120n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13.33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0.411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985154"/>
            <a:ext cx="2505075" cy="216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4495800" y="4800600"/>
            <a:ext cx="8382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>
            <a:endCxn id="4" idx="2"/>
          </p:cNvCxnSpPr>
          <p:nvPr/>
        </p:nvCxnSpPr>
        <p:spPr>
          <a:xfrm flipV="1">
            <a:off x="4572000" y="3759200"/>
            <a:ext cx="15240" cy="10414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715000" y="4394200"/>
            <a:ext cx="33345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 Same IOUT, </a:t>
            </a:r>
          </a:p>
          <a:p>
            <a:r>
              <a:rPr lang="en-US" dirty="0" smtClean="0"/>
              <a:t>L↓→</a:t>
            </a:r>
            <a:r>
              <a:rPr lang="en-US" dirty="0"/>
              <a:t>W</a:t>
            </a:r>
            <a:r>
              <a:rPr lang="en-US" dirty="0" smtClean="0"/>
              <a:t>↓→GDS</a:t>
            </a:r>
            <a:r>
              <a:rPr lang="en-US" dirty="0" smtClean="0"/>
              <a:t>↑(Ro</a:t>
            </a:r>
            <a:r>
              <a:rPr lang="en-US" dirty="0" smtClean="0"/>
              <a:t>↓) →CDS ↓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781800" y="4717365"/>
            <a:ext cx="1219200" cy="3488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43599" y="5181600"/>
            <a:ext cx="2925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Drop in Ro is not desired.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24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 </a:t>
            </a:r>
            <a:r>
              <a:rPr lang="en-US" dirty="0" err="1" smtClean="0"/>
              <a:t>Cascode</a:t>
            </a:r>
            <a:r>
              <a:rPr lang="en-US" dirty="0" smtClean="0"/>
              <a:t> to Increase output Resistance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1905000"/>
            <a:ext cx="3457575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643188" y="4632867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Rout is approximately g</a:t>
            </a:r>
            <a:r>
              <a:rPr lang="en-US" baseline="-25000" dirty="0" smtClean="0"/>
              <a:t>m3</a:t>
            </a:r>
            <a:r>
              <a:rPr lang="en-US" dirty="0" smtClean="0"/>
              <a:t>r</a:t>
            </a:r>
            <a:r>
              <a:rPr lang="en-US" baseline="-25000" dirty="0" smtClean="0"/>
              <a:t>o3</a:t>
            </a:r>
            <a:r>
              <a:rPr lang="en-US" dirty="0" smtClean="0"/>
              <a:t>r</a:t>
            </a:r>
            <a:r>
              <a:rPr lang="en-US" baseline="-25000" dirty="0" smtClean="0"/>
              <a:t>o2</a:t>
            </a:r>
            <a:endParaRPr lang="en-US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2435212" y="5149334"/>
            <a:ext cx="4073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L1=L2, but L3 need not equal to L2.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07648" y="5715000"/>
            <a:ext cx="5328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Design Criteria: Choose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b</a:t>
            </a:r>
            <a:r>
              <a:rPr lang="en-US" dirty="0" smtClean="0"/>
              <a:t> so that V</a:t>
            </a:r>
            <a:r>
              <a:rPr lang="en-US" baseline="-25000" dirty="0" smtClean="0"/>
              <a:t>Y</a:t>
            </a:r>
            <a:r>
              <a:rPr lang="en-US" dirty="0" smtClean="0"/>
              <a:t> and V</a:t>
            </a:r>
            <a:r>
              <a:rPr lang="en-US" baseline="-25000" dirty="0" smtClean="0"/>
              <a:t>X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98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Cascode</a:t>
            </a:r>
            <a:r>
              <a:rPr lang="en-US" dirty="0" smtClean="0"/>
              <a:t> Current Source</a:t>
            </a:r>
            <a:endParaRPr 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2209800"/>
            <a:ext cx="8248650" cy="284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33600" y="5257800"/>
            <a:ext cx="4543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Requirement: Choose </a:t>
            </a:r>
            <a:r>
              <a:rPr lang="en-US" dirty="0" err="1" smtClean="0"/>
              <a:t>Vb</a:t>
            </a:r>
            <a:r>
              <a:rPr lang="en-US" dirty="0" smtClean="0"/>
              <a:t> so that V</a:t>
            </a:r>
            <a:r>
              <a:rPr lang="en-US" baseline="-25000" dirty="0" smtClean="0"/>
              <a:t>X</a:t>
            </a:r>
            <a:r>
              <a:rPr lang="en-US" dirty="0" smtClean="0"/>
              <a:t>=V</a:t>
            </a:r>
            <a:r>
              <a:rPr lang="en-US" baseline="-25000" dirty="0" smtClean="0"/>
              <a:t>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67000" y="5791200"/>
            <a:ext cx="32319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</a:t>
            </a:r>
            <a:r>
              <a:rPr lang="en-US" baseline="-25000" dirty="0" smtClean="0"/>
              <a:t>N</a:t>
            </a:r>
            <a:r>
              <a:rPr lang="en-US" dirty="0" smtClean="0"/>
              <a:t>=V</a:t>
            </a:r>
            <a:r>
              <a:rPr lang="en-US" baseline="-25000" dirty="0" smtClean="0"/>
              <a:t>GS0</a:t>
            </a:r>
            <a:r>
              <a:rPr lang="en-US" dirty="0" smtClean="0"/>
              <a:t>+V</a:t>
            </a:r>
            <a:r>
              <a:rPr lang="en-US" baseline="-25000" dirty="0" smtClean="0"/>
              <a:t>X</a:t>
            </a:r>
            <a:r>
              <a:rPr lang="en-US" dirty="0" smtClean="0"/>
              <a:t>=V</a:t>
            </a:r>
            <a:r>
              <a:rPr lang="en-US" baseline="-25000" dirty="0" smtClean="0"/>
              <a:t>GS3</a:t>
            </a:r>
            <a:r>
              <a:rPr lang="en-US" dirty="0" smtClean="0"/>
              <a:t>+V</a:t>
            </a:r>
            <a:r>
              <a:rPr lang="en-US" baseline="-25000" dirty="0" smtClean="0"/>
              <a:t>Y</a:t>
            </a:r>
          </a:p>
          <a:p>
            <a:r>
              <a:rPr lang="en-US" dirty="0" smtClean="0"/>
              <a:t>Therefore, V</a:t>
            </a:r>
            <a:r>
              <a:rPr lang="en-US" baseline="-25000" dirty="0" smtClean="0"/>
              <a:t>GS3</a:t>
            </a:r>
            <a:r>
              <a:rPr lang="en-US" dirty="0" smtClean="0"/>
              <a:t>=V</a:t>
            </a:r>
            <a:r>
              <a:rPr lang="en-US" baseline="-25000" dirty="0" smtClean="0"/>
              <a:t>GS0</a:t>
            </a:r>
          </a:p>
          <a:p>
            <a:r>
              <a:rPr lang="en-US" dirty="0" smtClean="0"/>
              <a:t>Since I</a:t>
            </a:r>
            <a:r>
              <a:rPr lang="en-US" baseline="-25000" dirty="0" smtClean="0"/>
              <a:t>D1</a:t>
            </a:r>
            <a:r>
              <a:rPr lang="en-US" dirty="0" smtClean="0"/>
              <a:t>=I</a:t>
            </a:r>
            <a:r>
              <a:rPr lang="en-US" baseline="-25000" dirty="0" smtClean="0"/>
              <a:t>D2</a:t>
            </a:r>
            <a:r>
              <a:rPr lang="en-US" dirty="0" smtClean="0"/>
              <a:t>, (W/L)</a:t>
            </a:r>
            <a:r>
              <a:rPr lang="en-US" baseline="-25000" dirty="0" smtClean="0"/>
              <a:t>3</a:t>
            </a:r>
            <a:r>
              <a:rPr lang="en-US" dirty="0" smtClean="0"/>
              <a:t>=(W/L)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190242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4551</TotalTime>
  <Words>690</Words>
  <Application>Microsoft Office PowerPoint</Application>
  <PresentationFormat>On-screen Show (4:3)</PresentationFormat>
  <Paragraphs>190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Current Mirror</vt:lpstr>
      <vt:lpstr>A MOS Transistor Biased by a Resistive Divider</vt:lpstr>
      <vt:lpstr>Basic Current Mirror</vt:lpstr>
      <vt:lpstr>Current Mirror Used to Bias a Differential Amplifier</vt:lpstr>
      <vt:lpstr>Example</vt:lpstr>
      <vt:lpstr>Trade-Offs</vt:lpstr>
      <vt:lpstr>IOUT=100 uA</vt:lpstr>
      <vt:lpstr>Use Cascode to Increase output Resistance</vt:lpstr>
      <vt:lpstr>Cascode Current Source</vt:lpstr>
      <vt:lpstr>Cascode Current Mirror</vt:lpstr>
      <vt:lpstr>Sensitivity of IOUT due to VOUT</vt:lpstr>
      <vt:lpstr>Sweep Output Voltage</vt:lpstr>
      <vt:lpstr>VB Versus VX</vt:lpstr>
      <vt:lpstr>PowerPoint Presentation</vt:lpstr>
      <vt:lpstr>Accuracy and Voltage Headroom Trade-Off</vt:lpstr>
      <vt:lpstr>Design Criteria</vt:lpstr>
      <vt:lpstr>Low Voltage Cascode</vt:lpstr>
      <vt:lpstr>Vb Requirement</vt:lpstr>
      <vt:lpstr>Minimum Vout</vt:lpstr>
      <vt:lpstr>Minimum Vout</vt:lpstr>
      <vt:lpstr>Vb Generation (Option 1)</vt:lpstr>
      <vt:lpstr>Vb Generation (Option 2)</vt:lpstr>
      <vt:lpstr>Vb Generation Circuit</vt:lpstr>
      <vt:lpstr>Iout versus Vout</vt:lpstr>
      <vt:lpstr>Active Current Mirror</vt:lpstr>
      <vt:lpstr>Differential Pair with Current-Source Load</vt:lpstr>
      <vt:lpstr>Transconductance</vt:lpstr>
      <vt:lpstr>Output Resistance of a Source Degenerated Amplifier</vt:lpstr>
      <vt:lpstr>Output Resistance</vt:lpstr>
      <vt:lpstr>Differential Pair with Current-Source Load</vt:lpstr>
      <vt:lpstr>Combine Drain Currents to Increase Gain</vt:lpstr>
      <vt:lpstr>Output DC Voltage</vt:lpstr>
      <vt:lpstr>Small Signal Gain</vt:lpstr>
      <vt:lpstr>Rout</vt:lpstr>
      <vt:lpstr>Active Current Mirror</vt:lpstr>
      <vt:lpstr>Voltage Gain of Active Current Mirror</vt:lpstr>
      <vt:lpstr>PowerPoint Presentation</vt:lpstr>
      <vt:lpstr>Common Mode Operation</vt:lpstr>
      <vt:lpstr>Gain By Inspection (Review)</vt:lpstr>
      <vt:lpstr>Equivalent Circuit</vt:lpstr>
      <vt:lpstr>PowerPoint Presentation</vt:lpstr>
      <vt:lpstr>Common Mode Rejection Ratio</vt:lpstr>
      <vt:lpstr>Active Current Mirror</vt:lpstr>
    </vt:vector>
  </TitlesOfParts>
  <Company>Sonoma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Current Mirror</dc:title>
  <dc:creator>uwslocal SOLAR</dc:creator>
  <cp:lastModifiedBy>uwslocal SOLAR</cp:lastModifiedBy>
  <cp:revision>39</cp:revision>
  <dcterms:created xsi:type="dcterms:W3CDTF">2012-02-24T21:08:05Z</dcterms:created>
  <dcterms:modified xsi:type="dcterms:W3CDTF">2012-02-28T00:59:47Z</dcterms:modified>
</cp:coreProperties>
</file>