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315" r:id="rId5"/>
    <p:sldId id="316" r:id="rId6"/>
    <p:sldId id="268" r:id="rId7"/>
    <p:sldId id="261" r:id="rId8"/>
    <p:sldId id="324" r:id="rId9"/>
    <p:sldId id="262" r:id="rId10"/>
    <p:sldId id="266" r:id="rId11"/>
    <p:sldId id="326" r:id="rId12"/>
    <p:sldId id="325" r:id="rId13"/>
    <p:sldId id="270" r:id="rId14"/>
    <p:sldId id="307" r:id="rId15"/>
    <p:sldId id="273" r:id="rId16"/>
    <p:sldId id="323" r:id="rId17"/>
    <p:sldId id="277" r:id="rId18"/>
    <p:sldId id="338" r:id="rId19"/>
    <p:sldId id="322" r:id="rId20"/>
    <p:sldId id="328" r:id="rId21"/>
    <p:sldId id="334" r:id="rId22"/>
    <p:sldId id="339" r:id="rId23"/>
    <p:sldId id="340" r:id="rId24"/>
    <p:sldId id="321" r:id="rId25"/>
    <p:sldId id="329" r:id="rId26"/>
    <p:sldId id="336" r:id="rId27"/>
    <p:sldId id="335" r:id="rId28"/>
    <p:sldId id="304" r:id="rId29"/>
    <p:sldId id="332" r:id="rId30"/>
    <p:sldId id="333" r:id="rId31"/>
    <p:sldId id="331" r:id="rId32"/>
    <p:sldId id="337" r:id="rId33"/>
    <p:sldId id="330" r:id="rId34"/>
  </p:sldIdLst>
  <p:sldSz cx="9144000" cy="6858000" type="screen4x3"/>
  <p:notesSz cx="6754813" cy="9866313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79" autoAdjust="0"/>
    <p:restoredTop sz="86441" autoAdjust="0"/>
  </p:normalViewPr>
  <p:slideViewPr>
    <p:cSldViewPr>
      <p:cViewPr varScale="1">
        <p:scale>
          <a:sx n="109" d="100"/>
          <a:sy n="109" d="100"/>
        </p:scale>
        <p:origin x="-2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1010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107BA-1E2D-471F-8AB1-504FE4F9EE2B}" type="slidenum">
              <a:rPr lang="en-US" altLang="zh-TW"/>
              <a:pPr>
                <a:defRPr/>
              </a:pPr>
              <a:t>‹N°›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FEAFB-A367-4DF6-B6F2-BEBFC5A15C50}" type="slidenum">
              <a:rPr lang="en-US" altLang="zh-TW"/>
              <a:pPr>
                <a:defRPr/>
              </a:pPr>
              <a:t>‹N°›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F5DD-72AF-4C7F-AD75-96E0E51BB08F}" type="slidenum">
              <a:rPr lang="en-US" altLang="zh-TW"/>
              <a:pPr>
                <a:defRPr/>
              </a:pPr>
              <a:t>‹N°›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AE083-0968-46BA-B3DF-B67DAE86F1AC}" type="slidenum">
              <a:rPr lang="en-US" altLang="zh-TW"/>
              <a:pPr>
                <a:defRPr/>
              </a:pPr>
              <a:t>‹N°›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6E52-367B-4CF9-8DD7-181BBD3B9F9C}" type="slidenum">
              <a:rPr lang="en-US" altLang="zh-TW"/>
              <a:pPr>
                <a:defRPr/>
              </a:pPr>
              <a:t>‹N°›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F6C731-CDB2-44EA-9C74-688EAA6EB074}" type="slidenum">
              <a:rPr lang="en-US" altLang="zh-TW"/>
              <a:pPr>
                <a:defRPr/>
              </a:pPr>
              <a:t>‹N°›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2B107-9F70-4A32-99C0-08D42CC54164}" type="slidenum">
              <a:rPr lang="en-US" altLang="zh-TW"/>
              <a:pPr>
                <a:defRPr/>
              </a:pPr>
              <a:t>‹N°›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59293-6B97-4D27-8143-4BB00EBE7F4B}" type="slidenum">
              <a:rPr lang="en-US" altLang="zh-TW"/>
              <a:pPr>
                <a:defRPr/>
              </a:pPr>
              <a:t>‹N°›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BDE3D-2642-479C-8666-923F52C7C0CC}" type="slidenum">
              <a:rPr lang="en-US" altLang="zh-TW"/>
              <a:pPr>
                <a:defRPr/>
              </a:pPr>
              <a:t>‹N°›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CA848-598E-4D83-BEBE-7D1CE9BED2BC}" type="slidenum">
              <a:rPr lang="en-US" altLang="zh-TW"/>
              <a:pPr>
                <a:defRPr/>
              </a:pPr>
              <a:t>‹N°›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6A46C-4A94-4936-85B6-C72175B0AC0E}" type="slidenum">
              <a:rPr lang="en-US" altLang="zh-TW"/>
              <a:pPr>
                <a:defRPr/>
              </a:pPr>
              <a:t>‹N°›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125F4-5ECC-4CF1-B7C8-060D57703642}" type="slidenum">
              <a:rPr lang="en-US" altLang="zh-TW"/>
              <a:pPr>
                <a:defRPr/>
              </a:pPr>
              <a:t>‹N°›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A01F7-2C90-4FBF-86CD-53CEE10EA0D5}" type="slidenum">
              <a:rPr lang="en-US" altLang="zh-TW"/>
              <a:pPr>
                <a:defRPr/>
              </a:pPr>
              <a:t>‹N°›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40965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9D7AEDC0-AEC3-48D0-B98B-7D406E7D72A5}" type="slidenum">
              <a:rPr lang="en-US" altLang="zh-TW"/>
              <a:pPr>
                <a:defRPr/>
              </a:pPr>
              <a:t>‹N°›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  <p:sldLayoutId id="2147483838" r:id="rId12"/>
    <p:sldLayoutId id="2147483839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新細明體" pitchFamily="18" charset="-12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6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23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 smtClean="0"/>
              <a:t>Lab4</a:t>
            </a:r>
            <a:br>
              <a:rPr lang="en-US" altLang="zh-TW" sz="3600" dirty="0" smtClean="0"/>
            </a:br>
            <a:r>
              <a:rPr lang="en-US" altLang="zh-TW" sz="3600" dirty="0" smtClean="0"/>
              <a:t>Scan Reorder in SOC Encounter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214312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en-US" altLang="zh-TW" sz="2400" dirty="0" smtClean="0"/>
              <a:t>Pro: </a:t>
            </a:r>
            <a:r>
              <a:rPr lang="en-US" altLang="zh-TW" sz="2400" dirty="0" err="1" smtClean="0"/>
              <a:t>Chia-Tso</a:t>
            </a:r>
            <a:r>
              <a:rPr lang="en-US" altLang="zh-TW" sz="2400" dirty="0" smtClean="0"/>
              <a:t> Chao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zh-TW" sz="2400" dirty="0" smtClean="0"/>
              <a:t>TA: </a:t>
            </a:r>
            <a:r>
              <a:rPr lang="en-US" altLang="zh-TW" sz="2400" dirty="0" err="1" smtClean="0"/>
              <a:t>Szu</a:t>
            </a:r>
            <a:r>
              <a:rPr lang="en-US" altLang="zh-TW" sz="2400" dirty="0" smtClean="0"/>
              <a:t>-Pang Mu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zh-TW" sz="2400" err="1" smtClean="0"/>
              <a:t>Hao-Wen</a:t>
            </a:r>
            <a:r>
              <a:rPr lang="en-US" altLang="zh-TW" sz="2400" smtClean="0"/>
              <a:t> Hsu</a:t>
            </a:r>
            <a:endParaRPr lang="en-US" altLang="zh-TW" sz="2400" dirty="0" smtClean="0"/>
          </a:p>
          <a:p>
            <a:pPr algn="ctr" eaLnBrk="1" hangingPunct="1">
              <a:lnSpc>
                <a:spcPct val="80000"/>
              </a:lnSpc>
            </a:pPr>
            <a:r>
              <a:rPr lang="en-US" altLang="zh-TW" sz="2400" dirty="0" smtClean="0"/>
              <a:t>2011/6/9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Floor Plan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7482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600" dirty="0" smtClean="0"/>
              <a:t>Specify core width, height and core margin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100" dirty="0">
                <a:solidFill>
                  <a:srgbClr val="3333FF"/>
                </a:solidFill>
              </a:rPr>
              <a:t>encounter &gt; </a:t>
            </a:r>
            <a:r>
              <a:rPr lang="en-US" altLang="zh-TW" sz="2100" dirty="0" err="1">
                <a:solidFill>
                  <a:srgbClr val="3333FF"/>
                </a:solidFill>
              </a:rPr>
              <a:t>floorPlan</a:t>
            </a:r>
            <a:r>
              <a:rPr lang="en-US" altLang="zh-TW" sz="2100" dirty="0">
                <a:solidFill>
                  <a:srgbClr val="3333FF"/>
                </a:solidFill>
              </a:rPr>
              <a:t> -site core </a:t>
            </a:r>
            <a:r>
              <a:rPr lang="en-US" altLang="zh-TW" sz="2100" dirty="0" smtClean="0">
                <a:solidFill>
                  <a:srgbClr val="3333FF"/>
                </a:solidFill>
              </a:rPr>
              <a:t>                               			-</a:t>
            </a:r>
            <a:r>
              <a:rPr lang="en-US" altLang="zh-TW" sz="2100" dirty="0">
                <a:solidFill>
                  <a:srgbClr val="3333FF"/>
                </a:solidFill>
              </a:rPr>
              <a:t>s </a:t>
            </a:r>
            <a:r>
              <a:rPr lang="en-US" altLang="zh-TW" sz="2100" dirty="0" smtClean="0">
                <a:solidFill>
                  <a:srgbClr val="3333FF"/>
                </a:solidFill>
              </a:rPr>
              <a:t>315.0 315.0 100 100 100 100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800" dirty="0" smtClean="0">
                <a:solidFill>
                  <a:srgbClr val="FF0000"/>
                </a:solidFill>
              </a:rPr>
              <a:t>-s 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coreW</a:t>
            </a:r>
            <a:r>
              <a:rPr lang="en-US" altLang="zh-TW" sz="1800" dirty="0" smtClean="0">
                <a:solidFill>
                  <a:srgbClr val="FF0000"/>
                </a:solidFill>
              </a:rPr>
              <a:t> 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coreH</a:t>
            </a:r>
            <a:r>
              <a:rPr lang="en-US" altLang="zh-TW" sz="1800" dirty="0" smtClean="0">
                <a:solidFill>
                  <a:srgbClr val="FF0000"/>
                </a:solidFill>
              </a:rPr>
              <a:t> 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coreToLeft</a:t>
            </a:r>
            <a:r>
              <a:rPr lang="en-US" altLang="zh-TW" sz="1800" dirty="0" smtClean="0">
                <a:solidFill>
                  <a:srgbClr val="FF0000"/>
                </a:solidFill>
              </a:rPr>
              <a:t> 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coreToBottom</a:t>
            </a:r>
            <a:r>
              <a:rPr lang="en-US" altLang="zh-TW" sz="1800" dirty="0" smtClean="0">
                <a:solidFill>
                  <a:srgbClr val="FF0000"/>
                </a:solidFill>
              </a:rPr>
              <a:t> 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coreToRight</a:t>
            </a:r>
            <a:r>
              <a:rPr lang="en-US" altLang="zh-TW" sz="1800" dirty="0" smtClean="0">
                <a:solidFill>
                  <a:srgbClr val="FF0000"/>
                </a:solidFill>
              </a:rPr>
              <a:t> 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coreToTop</a:t>
            </a:r>
            <a:endParaRPr lang="en-US" altLang="zh-TW" sz="1800" dirty="0" smtClean="0">
              <a:solidFill>
                <a:srgbClr val="FF0000"/>
              </a:solidFill>
            </a:endParaRPr>
          </a:p>
          <a:p>
            <a:pPr lvl="2" eaLnBrk="1" hangingPunct="1">
              <a:lnSpc>
                <a:spcPct val="90000"/>
              </a:lnSpc>
            </a:pPr>
            <a:endParaRPr lang="en-US" altLang="zh-TW" sz="17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600" dirty="0" smtClean="0"/>
              <a:t>Connect Global Nets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100" dirty="0" smtClean="0">
                <a:solidFill>
                  <a:srgbClr val="3333FF"/>
                </a:solidFill>
              </a:rPr>
              <a:t>encounter </a:t>
            </a:r>
            <a:r>
              <a:rPr lang="en-US" altLang="zh-TW" sz="2100" dirty="0">
                <a:solidFill>
                  <a:srgbClr val="3333FF"/>
                </a:solidFill>
              </a:rPr>
              <a:t>&gt; </a:t>
            </a:r>
            <a:r>
              <a:rPr lang="en-US" altLang="zh-TW" sz="2100" dirty="0" err="1" smtClean="0">
                <a:solidFill>
                  <a:srgbClr val="3333FF"/>
                </a:solidFill>
              </a:rPr>
              <a:t>globalNetConnect</a:t>
            </a:r>
            <a:r>
              <a:rPr lang="en-US" altLang="zh-TW" sz="2100" dirty="0" smtClean="0">
                <a:solidFill>
                  <a:srgbClr val="3333FF"/>
                </a:solidFill>
              </a:rPr>
              <a:t> </a:t>
            </a:r>
            <a:r>
              <a:rPr lang="en-US" altLang="zh-TW" sz="2100" dirty="0">
                <a:solidFill>
                  <a:srgbClr val="3333FF"/>
                </a:solidFill>
              </a:rPr>
              <a:t>VDD -type </a:t>
            </a:r>
            <a:r>
              <a:rPr lang="en-US" altLang="zh-TW" sz="2100" dirty="0" err="1">
                <a:solidFill>
                  <a:srgbClr val="3333FF"/>
                </a:solidFill>
              </a:rPr>
              <a:t>tiehi</a:t>
            </a:r>
            <a:r>
              <a:rPr lang="en-US" altLang="zh-TW" sz="2100" dirty="0">
                <a:solidFill>
                  <a:srgbClr val="3333FF"/>
                </a:solidFill>
              </a:rPr>
              <a:t> -pin </a:t>
            </a:r>
            <a:r>
              <a:rPr lang="en-US" altLang="zh-TW" sz="2100" dirty="0" smtClean="0">
                <a:solidFill>
                  <a:srgbClr val="3333FF"/>
                </a:solidFill>
              </a:rPr>
              <a:t>VDD</a:t>
            </a:r>
            <a:endParaRPr lang="en-US" altLang="zh-TW" sz="2100" dirty="0">
              <a:solidFill>
                <a:srgbClr val="3333FF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2100" dirty="0" smtClean="0">
                <a:solidFill>
                  <a:srgbClr val="3333FF"/>
                </a:solidFill>
              </a:rPr>
              <a:t>encounter &gt; </a:t>
            </a:r>
            <a:r>
              <a:rPr lang="en-US" altLang="zh-TW" sz="2100" dirty="0" err="1" smtClean="0">
                <a:solidFill>
                  <a:srgbClr val="3333FF"/>
                </a:solidFill>
              </a:rPr>
              <a:t>globalNetConnect</a:t>
            </a:r>
            <a:r>
              <a:rPr lang="en-US" altLang="zh-TW" sz="2100" dirty="0" smtClean="0">
                <a:solidFill>
                  <a:srgbClr val="3333FF"/>
                </a:solidFill>
              </a:rPr>
              <a:t> </a:t>
            </a:r>
            <a:r>
              <a:rPr lang="en-US" altLang="zh-TW" sz="2100" dirty="0">
                <a:solidFill>
                  <a:srgbClr val="3333FF"/>
                </a:solidFill>
              </a:rPr>
              <a:t>GND -type </a:t>
            </a:r>
            <a:r>
              <a:rPr lang="en-US" altLang="zh-TW" sz="2100" dirty="0" err="1">
                <a:solidFill>
                  <a:srgbClr val="3333FF"/>
                </a:solidFill>
              </a:rPr>
              <a:t>tielo</a:t>
            </a:r>
            <a:r>
              <a:rPr lang="en-US" altLang="zh-TW" sz="2100" dirty="0">
                <a:solidFill>
                  <a:srgbClr val="3333FF"/>
                </a:solidFill>
              </a:rPr>
              <a:t> -pin </a:t>
            </a:r>
            <a:r>
              <a:rPr lang="en-US" altLang="zh-TW" sz="2100" dirty="0" smtClean="0">
                <a:solidFill>
                  <a:srgbClr val="3333FF"/>
                </a:solidFill>
              </a:rPr>
              <a:t>GND</a:t>
            </a:r>
            <a:endParaRPr lang="en-US" altLang="zh-TW" sz="2100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Power Plan (1/2)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752600"/>
            <a:ext cx="8325742" cy="4267200"/>
          </a:xfrm>
        </p:spPr>
        <p:txBody>
          <a:bodyPr/>
          <a:lstStyle/>
          <a:p>
            <a:r>
              <a:rPr lang="en-US" altLang="zh-TW" dirty="0" smtClean="0"/>
              <a:t>Create core power ring</a:t>
            </a:r>
          </a:p>
          <a:p>
            <a:pPr lvl="1"/>
            <a:r>
              <a:rPr lang="en-US" altLang="zh-TW" sz="2000" dirty="0" smtClean="0">
                <a:solidFill>
                  <a:srgbClr val="3333FF"/>
                </a:solidFill>
              </a:rPr>
              <a:t>encounter &gt; </a:t>
            </a:r>
            <a:r>
              <a:rPr lang="en-US" altLang="zh-TW" sz="1700" dirty="0" err="1" smtClean="0">
                <a:solidFill>
                  <a:srgbClr val="3333FF"/>
                </a:solidFill>
              </a:rPr>
              <a:t>addRing</a:t>
            </a:r>
            <a:r>
              <a:rPr lang="en-US" altLang="zh-TW" sz="1700" dirty="0" smtClean="0">
                <a:solidFill>
                  <a:srgbClr val="3333FF"/>
                </a:solidFill>
              </a:rPr>
              <a:t> </a:t>
            </a:r>
            <a:r>
              <a:rPr lang="en-US" altLang="zh-TW" sz="1700" dirty="0">
                <a:solidFill>
                  <a:srgbClr val="3333FF"/>
                </a:solidFill>
              </a:rPr>
              <a:t>-center </a:t>
            </a:r>
            <a:r>
              <a:rPr lang="en-US" altLang="zh-TW" sz="1700" dirty="0" smtClean="0">
                <a:solidFill>
                  <a:srgbClr val="3333FF"/>
                </a:solidFill>
              </a:rPr>
              <a:t>1 -</a:t>
            </a:r>
            <a:r>
              <a:rPr lang="en-US" altLang="zh-TW" sz="1700" dirty="0">
                <a:solidFill>
                  <a:srgbClr val="3333FF"/>
                </a:solidFill>
              </a:rPr>
              <a:t>around core -nets </a:t>
            </a:r>
            <a:r>
              <a:rPr lang="en-US" altLang="zh-TW" sz="1700" dirty="0" smtClean="0">
                <a:solidFill>
                  <a:srgbClr val="3333FF"/>
                </a:solidFill>
              </a:rPr>
              <a:t>{GND </a:t>
            </a:r>
            <a:r>
              <a:rPr lang="en-US" altLang="zh-TW" sz="1700" dirty="0">
                <a:solidFill>
                  <a:srgbClr val="3333FF"/>
                </a:solidFill>
              </a:rPr>
              <a:t>VDD } </a:t>
            </a:r>
            <a:r>
              <a:rPr lang="en-US" altLang="zh-TW" sz="1700" dirty="0" smtClean="0">
                <a:solidFill>
                  <a:srgbClr val="3333FF"/>
                </a:solidFill>
              </a:rPr>
              <a:t>-</a:t>
            </a:r>
            <a:r>
              <a:rPr lang="en-US" altLang="zh-TW" sz="1700" dirty="0" err="1">
                <a:solidFill>
                  <a:srgbClr val="3333FF"/>
                </a:solidFill>
              </a:rPr>
              <a:t>width_left</a:t>
            </a:r>
            <a:r>
              <a:rPr lang="en-US" altLang="zh-TW" sz="1700" dirty="0">
                <a:solidFill>
                  <a:srgbClr val="3333FF"/>
                </a:solidFill>
              </a:rPr>
              <a:t> 9 </a:t>
            </a:r>
            <a:r>
              <a:rPr lang="en-US" altLang="zh-TW" sz="1700" dirty="0" smtClean="0">
                <a:solidFill>
                  <a:srgbClr val="3333FF"/>
                </a:solidFill>
              </a:rPr>
              <a:t>-</a:t>
            </a:r>
            <a:r>
              <a:rPr lang="en-US" altLang="zh-TW" sz="1700" dirty="0" err="1" smtClean="0">
                <a:solidFill>
                  <a:srgbClr val="3333FF"/>
                </a:solidFill>
              </a:rPr>
              <a:t>width_right</a:t>
            </a:r>
            <a:r>
              <a:rPr lang="en-US" altLang="zh-TW" sz="1700" dirty="0" smtClean="0">
                <a:solidFill>
                  <a:srgbClr val="3333FF"/>
                </a:solidFill>
              </a:rPr>
              <a:t> 9 -</a:t>
            </a:r>
            <a:r>
              <a:rPr lang="en-US" altLang="zh-TW" sz="1700" dirty="0" err="1">
                <a:solidFill>
                  <a:srgbClr val="3333FF"/>
                </a:solidFill>
              </a:rPr>
              <a:t>width_bottom</a:t>
            </a:r>
            <a:r>
              <a:rPr lang="en-US" altLang="zh-TW" sz="1700" dirty="0">
                <a:solidFill>
                  <a:srgbClr val="3333FF"/>
                </a:solidFill>
              </a:rPr>
              <a:t> 9 -</a:t>
            </a:r>
            <a:r>
              <a:rPr lang="en-US" altLang="zh-TW" sz="1700" dirty="0" err="1">
                <a:solidFill>
                  <a:srgbClr val="3333FF"/>
                </a:solidFill>
              </a:rPr>
              <a:t>width_top</a:t>
            </a:r>
            <a:r>
              <a:rPr lang="en-US" altLang="zh-TW" sz="1700" dirty="0">
                <a:solidFill>
                  <a:srgbClr val="3333FF"/>
                </a:solidFill>
              </a:rPr>
              <a:t> </a:t>
            </a:r>
            <a:r>
              <a:rPr lang="en-US" altLang="zh-TW" sz="1700" dirty="0" smtClean="0">
                <a:solidFill>
                  <a:srgbClr val="3333FF"/>
                </a:solidFill>
              </a:rPr>
              <a:t>9 	-</a:t>
            </a:r>
            <a:r>
              <a:rPr lang="en-US" altLang="zh-TW" sz="1700" dirty="0" err="1" smtClean="0">
                <a:solidFill>
                  <a:srgbClr val="3333FF"/>
                </a:solidFill>
              </a:rPr>
              <a:t>spacing_bottom</a:t>
            </a:r>
            <a:r>
              <a:rPr lang="en-US" altLang="zh-TW" sz="1700" dirty="0" smtClean="0">
                <a:solidFill>
                  <a:srgbClr val="3333FF"/>
                </a:solidFill>
              </a:rPr>
              <a:t> 0.34 -</a:t>
            </a:r>
            <a:r>
              <a:rPr lang="en-US" altLang="zh-TW" sz="1700" dirty="0" err="1">
                <a:solidFill>
                  <a:srgbClr val="3333FF"/>
                </a:solidFill>
              </a:rPr>
              <a:t>spacing_top</a:t>
            </a:r>
            <a:r>
              <a:rPr lang="en-US" altLang="zh-TW" sz="1700" dirty="0">
                <a:solidFill>
                  <a:srgbClr val="3333FF"/>
                </a:solidFill>
              </a:rPr>
              <a:t> 0.34 </a:t>
            </a:r>
            <a:r>
              <a:rPr lang="en-US" altLang="zh-TW" sz="1700" dirty="0" smtClean="0">
                <a:solidFill>
                  <a:srgbClr val="3333FF"/>
                </a:solidFill>
              </a:rPr>
              <a:t>-</a:t>
            </a:r>
            <a:r>
              <a:rPr lang="en-US" altLang="zh-TW" sz="1700" dirty="0" err="1" smtClean="0">
                <a:solidFill>
                  <a:srgbClr val="3333FF"/>
                </a:solidFill>
              </a:rPr>
              <a:t>spacing_right</a:t>
            </a:r>
            <a:r>
              <a:rPr lang="en-US" altLang="zh-TW" sz="1700" dirty="0" smtClean="0">
                <a:solidFill>
                  <a:srgbClr val="3333FF"/>
                </a:solidFill>
              </a:rPr>
              <a:t> 0.34 -</a:t>
            </a:r>
            <a:r>
              <a:rPr lang="en-US" altLang="zh-TW" sz="1700" dirty="0" err="1" smtClean="0">
                <a:solidFill>
                  <a:srgbClr val="3333FF"/>
                </a:solidFill>
              </a:rPr>
              <a:t>spacing_left</a:t>
            </a:r>
            <a:r>
              <a:rPr lang="en-US" altLang="zh-TW" sz="1700" dirty="0" smtClean="0">
                <a:solidFill>
                  <a:srgbClr val="3333FF"/>
                </a:solidFill>
              </a:rPr>
              <a:t> 0.34  -</a:t>
            </a:r>
            <a:r>
              <a:rPr lang="en-US" altLang="zh-TW" sz="1700" dirty="0" err="1">
                <a:solidFill>
                  <a:srgbClr val="3333FF"/>
                </a:solidFill>
              </a:rPr>
              <a:t>layer_bottom</a:t>
            </a:r>
            <a:r>
              <a:rPr lang="en-US" altLang="zh-TW" sz="1700" dirty="0">
                <a:solidFill>
                  <a:srgbClr val="3333FF"/>
                </a:solidFill>
              </a:rPr>
              <a:t> </a:t>
            </a:r>
            <a:r>
              <a:rPr lang="en-US" altLang="zh-TW" sz="1700" dirty="0" smtClean="0">
                <a:solidFill>
                  <a:srgbClr val="3333FF"/>
                </a:solidFill>
              </a:rPr>
              <a:t>metal3 -</a:t>
            </a:r>
            <a:r>
              <a:rPr lang="en-US" altLang="zh-TW" sz="1700" dirty="0" err="1" smtClean="0">
                <a:solidFill>
                  <a:srgbClr val="3333FF"/>
                </a:solidFill>
              </a:rPr>
              <a:t>layer_top</a:t>
            </a:r>
            <a:r>
              <a:rPr lang="en-US" altLang="zh-TW" sz="1700" dirty="0" smtClean="0">
                <a:solidFill>
                  <a:srgbClr val="3333FF"/>
                </a:solidFill>
              </a:rPr>
              <a:t> metal3 -</a:t>
            </a:r>
            <a:r>
              <a:rPr lang="en-US" altLang="zh-TW" sz="1700" dirty="0" err="1">
                <a:solidFill>
                  <a:srgbClr val="3333FF"/>
                </a:solidFill>
              </a:rPr>
              <a:t>layer_right</a:t>
            </a:r>
            <a:r>
              <a:rPr lang="en-US" altLang="zh-TW" sz="1700" dirty="0">
                <a:solidFill>
                  <a:srgbClr val="3333FF"/>
                </a:solidFill>
              </a:rPr>
              <a:t> metal2 -</a:t>
            </a:r>
            <a:r>
              <a:rPr lang="en-US" altLang="zh-TW" sz="1700" dirty="0" err="1">
                <a:solidFill>
                  <a:srgbClr val="3333FF"/>
                </a:solidFill>
              </a:rPr>
              <a:t>layer_left</a:t>
            </a:r>
            <a:r>
              <a:rPr lang="en-US" altLang="zh-TW" sz="1700" dirty="0">
                <a:solidFill>
                  <a:srgbClr val="3333FF"/>
                </a:solidFill>
              </a:rPr>
              <a:t> metal2</a:t>
            </a:r>
          </a:p>
          <a:p>
            <a:endParaRPr lang="en-US" altLang="zh-TW" dirty="0" smtClean="0"/>
          </a:p>
          <a:p>
            <a:pPr lvl="1"/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644741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Power Plan (2/2)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484712"/>
          </a:xfrm>
        </p:spPr>
        <p:txBody>
          <a:bodyPr/>
          <a:lstStyle/>
          <a:p>
            <a:r>
              <a:rPr lang="en-US" altLang="zh-TW" dirty="0" smtClean="0"/>
              <a:t>Create power stripes</a:t>
            </a:r>
          </a:p>
          <a:p>
            <a:pPr lvl="1"/>
            <a:r>
              <a:rPr lang="en-US" altLang="zh-TW" sz="1800" dirty="0" smtClean="0">
                <a:solidFill>
                  <a:srgbClr val="3333FF"/>
                </a:solidFill>
              </a:rPr>
              <a:t>encounter &gt; </a:t>
            </a:r>
            <a:r>
              <a:rPr lang="en-US" altLang="zh-TW" sz="1700" dirty="0" err="1" smtClean="0">
                <a:solidFill>
                  <a:srgbClr val="3333FF"/>
                </a:solidFill>
              </a:rPr>
              <a:t>addStripe</a:t>
            </a:r>
            <a:r>
              <a:rPr lang="en-US" altLang="zh-TW" sz="1700" dirty="0" smtClean="0">
                <a:solidFill>
                  <a:srgbClr val="3333FF"/>
                </a:solidFill>
              </a:rPr>
              <a:t> -</a:t>
            </a:r>
            <a:r>
              <a:rPr lang="en-US" altLang="zh-TW" sz="1700" dirty="0" err="1" smtClean="0">
                <a:solidFill>
                  <a:srgbClr val="3333FF"/>
                </a:solidFill>
              </a:rPr>
              <a:t>block_ring_top_layer_limit</a:t>
            </a:r>
            <a:r>
              <a:rPr lang="en-US" altLang="zh-TW" sz="1700" dirty="0" smtClean="0">
                <a:solidFill>
                  <a:srgbClr val="3333FF"/>
                </a:solidFill>
              </a:rPr>
              <a:t> metal3 -</a:t>
            </a:r>
            <a:r>
              <a:rPr lang="en-US" altLang="zh-TW" sz="1700" dirty="0" err="1" smtClean="0">
                <a:solidFill>
                  <a:srgbClr val="3333FF"/>
                </a:solidFill>
              </a:rPr>
              <a:t>padcore_ring_bottom_layer_limit</a:t>
            </a:r>
            <a:r>
              <a:rPr lang="en-US" altLang="zh-TW" sz="1700" dirty="0" smtClean="0">
                <a:solidFill>
                  <a:srgbClr val="3333FF"/>
                </a:solidFill>
              </a:rPr>
              <a:t> metal1 -</a:t>
            </a:r>
            <a:r>
              <a:rPr lang="en-US" altLang="zh-TW" sz="1700" dirty="0" err="1" smtClean="0">
                <a:solidFill>
                  <a:srgbClr val="3333FF"/>
                </a:solidFill>
              </a:rPr>
              <a:t>set_to_set_distance</a:t>
            </a:r>
            <a:r>
              <a:rPr lang="en-US" altLang="zh-TW" sz="1700" dirty="0" smtClean="0">
                <a:solidFill>
                  <a:srgbClr val="3333FF"/>
                </a:solidFill>
              </a:rPr>
              <a:t> 100 </a:t>
            </a:r>
            <a:r>
              <a:rPr lang="en-US" altLang="zh-TW" sz="1700" dirty="0" smtClean="0">
                <a:solidFill>
                  <a:srgbClr val="FF0000"/>
                </a:solidFill>
              </a:rPr>
              <a:t>-</a:t>
            </a:r>
            <a:r>
              <a:rPr lang="en-US" altLang="zh-TW" sz="1700" dirty="0" err="1" smtClean="0">
                <a:solidFill>
                  <a:srgbClr val="FF0000"/>
                </a:solidFill>
              </a:rPr>
              <a:t>xleft_offset</a:t>
            </a:r>
            <a:r>
              <a:rPr lang="en-US" altLang="zh-TW" sz="1700" dirty="0" smtClean="0">
                <a:solidFill>
                  <a:srgbClr val="FF0000"/>
                </a:solidFill>
              </a:rPr>
              <a:t> 40 -</a:t>
            </a:r>
            <a:r>
              <a:rPr lang="en-US" altLang="zh-TW" sz="1700" dirty="0" err="1" smtClean="0">
                <a:solidFill>
                  <a:srgbClr val="FF0000"/>
                </a:solidFill>
              </a:rPr>
              <a:t>xright_offset</a:t>
            </a:r>
            <a:r>
              <a:rPr lang="en-US" altLang="zh-TW" sz="1700" dirty="0" smtClean="0">
                <a:solidFill>
                  <a:srgbClr val="FF0000"/>
                </a:solidFill>
              </a:rPr>
              <a:t> 40 </a:t>
            </a:r>
            <a:r>
              <a:rPr lang="en-US" altLang="zh-TW" sz="1700" dirty="0" smtClean="0">
                <a:solidFill>
                  <a:srgbClr val="3333FF"/>
                </a:solidFill>
              </a:rPr>
              <a:t>-</a:t>
            </a:r>
            <a:r>
              <a:rPr lang="en-US" altLang="zh-TW" sz="1700" dirty="0" err="1" smtClean="0">
                <a:solidFill>
                  <a:srgbClr val="3333FF"/>
                </a:solidFill>
              </a:rPr>
              <a:t>padcore_ring_top_layer_limit</a:t>
            </a:r>
            <a:r>
              <a:rPr lang="en-US" altLang="zh-TW" sz="1700" dirty="0" smtClean="0">
                <a:solidFill>
                  <a:srgbClr val="3333FF"/>
                </a:solidFill>
              </a:rPr>
              <a:t> metal3 -spacing 0.34 -</a:t>
            </a:r>
            <a:r>
              <a:rPr lang="en-US" altLang="zh-TW" sz="1700" dirty="0" err="1" smtClean="0">
                <a:solidFill>
                  <a:srgbClr val="3333FF"/>
                </a:solidFill>
              </a:rPr>
              <a:t>merge_stripes_value</a:t>
            </a:r>
            <a:r>
              <a:rPr lang="en-US" altLang="zh-TW" sz="1700" dirty="0" smtClean="0">
                <a:solidFill>
                  <a:srgbClr val="3333FF"/>
                </a:solidFill>
              </a:rPr>
              <a:t> 0.28 -direction vertical </a:t>
            </a:r>
            <a:r>
              <a:rPr lang="en-US" altLang="zh-TW" sz="1700" dirty="0" smtClean="0">
                <a:solidFill>
                  <a:srgbClr val="FF0000"/>
                </a:solidFill>
              </a:rPr>
              <a:t>-layer metal2 </a:t>
            </a:r>
            <a:r>
              <a:rPr lang="en-US" altLang="zh-TW" sz="1700" dirty="0" smtClean="0">
                <a:solidFill>
                  <a:srgbClr val="3333FF"/>
                </a:solidFill>
              </a:rPr>
              <a:t>-</a:t>
            </a:r>
            <a:r>
              <a:rPr lang="en-US" altLang="zh-TW" sz="1700" dirty="0" err="1" smtClean="0">
                <a:solidFill>
                  <a:srgbClr val="3333FF"/>
                </a:solidFill>
              </a:rPr>
              <a:t>block_ring_bottom_layer_limit</a:t>
            </a:r>
            <a:r>
              <a:rPr lang="en-US" altLang="zh-TW" sz="1700" dirty="0" smtClean="0">
                <a:solidFill>
                  <a:srgbClr val="3333FF"/>
                </a:solidFill>
              </a:rPr>
              <a:t> metal1 </a:t>
            </a:r>
            <a:r>
              <a:rPr lang="en-US" altLang="zh-TW" sz="1700" dirty="0" smtClean="0">
                <a:solidFill>
                  <a:srgbClr val="FF0000"/>
                </a:solidFill>
              </a:rPr>
              <a:t>-width 9 </a:t>
            </a:r>
            <a:r>
              <a:rPr lang="en-US" altLang="zh-TW" sz="1700" dirty="0" smtClean="0">
                <a:solidFill>
                  <a:srgbClr val="3333FF"/>
                </a:solidFill>
              </a:rPr>
              <a:t>-nets {GND VDD}</a:t>
            </a:r>
          </a:p>
          <a:p>
            <a:pPr lvl="1"/>
            <a:r>
              <a:rPr lang="en-US" altLang="zh-TW" sz="1800" dirty="0" smtClean="0">
                <a:solidFill>
                  <a:srgbClr val="3333FF"/>
                </a:solidFill>
              </a:rPr>
              <a:t>encounter &gt; </a:t>
            </a:r>
            <a:r>
              <a:rPr lang="en-US" altLang="zh-TW" sz="1700" dirty="0" err="1" smtClean="0">
                <a:solidFill>
                  <a:srgbClr val="3333FF"/>
                </a:solidFill>
              </a:rPr>
              <a:t>addStripe</a:t>
            </a:r>
            <a:r>
              <a:rPr lang="en-US" altLang="zh-TW" sz="1700" dirty="0" smtClean="0">
                <a:solidFill>
                  <a:srgbClr val="3333FF"/>
                </a:solidFill>
              </a:rPr>
              <a:t> -</a:t>
            </a:r>
            <a:r>
              <a:rPr lang="en-US" altLang="zh-TW" sz="1700" dirty="0" err="1" smtClean="0">
                <a:solidFill>
                  <a:srgbClr val="3333FF"/>
                </a:solidFill>
              </a:rPr>
              <a:t>block_ring_top_layer_limit</a:t>
            </a:r>
            <a:r>
              <a:rPr lang="en-US" altLang="zh-TW" sz="1700" dirty="0" smtClean="0">
                <a:solidFill>
                  <a:srgbClr val="3333FF"/>
                </a:solidFill>
              </a:rPr>
              <a:t> metal4 -</a:t>
            </a:r>
            <a:r>
              <a:rPr lang="en-US" altLang="zh-TW" sz="1700" dirty="0" err="1" smtClean="0">
                <a:solidFill>
                  <a:srgbClr val="3333FF"/>
                </a:solidFill>
              </a:rPr>
              <a:t>padcore_ring_bottom_layer_limit</a:t>
            </a:r>
            <a:r>
              <a:rPr lang="en-US" altLang="zh-TW" sz="1700" dirty="0" smtClean="0">
                <a:solidFill>
                  <a:srgbClr val="3333FF"/>
                </a:solidFill>
              </a:rPr>
              <a:t> metal2 -</a:t>
            </a:r>
            <a:r>
              <a:rPr lang="en-US" altLang="zh-TW" sz="1700" dirty="0" err="1" smtClean="0">
                <a:solidFill>
                  <a:srgbClr val="3333FF"/>
                </a:solidFill>
              </a:rPr>
              <a:t>set_to_set_distance</a:t>
            </a:r>
            <a:r>
              <a:rPr lang="en-US" altLang="zh-TW" sz="1700" dirty="0" smtClean="0">
                <a:solidFill>
                  <a:srgbClr val="3333FF"/>
                </a:solidFill>
              </a:rPr>
              <a:t> 100 </a:t>
            </a:r>
            <a:r>
              <a:rPr lang="en-US" altLang="zh-TW" sz="1700" dirty="0" smtClean="0">
                <a:solidFill>
                  <a:srgbClr val="FF0000"/>
                </a:solidFill>
              </a:rPr>
              <a:t>-</a:t>
            </a:r>
            <a:r>
              <a:rPr lang="en-US" altLang="zh-TW" sz="1700" dirty="0" err="1" smtClean="0">
                <a:solidFill>
                  <a:srgbClr val="FF0000"/>
                </a:solidFill>
              </a:rPr>
              <a:t>ybottom_offset</a:t>
            </a:r>
            <a:r>
              <a:rPr lang="en-US" altLang="zh-TW" sz="1700" dirty="0" smtClean="0">
                <a:solidFill>
                  <a:srgbClr val="FF0000"/>
                </a:solidFill>
              </a:rPr>
              <a:t> 40 </a:t>
            </a:r>
            <a:r>
              <a:rPr lang="en-US" altLang="zh-TW" sz="1700" dirty="0" smtClean="0">
                <a:solidFill>
                  <a:srgbClr val="3333FF"/>
                </a:solidFill>
              </a:rPr>
              <a:t>-</a:t>
            </a:r>
            <a:r>
              <a:rPr lang="en-US" altLang="zh-TW" sz="1700" dirty="0" err="1" smtClean="0">
                <a:solidFill>
                  <a:srgbClr val="3333FF"/>
                </a:solidFill>
              </a:rPr>
              <a:t>padcore_ring_top_layer_limit</a:t>
            </a:r>
            <a:r>
              <a:rPr lang="en-US" altLang="zh-TW" sz="1700" dirty="0" smtClean="0">
                <a:solidFill>
                  <a:srgbClr val="3333FF"/>
                </a:solidFill>
              </a:rPr>
              <a:t> metal4 -spacing 0.34 -</a:t>
            </a:r>
            <a:r>
              <a:rPr lang="en-US" altLang="zh-TW" sz="1700" dirty="0" err="1" smtClean="0">
                <a:solidFill>
                  <a:srgbClr val="3333FF"/>
                </a:solidFill>
              </a:rPr>
              <a:t>merge_stripes_value</a:t>
            </a:r>
            <a:r>
              <a:rPr lang="en-US" altLang="zh-TW" sz="1700" dirty="0" smtClean="0">
                <a:solidFill>
                  <a:srgbClr val="3333FF"/>
                </a:solidFill>
              </a:rPr>
              <a:t> 0.28 -direction horizontal </a:t>
            </a:r>
            <a:r>
              <a:rPr lang="en-US" altLang="zh-TW" sz="1700" dirty="0" smtClean="0">
                <a:solidFill>
                  <a:srgbClr val="FF0000"/>
                </a:solidFill>
              </a:rPr>
              <a:t>-layer metal3 </a:t>
            </a:r>
            <a:r>
              <a:rPr lang="en-US" altLang="zh-TW" sz="1700" dirty="0" smtClean="0">
                <a:solidFill>
                  <a:srgbClr val="3333FF"/>
                </a:solidFill>
              </a:rPr>
              <a:t>-</a:t>
            </a:r>
            <a:r>
              <a:rPr lang="en-US" altLang="zh-TW" sz="1700" dirty="0" err="1" smtClean="0">
                <a:solidFill>
                  <a:srgbClr val="3333FF"/>
                </a:solidFill>
              </a:rPr>
              <a:t>block_ring_bottom_layer_limit</a:t>
            </a:r>
            <a:r>
              <a:rPr lang="en-US" altLang="zh-TW" sz="1700" dirty="0" smtClean="0">
                <a:solidFill>
                  <a:srgbClr val="3333FF"/>
                </a:solidFill>
              </a:rPr>
              <a:t> metal2 </a:t>
            </a:r>
            <a:r>
              <a:rPr lang="en-US" altLang="zh-TW" sz="1700" dirty="0" smtClean="0">
                <a:solidFill>
                  <a:srgbClr val="FF0000"/>
                </a:solidFill>
              </a:rPr>
              <a:t>-</a:t>
            </a:r>
            <a:r>
              <a:rPr lang="en-US" altLang="zh-TW" sz="1700" dirty="0" err="1" smtClean="0">
                <a:solidFill>
                  <a:srgbClr val="FF0000"/>
                </a:solidFill>
              </a:rPr>
              <a:t>ytop_offset</a:t>
            </a:r>
            <a:r>
              <a:rPr lang="en-US" altLang="zh-TW" sz="1700" dirty="0" smtClean="0">
                <a:solidFill>
                  <a:srgbClr val="FF0000"/>
                </a:solidFill>
              </a:rPr>
              <a:t> 40</a:t>
            </a:r>
            <a:r>
              <a:rPr lang="en-US" altLang="zh-TW" sz="1700" dirty="0" smtClean="0">
                <a:solidFill>
                  <a:srgbClr val="3333FF"/>
                </a:solidFill>
              </a:rPr>
              <a:t> </a:t>
            </a:r>
            <a:r>
              <a:rPr lang="en-US" altLang="zh-TW" sz="1700" dirty="0" smtClean="0">
                <a:solidFill>
                  <a:srgbClr val="FF0000"/>
                </a:solidFill>
              </a:rPr>
              <a:t>-width 9 </a:t>
            </a:r>
            <a:r>
              <a:rPr lang="en-US" altLang="zh-TW" sz="1700" dirty="0" smtClean="0">
                <a:solidFill>
                  <a:srgbClr val="3333FF"/>
                </a:solidFill>
              </a:rPr>
              <a:t>-nets {GND VDD} </a:t>
            </a:r>
            <a:endParaRPr lang="en-US" altLang="zh-TW" sz="1700" dirty="0"/>
          </a:p>
        </p:txBody>
      </p:sp>
    </p:spTree>
    <p:extLst>
      <p:ext uri="{BB962C8B-B14F-4D97-AF65-F5344CB8AC3E}">
        <p14:creationId xmlns:p14="http://schemas.microsoft.com/office/powerpoint/2010/main" val="1251666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Standard Cell Placement(1/4)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600" dirty="0" smtClean="0"/>
              <a:t>Connect core power pin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 smtClean="0"/>
              <a:t>“</a:t>
            </a:r>
            <a:r>
              <a:rPr lang="en-US" altLang="zh-TW" sz="2400" dirty="0" err="1" smtClean="0">
                <a:solidFill>
                  <a:srgbClr val="0070C0"/>
                </a:solidFill>
              </a:rPr>
              <a:t>sroute</a:t>
            </a:r>
            <a:r>
              <a:rPr lang="en-US" altLang="zh-TW" sz="2400" dirty="0" smtClean="0"/>
              <a:t>” : Connects the pad pin to rings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 smtClean="0">
                <a:solidFill>
                  <a:srgbClr val="3333FF"/>
                </a:solidFill>
              </a:rPr>
              <a:t>encounter &gt; 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sroute</a:t>
            </a:r>
            <a:r>
              <a:rPr lang="en-US" altLang="zh-TW" sz="2400" dirty="0" smtClean="0">
                <a:solidFill>
                  <a:srgbClr val="3333FF"/>
                </a:solidFill>
              </a:rPr>
              <a:t> -connect  {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padPin</a:t>
            </a:r>
            <a:r>
              <a:rPr lang="en-US" altLang="zh-TW" sz="2400" dirty="0" smtClean="0">
                <a:solidFill>
                  <a:srgbClr val="3333FF"/>
                </a:solidFill>
              </a:rPr>
              <a:t>}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z="2200" dirty="0" smtClean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600" dirty="0" smtClean="0"/>
              <a:t>Specify Placement Blockage</a:t>
            </a:r>
            <a:endParaRPr lang="en-US" altLang="zh-TW" sz="2600" dirty="0"/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Choose M2, M3. Then there will be no cell placed under strip</a:t>
            </a:r>
            <a:endParaRPr lang="en-US" altLang="zh-TW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 smtClean="0">
                <a:solidFill>
                  <a:srgbClr val="3333FF"/>
                </a:solidFill>
              </a:rPr>
              <a:t>encounter </a:t>
            </a:r>
            <a:r>
              <a:rPr lang="en-US" altLang="zh-TW" sz="2400" dirty="0">
                <a:solidFill>
                  <a:srgbClr val="3333FF"/>
                </a:solidFill>
              </a:rPr>
              <a:t>&gt; </a:t>
            </a:r>
            <a:r>
              <a:rPr lang="en-US" altLang="zh-TW" sz="2400" dirty="0" err="1">
                <a:solidFill>
                  <a:srgbClr val="3333FF"/>
                </a:solidFill>
              </a:rPr>
              <a:t>setPrerouteAsObs</a:t>
            </a:r>
            <a:r>
              <a:rPr lang="en-US" altLang="zh-TW" sz="2400" dirty="0">
                <a:solidFill>
                  <a:srgbClr val="3333FF"/>
                </a:solidFill>
              </a:rPr>
              <a:t> {2 3}</a:t>
            </a:r>
            <a:endParaRPr lang="en-US" altLang="zh-TW" sz="2400" dirty="0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Standard Cell </a:t>
            </a:r>
            <a:r>
              <a:rPr lang="en-US" altLang="zh-TW" dirty="0" smtClean="0"/>
              <a:t>Placement(2/4)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600" dirty="0" smtClean="0"/>
              <a:t>Use command “</a:t>
            </a:r>
            <a:r>
              <a:rPr lang="en-US" altLang="zh-TW" sz="2600" dirty="0" err="1" smtClean="0">
                <a:solidFill>
                  <a:srgbClr val="0070C0"/>
                </a:solidFill>
              </a:rPr>
              <a:t>placeDesign</a:t>
            </a:r>
            <a:r>
              <a:rPr lang="en-US" altLang="zh-TW" sz="2600" dirty="0" smtClean="0"/>
              <a:t>” to do standard cell placement</a:t>
            </a:r>
          </a:p>
          <a:p>
            <a:pPr lvl="1" eaLnBrk="1" hangingPunct="1"/>
            <a:r>
              <a:rPr lang="en-US" altLang="zh-TW" sz="2200" dirty="0" smtClean="0"/>
              <a:t>By default, “</a:t>
            </a:r>
            <a:r>
              <a:rPr lang="en-US" altLang="zh-TW" sz="2200" dirty="0" err="1" smtClean="0">
                <a:solidFill>
                  <a:srgbClr val="0070C0"/>
                </a:solidFill>
              </a:rPr>
              <a:t>placeDesign</a:t>
            </a:r>
            <a:r>
              <a:rPr lang="en-US" altLang="zh-TW" sz="2200" dirty="0" smtClean="0"/>
              <a:t>” performs timing-driven placement </a:t>
            </a:r>
            <a:r>
              <a:rPr lang="en-US" altLang="zh-TW" sz="2200" dirty="0" smtClean="0">
                <a:solidFill>
                  <a:schemeClr val="tx2"/>
                </a:solidFill>
              </a:rPr>
              <a:t>with scan reordering</a:t>
            </a:r>
            <a:r>
              <a:rPr lang="en-US" altLang="zh-TW" sz="2200" dirty="0" smtClean="0"/>
              <a:t>.</a:t>
            </a:r>
          </a:p>
          <a:p>
            <a:pPr lvl="1" eaLnBrk="1" hangingPunct="1"/>
            <a:r>
              <a:rPr lang="en-US" altLang="zh-TW" sz="2200" dirty="0" smtClean="0"/>
              <a:t>Turning </a:t>
            </a:r>
            <a:r>
              <a:rPr lang="en-US" altLang="zh-TW" sz="2200" dirty="0" smtClean="0">
                <a:solidFill>
                  <a:schemeClr val="tx2"/>
                </a:solidFill>
              </a:rPr>
              <a:t>scan reorder</a:t>
            </a:r>
            <a:r>
              <a:rPr lang="en-US" altLang="zh-TW" sz="2200" dirty="0" smtClean="0"/>
              <a:t> off by</a:t>
            </a:r>
            <a:endParaRPr lang="en-US" altLang="zh-TW" sz="2200" dirty="0" smtClean="0">
              <a:solidFill>
                <a:srgbClr val="C00000"/>
              </a:solidFill>
            </a:endParaRPr>
          </a:p>
          <a:p>
            <a:pPr lvl="2" eaLnBrk="1" hangingPunct="1"/>
            <a:r>
              <a:rPr lang="en-US" altLang="zh-TW" sz="2100" dirty="0" err="1" smtClean="0">
                <a:solidFill>
                  <a:srgbClr val="3333FF"/>
                </a:solidFill>
              </a:rPr>
              <a:t>setPlaceMode</a:t>
            </a:r>
            <a:r>
              <a:rPr lang="en-US" altLang="zh-TW" sz="2100" dirty="0" smtClean="0">
                <a:solidFill>
                  <a:srgbClr val="3333FF"/>
                </a:solidFill>
              </a:rPr>
              <a:t> -</a:t>
            </a:r>
            <a:r>
              <a:rPr lang="en-US" altLang="zh-TW" sz="2100" dirty="0" err="1" smtClean="0">
                <a:solidFill>
                  <a:srgbClr val="3333FF"/>
                </a:solidFill>
              </a:rPr>
              <a:t>reorderScan</a:t>
            </a:r>
            <a:r>
              <a:rPr lang="en-US" altLang="zh-TW" sz="2100" dirty="0" smtClean="0">
                <a:solidFill>
                  <a:srgbClr val="3333FF"/>
                </a:solidFill>
              </a:rPr>
              <a:t> false	</a:t>
            </a:r>
            <a:endParaRPr lang="en-US" altLang="zh-TW" sz="2100" dirty="0" smtClean="0"/>
          </a:p>
          <a:p>
            <a:pPr lvl="1" eaLnBrk="1" hangingPunct="1"/>
            <a:r>
              <a:rPr lang="en-US" altLang="zh-TW" sz="2200" dirty="0" smtClean="0"/>
              <a:t>Ignore scan connection by </a:t>
            </a:r>
          </a:p>
          <a:p>
            <a:pPr lvl="2" eaLnBrk="1" hangingPunct="1"/>
            <a:r>
              <a:rPr lang="en-US" altLang="zh-TW" sz="2100" dirty="0" err="1" smtClean="0">
                <a:solidFill>
                  <a:srgbClr val="3333FF"/>
                </a:solidFill>
              </a:rPr>
              <a:t>setPlaceMode</a:t>
            </a:r>
            <a:r>
              <a:rPr lang="en-US" altLang="zh-TW" sz="2100" dirty="0" smtClean="0">
                <a:solidFill>
                  <a:srgbClr val="3333FF"/>
                </a:solidFill>
              </a:rPr>
              <a:t> -</a:t>
            </a:r>
            <a:r>
              <a:rPr lang="en-US" altLang="zh-TW" sz="2100" dirty="0" err="1" smtClean="0">
                <a:solidFill>
                  <a:srgbClr val="3333FF"/>
                </a:solidFill>
              </a:rPr>
              <a:t>ignoreScan</a:t>
            </a:r>
            <a:r>
              <a:rPr lang="en-US" altLang="zh-TW" sz="2100" dirty="0" smtClean="0">
                <a:solidFill>
                  <a:srgbClr val="3333FF"/>
                </a:solidFill>
              </a:rPr>
              <a:t> true</a:t>
            </a:r>
          </a:p>
          <a:p>
            <a:pPr lvl="1" eaLnBrk="1" hangingPunct="1"/>
            <a:r>
              <a:rPr lang="en-US" altLang="zh-TW" sz="2200" dirty="0" smtClean="0">
                <a:solidFill>
                  <a:schemeClr val="tx2"/>
                </a:solidFill>
              </a:rPr>
              <a:t>Turning Pre-placement optimization off with 		</a:t>
            </a:r>
            <a:r>
              <a:rPr lang="en-US" altLang="zh-TW" sz="2200" dirty="0" smtClean="0">
                <a:solidFill>
                  <a:srgbClr val="C00000"/>
                </a:solidFill>
              </a:rPr>
              <a:t>-</a:t>
            </a:r>
            <a:r>
              <a:rPr lang="en-US" altLang="zh-TW" sz="2200" dirty="0" err="1" smtClean="0">
                <a:solidFill>
                  <a:srgbClr val="C00000"/>
                </a:solidFill>
              </a:rPr>
              <a:t>noPrePlaceOpt</a:t>
            </a:r>
            <a:endParaRPr lang="en-US" altLang="zh-TW" sz="2200" dirty="0" smtClean="0">
              <a:solidFill>
                <a:srgbClr val="3333FF"/>
              </a:solidFill>
            </a:endParaRPr>
          </a:p>
          <a:p>
            <a:pPr lvl="1" eaLnBrk="1" hangingPunct="1"/>
            <a:r>
              <a:rPr lang="en-US" altLang="zh-TW" sz="2400" dirty="0" smtClean="0">
                <a:solidFill>
                  <a:srgbClr val="3333FF"/>
                </a:solidFill>
              </a:rPr>
              <a:t>encounter &gt; 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placeDesign</a:t>
            </a:r>
            <a:r>
              <a:rPr lang="en-US" altLang="zh-TW" sz="2400" dirty="0" smtClean="0">
                <a:solidFill>
                  <a:srgbClr val="3333FF"/>
                </a:solidFill>
              </a:rPr>
              <a:t> -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noPrePlaceOpt</a:t>
            </a:r>
            <a:endParaRPr lang="en-US" altLang="zh-TW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Standard Cell </a:t>
            </a:r>
            <a:r>
              <a:rPr lang="en-US" altLang="zh-TW" dirty="0" smtClean="0"/>
              <a:t>Placement(3/4)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600" dirty="0"/>
              <a:t>Connect standard cell power </a:t>
            </a:r>
            <a:r>
              <a:rPr lang="en-US" altLang="zh-TW" sz="2600" dirty="0" smtClean="0"/>
              <a:t>line from power rings or power stripes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 smtClean="0">
                <a:solidFill>
                  <a:srgbClr val="3333FF"/>
                </a:solidFill>
              </a:rPr>
              <a:t>encounter &gt; </a:t>
            </a:r>
            <a:r>
              <a:rPr lang="en-US" altLang="zh-TW" sz="2400" dirty="0"/>
              <a:t> </a:t>
            </a:r>
            <a:r>
              <a:rPr lang="en-US" altLang="zh-TW" sz="2400" dirty="0" err="1">
                <a:solidFill>
                  <a:srgbClr val="3333FF"/>
                </a:solidFill>
              </a:rPr>
              <a:t>sroute</a:t>
            </a:r>
            <a:r>
              <a:rPr lang="en-US" altLang="zh-TW" sz="2400" dirty="0">
                <a:solidFill>
                  <a:srgbClr val="3333FF"/>
                </a:solidFill>
              </a:rPr>
              <a:t> -connect { </a:t>
            </a:r>
            <a:r>
              <a:rPr lang="en-US" altLang="zh-TW" sz="2400" dirty="0" err="1">
                <a:solidFill>
                  <a:srgbClr val="3333FF"/>
                </a:solidFill>
              </a:rPr>
              <a:t>corePin</a:t>
            </a:r>
            <a:r>
              <a:rPr lang="en-US" altLang="zh-TW" sz="2400" dirty="0">
                <a:solidFill>
                  <a:srgbClr val="3333FF"/>
                </a:solidFill>
              </a:rPr>
              <a:t> </a:t>
            </a:r>
            <a:r>
              <a:rPr lang="en-US" altLang="zh-TW" sz="2400" dirty="0" smtClean="0">
                <a:solidFill>
                  <a:srgbClr val="3333FF"/>
                </a:solidFill>
              </a:rPr>
              <a:t>}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z="2400" dirty="0" smtClean="0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600" dirty="0" smtClean="0"/>
              <a:t>View scan chain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 smtClean="0"/>
              <a:t>This </a:t>
            </a:r>
            <a:r>
              <a:rPr lang="en-US" altLang="zh-TW" sz="2400" dirty="0"/>
              <a:t>command display each scan chain in GUI </a:t>
            </a:r>
            <a:r>
              <a:rPr lang="en-US" altLang="zh-TW" sz="2400" dirty="0" smtClean="0"/>
              <a:t>interface</a:t>
            </a:r>
            <a:endParaRPr lang="en-US" altLang="zh-TW" sz="2400" dirty="0"/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>
                <a:solidFill>
                  <a:srgbClr val="3333FF"/>
                </a:solidFill>
              </a:rPr>
              <a:t>encounter &gt; </a:t>
            </a:r>
            <a:r>
              <a:rPr lang="en-US" altLang="zh-TW" sz="2400" dirty="0" err="1">
                <a:solidFill>
                  <a:srgbClr val="3333FF"/>
                </a:solidFill>
              </a:rPr>
              <a:t>displayScanChain</a:t>
            </a:r>
            <a:endParaRPr lang="en-US" altLang="zh-TW" sz="2400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2600" dirty="0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/>
              <a:t>Nano</a:t>
            </a:r>
            <a:r>
              <a:rPr lang="en-US" altLang="zh-TW" dirty="0" smtClean="0"/>
              <a:t> Route(1/3)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253734" cy="4267200"/>
          </a:xfrm>
        </p:spPr>
        <p:txBody>
          <a:bodyPr/>
          <a:lstStyle/>
          <a:p>
            <a:pPr eaLnBrk="1" hangingPunct="1"/>
            <a:r>
              <a:rPr lang="en-US" altLang="zh-TW" sz="2600" dirty="0"/>
              <a:t>Runs routing </a:t>
            </a:r>
            <a:r>
              <a:rPr lang="en-US" altLang="zh-TW" sz="2600" dirty="0" smtClean="0"/>
              <a:t>via </a:t>
            </a:r>
            <a:r>
              <a:rPr lang="en-US" altLang="zh-TW" sz="2600" dirty="0"/>
              <a:t>or wire optimization using the </a:t>
            </a:r>
            <a:r>
              <a:rPr lang="en-US" altLang="zh-TW" sz="2600" dirty="0" err="1"/>
              <a:t>NanoRoute</a:t>
            </a:r>
            <a:r>
              <a:rPr lang="en-US" altLang="zh-TW" sz="2600" dirty="0"/>
              <a:t> router</a:t>
            </a:r>
            <a:r>
              <a:rPr lang="en-US" altLang="zh-TW" sz="2600" dirty="0" smtClean="0"/>
              <a:t>.</a:t>
            </a:r>
          </a:p>
          <a:p>
            <a:pPr lvl="1" eaLnBrk="1" hangingPunct="1"/>
            <a:r>
              <a:rPr lang="en-US" altLang="zh-TW" sz="2200" dirty="0" smtClean="0"/>
              <a:t>Use command “</a:t>
            </a:r>
            <a:r>
              <a:rPr lang="en-US" altLang="zh-TW" sz="2200" dirty="0" err="1" smtClean="0">
                <a:solidFill>
                  <a:srgbClr val="0070C0"/>
                </a:solidFill>
              </a:rPr>
              <a:t>getNanoRouteMode</a:t>
            </a:r>
            <a:r>
              <a:rPr lang="en-US" altLang="zh-TW" sz="2200" dirty="0" smtClean="0"/>
              <a:t>” to get the current setting</a:t>
            </a:r>
          </a:p>
          <a:p>
            <a:pPr lvl="1" eaLnBrk="1" hangingPunct="1"/>
            <a:r>
              <a:rPr lang="en-US" altLang="zh-TW" sz="2400" dirty="0" smtClean="0"/>
              <a:t>“</a:t>
            </a:r>
            <a:r>
              <a:rPr lang="en-US" altLang="zh-TW" sz="2400" dirty="0" smtClean="0">
                <a:solidFill>
                  <a:srgbClr val="7030A0"/>
                </a:solidFill>
              </a:rPr>
              <a:t>-</a:t>
            </a:r>
            <a:r>
              <a:rPr lang="en-US" altLang="zh-TW" sz="2400" dirty="0">
                <a:solidFill>
                  <a:srgbClr val="7030A0"/>
                </a:solidFill>
              </a:rPr>
              <a:t>global | -detail | -</a:t>
            </a:r>
            <a:r>
              <a:rPr lang="en-US" altLang="zh-TW" sz="2400" dirty="0" err="1" smtClean="0">
                <a:solidFill>
                  <a:srgbClr val="7030A0"/>
                </a:solidFill>
              </a:rPr>
              <a:t>globalDetail</a:t>
            </a:r>
            <a:r>
              <a:rPr lang="en-US" altLang="zh-TW" sz="2400" dirty="0" smtClean="0"/>
              <a:t>”</a:t>
            </a:r>
          </a:p>
          <a:p>
            <a:pPr lvl="2" eaLnBrk="1" hangingPunct="1"/>
            <a:r>
              <a:rPr lang="en-US" altLang="zh-TW" sz="1800" dirty="0" smtClean="0"/>
              <a:t>Specify routing types by parameter</a:t>
            </a:r>
            <a:endParaRPr lang="en-US" altLang="zh-TW" sz="1800" dirty="0"/>
          </a:p>
          <a:p>
            <a:pPr lvl="2" eaLnBrk="1" hangingPunct="1"/>
            <a:r>
              <a:rPr lang="en-US" altLang="zh-TW" sz="1800" dirty="0" smtClean="0"/>
              <a:t>Default: -</a:t>
            </a:r>
            <a:r>
              <a:rPr lang="en-US" altLang="zh-TW" sz="1800" dirty="0" err="1" smtClean="0"/>
              <a:t>globalDetail</a:t>
            </a:r>
            <a:endParaRPr lang="en-US" altLang="zh-TW" sz="1800" dirty="0" smtClean="0"/>
          </a:p>
          <a:p>
            <a:pPr lvl="1" eaLnBrk="1" hangingPunct="1"/>
            <a:r>
              <a:rPr lang="en-US" altLang="zh-TW" sz="2400" dirty="0" smtClean="0"/>
              <a:t>Turing on Timing and SI driven feature by</a:t>
            </a:r>
            <a:endParaRPr lang="en-US" altLang="zh-TW" sz="2400" dirty="0"/>
          </a:p>
          <a:p>
            <a:pPr lvl="2" eaLnBrk="1" hangingPunct="1"/>
            <a:r>
              <a:rPr lang="en-US" altLang="zh-TW" sz="1800" dirty="0">
                <a:solidFill>
                  <a:srgbClr val="3333FF"/>
                </a:solidFill>
              </a:rPr>
              <a:t>encounter &gt; </a:t>
            </a:r>
            <a:r>
              <a:rPr lang="en-US" altLang="zh-TW" sz="1800" dirty="0" err="1">
                <a:solidFill>
                  <a:srgbClr val="3333FF"/>
                </a:solidFill>
              </a:rPr>
              <a:t>setNanoRouteMode</a:t>
            </a:r>
            <a:r>
              <a:rPr lang="en-US" altLang="zh-TW" sz="1800" dirty="0">
                <a:solidFill>
                  <a:srgbClr val="3333FF"/>
                </a:solidFill>
              </a:rPr>
              <a:t> -</a:t>
            </a:r>
            <a:r>
              <a:rPr lang="en-US" altLang="zh-TW" sz="1800" dirty="0" err="1">
                <a:solidFill>
                  <a:srgbClr val="3333FF"/>
                </a:solidFill>
              </a:rPr>
              <a:t>routeWithTimingDriven</a:t>
            </a:r>
            <a:r>
              <a:rPr lang="en-US" altLang="zh-TW" sz="1800" dirty="0">
                <a:solidFill>
                  <a:srgbClr val="3333FF"/>
                </a:solidFill>
              </a:rPr>
              <a:t> </a:t>
            </a:r>
            <a:r>
              <a:rPr lang="en-US" altLang="zh-TW" sz="1800" dirty="0" smtClean="0">
                <a:solidFill>
                  <a:srgbClr val="3333FF"/>
                </a:solidFill>
              </a:rPr>
              <a:t>true</a:t>
            </a:r>
            <a:endParaRPr lang="en-US" altLang="zh-TW" sz="1800" dirty="0">
              <a:solidFill>
                <a:srgbClr val="3333FF"/>
              </a:solidFill>
            </a:endParaRPr>
          </a:p>
          <a:p>
            <a:pPr lvl="2" eaLnBrk="1" hangingPunct="1"/>
            <a:r>
              <a:rPr lang="en-US" altLang="zh-TW" sz="1800" dirty="0">
                <a:solidFill>
                  <a:srgbClr val="3333FF"/>
                </a:solidFill>
              </a:rPr>
              <a:t>encounter &gt; </a:t>
            </a:r>
            <a:r>
              <a:rPr lang="en-US" altLang="zh-TW" sz="1800" dirty="0" err="1">
                <a:solidFill>
                  <a:srgbClr val="3333FF"/>
                </a:solidFill>
              </a:rPr>
              <a:t>setNanoRouteMode</a:t>
            </a:r>
            <a:r>
              <a:rPr lang="en-US" altLang="zh-TW" sz="1800" dirty="0">
                <a:solidFill>
                  <a:srgbClr val="3333FF"/>
                </a:solidFill>
              </a:rPr>
              <a:t> -</a:t>
            </a:r>
            <a:r>
              <a:rPr lang="en-US" altLang="zh-TW" sz="1800" dirty="0" err="1">
                <a:solidFill>
                  <a:srgbClr val="3333FF"/>
                </a:solidFill>
              </a:rPr>
              <a:t>routeWithSIDriven</a:t>
            </a:r>
            <a:r>
              <a:rPr lang="en-US" altLang="zh-TW" sz="1800" dirty="0">
                <a:solidFill>
                  <a:srgbClr val="3333FF"/>
                </a:solidFill>
              </a:rPr>
              <a:t> </a:t>
            </a:r>
            <a:r>
              <a:rPr lang="en-US" altLang="zh-TW" sz="1800" dirty="0" smtClean="0">
                <a:solidFill>
                  <a:srgbClr val="3333FF"/>
                </a:solidFill>
              </a:rPr>
              <a:t>true</a:t>
            </a:r>
            <a:endParaRPr lang="en-US" altLang="zh-TW" sz="1800" dirty="0">
              <a:solidFill>
                <a:srgbClr val="3333FF"/>
              </a:solidFill>
            </a:endParaRPr>
          </a:p>
          <a:p>
            <a:pPr lvl="2" eaLnBrk="1" hangingPunct="1"/>
            <a:endParaRPr lang="en-US" altLang="zh-TW" sz="1800" dirty="0" smtClean="0"/>
          </a:p>
          <a:p>
            <a:pPr marL="471487" lvl="1" indent="0" eaLnBrk="1" hangingPunct="1">
              <a:buNone/>
            </a:pPr>
            <a:endParaRPr lang="en-US" altLang="zh-TW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err="1"/>
              <a:t>Nano</a:t>
            </a:r>
            <a:r>
              <a:rPr lang="en-US" altLang="zh-TW" dirty="0"/>
              <a:t> </a:t>
            </a:r>
            <a:r>
              <a:rPr lang="en-US" altLang="zh-TW" dirty="0" smtClean="0"/>
              <a:t>Route(2/3)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181726" cy="4267200"/>
          </a:xfrm>
        </p:spPr>
        <p:txBody>
          <a:bodyPr/>
          <a:lstStyle/>
          <a:p>
            <a:pPr lvl="1" eaLnBrk="1" hangingPunct="1"/>
            <a:r>
              <a:rPr lang="en-US" altLang="zh-TW" sz="2400" dirty="0" smtClean="0"/>
              <a:t>Default </a:t>
            </a:r>
            <a:r>
              <a:rPr lang="en-US" altLang="zh-TW" sz="2400" dirty="0"/>
              <a:t>it runs placement check before route, turn it off by parameter “</a:t>
            </a:r>
            <a:r>
              <a:rPr lang="en-US" altLang="zh-TW" sz="2400" dirty="0">
                <a:solidFill>
                  <a:srgbClr val="7030A0"/>
                </a:solidFill>
              </a:rPr>
              <a:t>-</a:t>
            </a:r>
            <a:r>
              <a:rPr lang="en-US" altLang="zh-TW" sz="2400" dirty="0" err="1">
                <a:solidFill>
                  <a:srgbClr val="7030A0"/>
                </a:solidFill>
              </a:rPr>
              <a:t>noPlacementCheck</a:t>
            </a:r>
            <a:r>
              <a:rPr lang="en-US" altLang="zh-TW" sz="2400" dirty="0"/>
              <a:t>” </a:t>
            </a:r>
            <a:endParaRPr lang="en-US" altLang="zh-TW" sz="2400" dirty="0" smtClean="0"/>
          </a:p>
          <a:p>
            <a:pPr lvl="1" eaLnBrk="1" hangingPunct="1"/>
            <a:endParaRPr lang="en-US" altLang="zh-TW" sz="2400" dirty="0" smtClean="0"/>
          </a:p>
          <a:p>
            <a:pPr lvl="1" eaLnBrk="1" hangingPunct="1"/>
            <a:r>
              <a:rPr lang="en-US" altLang="zh-TW" sz="2400" dirty="0" smtClean="0"/>
              <a:t>Taking care Process Antenna Issue</a:t>
            </a:r>
          </a:p>
          <a:p>
            <a:pPr lvl="2" eaLnBrk="1" hangingPunct="1"/>
            <a:r>
              <a:rPr lang="en-US" altLang="zh-TW" sz="2100" dirty="0" smtClean="0">
                <a:solidFill>
                  <a:srgbClr val="3333FF"/>
                </a:solidFill>
              </a:rPr>
              <a:t>encounter &gt; </a:t>
            </a:r>
            <a:r>
              <a:rPr lang="en-US" altLang="zh-TW" sz="2100" dirty="0" err="1" smtClean="0">
                <a:solidFill>
                  <a:srgbClr val="3333FF"/>
                </a:solidFill>
              </a:rPr>
              <a:t>setNanoRouteMode</a:t>
            </a:r>
            <a:r>
              <a:rPr lang="en-US" altLang="zh-TW" sz="2100" dirty="0" smtClean="0">
                <a:solidFill>
                  <a:srgbClr val="3333FF"/>
                </a:solidFill>
              </a:rPr>
              <a:t> </a:t>
            </a:r>
            <a:r>
              <a:rPr lang="en-US" altLang="zh-TW" sz="2100" dirty="0">
                <a:solidFill>
                  <a:srgbClr val="3333FF"/>
                </a:solidFill>
              </a:rPr>
              <a:t>-</a:t>
            </a:r>
            <a:r>
              <a:rPr lang="en-US" altLang="zh-TW" sz="2100" dirty="0" err="1">
                <a:solidFill>
                  <a:srgbClr val="3333FF"/>
                </a:solidFill>
              </a:rPr>
              <a:t>routeInsertAntennaDiode</a:t>
            </a:r>
            <a:r>
              <a:rPr lang="en-US" altLang="zh-TW" sz="2100" dirty="0">
                <a:solidFill>
                  <a:srgbClr val="3333FF"/>
                </a:solidFill>
              </a:rPr>
              <a:t> </a:t>
            </a:r>
            <a:r>
              <a:rPr lang="en-US" altLang="zh-TW" sz="2100" dirty="0" smtClean="0">
                <a:solidFill>
                  <a:srgbClr val="3333FF"/>
                </a:solidFill>
              </a:rPr>
              <a:t>true</a:t>
            </a:r>
          </a:p>
          <a:p>
            <a:pPr lvl="2" eaLnBrk="1" hangingPunct="1"/>
            <a:r>
              <a:rPr lang="en-US" altLang="zh-TW" sz="2100" dirty="0">
                <a:solidFill>
                  <a:srgbClr val="3333FF"/>
                </a:solidFill>
              </a:rPr>
              <a:t>encounter &gt; </a:t>
            </a:r>
            <a:r>
              <a:rPr lang="en-US" altLang="zh-TW" sz="2100" dirty="0" err="1">
                <a:solidFill>
                  <a:srgbClr val="3333FF"/>
                </a:solidFill>
              </a:rPr>
              <a:t>setNanoRouteMode</a:t>
            </a:r>
            <a:r>
              <a:rPr lang="en-US" altLang="zh-TW" sz="2100" dirty="0">
                <a:solidFill>
                  <a:srgbClr val="3333FF"/>
                </a:solidFill>
              </a:rPr>
              <a:t> -</a:t>
            </a:r>
            <a:r>
              <a:rPr lang="en-US" altLang="zh-TW" sz="2100" dirty="0" err="1">
                <a:solidFill>
                  <a:srgbClr val="3333FF"/>
                </a:solidFill>
              </a:rPr>
              <a:t>routeAntennaCellName</a:t>
            </a:r>
            <a:r>
              <a:rPr lang="en-US" altLang="zh-TW" sz="2100" dirty="0">
                <a:solidFill>
                  <a:srgbClr val="3333FF"/>
                </a:solidFill>
              </a:rPr>
              <a:t> </a:t>
            </a:r>
            <a:r>
              <a:rPr lang="en-US" altLang="zh-TW" sz="2100" dirty="0" smtClean="0">
                <a:solidFill>
                  <a:srgbClr val="3333FF"/>
                </a:solidFill>
              </a:rPr>
              <a:t>ANTENNA</a:t>
            </a:r>
          </a:p>
          <a:p>
            <a:pPr lvl="2" eaLnBrk="1" hangingPunct="1"/>
            <a:endParaRPr lang="en-US" altLang="zh-TW" sz="2100" dirty="0" smtClean="0">
              <a:solidFill>
                <a:srgbClr val="3333FF"/>
              </a:solidFill>
            </a:endParaRPr>
          </a:p>
          <a:p>
            <a:pPr lvl="1" eaLnBrk="1" hangingPunct="1"/>
            <a:r>
              <a:rPr lang="en-US" altLang="zh-TW" dirty="0">
                <a:solidFill>
                  <a:srgbClr val="3333FF"/>
                </a:solidFill>
              </a:rPr>
              <a:t>encounter </a:t>
            </a:r>
            <a:r>
              <a:rPr lang="en-US" altLang="zh-TW" dirty="0" smtClean="0">
                <a:solidFill>
                  <a:srgbClr val="3333FF"/>
                </a:solidFill>
              </a:rPr>
              <a:t>&gt; </a:t>
            </a:r>
            <a:r>
              <a:rPr lang="en-US" altLang="zh-TW" dirty="0" err="1" smtClean="0">
                <a:solidFill>
                  <a:srgbClr val="3333FF"/>
                </a:solidFill>
              </a:rPr>
              <a:t>routeDesign</a:t>
            </a:r>
            <a:r>
              <a:rPr lang="en-US" altLang="zh-TW" dirty="0" smtClean="0">
                <a:solidFill>
                  <a:srgbClr val="3333FF"/>
                </a:solidFill>
              </a:rPr>
              <a:t> </a:t>
            </a:r>
            <a:r>
              <a:rPr lang="en-US" altLang="zh-TW" dirty="0">
                <a:solidFill>
                  <a:srgbClr val="3333FF"/>
                </a:solidFill>
              </a:rPr>
              <a:t>-</a:t>
            </a:r>
            <a:r>
              <a:rPr lang="en-US" altLang="zh-TW" dirty="0" err="1" smtClean="0">
                <a:solidFill>
                  <a:srgbClr val="3333FF"/>
                </a:solidFill>
              </a:rPr>
              <a:t>globalDetail</a:t>
            </a:r>
            <a:endParaRPr lang="zh-TW" altLang="zh-TW" dirty="0">
              <a:solidFill>
                <a:srgbClr val="3333FF"/>
              </a:solidFill>
            </a:endParaRPr>
          </a:p>
          <a:p>
            <a:pPr lvl="2" eaLnBrk="1" hangingPunct="1"/>
            <a:endParaRPr lang="en-US" altLang="zh-TW" sz="2100" dirty="0">
              <a:solidFill>
                <a:srgbClr val="3333FF"/>
              </a:solidFill>
            </a:endParaRPr>
          </a:p>
          <a:p>
            <a:pPr marL="0" indent="0" eaLnBrk="1" hangingPunct="1">
              <a:buNone/>
            </a:pPr>
            <a:endParaRPr lang="en-US" altLang="zh-TW" dirty="0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Nano</a:t>
            </a:r>
            <a:r>
              <a:rPr lang="en-US" altLang="zh-TW" dirty="0" smtClean="0"/>
              <a:t> Route(3/3)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sz="1800" b="1" u="sng" dirty="0" err="1" smtClean="0">
                <a:solidFill>
                  <a:srgbClr val="FF0000"/>
                </a:solidFill>
              </a:rPr>
              <a:t>NanoRoute</a:t>
            </a:r>
            <a:r>
              <a:rPr lang="en-US" altLang="zh-TW" sz="1800" b="1" u="sng" dirty="0" smtClean="0">
                <a:solidFill>
                  <a:srgbClr val="FF0000"/>
                </a:solidFill>
              </a:rPr>
              <a:t> Summary</a:t>
            </a:r>
            <a:endParaRPr lang="en-US" altLang="zh-TW" sz="1800" dirty="0" smtClean="0"/>
          </a:p>
          <a:p>
            <a:pPr>
              <a:buNone/>
            </a:pPr>
            <a:r>
              <a:rPr lang="en-US" altLang="zh-TW" sz="1800" dirty="0" smtClean="0"/>
              <a:t>#Total wire length = 369903 um.</a:t>
            </a:r>
          </a:p>
          <a:p>
            <a:pPr>
              <a:buNone/>
            </a:pPr>
            <a:r>
              <a:rPr lang="en-US" altLang="zh-TW" sz="1800" dirty="0" smtClean="0"/>
              <a:t>#Total half perimeter of net bounding box = 297569 um.</a:t>
            </a:r>
          </a:p>
          <a:p>
            <a:pPr>
              <a:buNone/>
            </a:pPr>
            <a:r>
              <a:rPr lang="en-US" altLang="zh-TW" sz="1800" dirty="0" smtClean="0"/>
              <a:t>#Total wire length on LAYER metal1 = 9908 um.</a:t>
            </a:r>
          </a:p>
          <a:p>
            <a:pPr>
              <a:buNone/>
            </a:pPr>
            <a:r>
              <a:rPr lang="en-US" altLang="zh-TW" sz="1800" dirty="0" smtClean="0"/>
              <a:t>#Total wire length on LAYER metal2 = 75459 um.</a:t>
            </a:r>
          </a:p>
          <a:p>
            <a:pPr>
              <a:buNone/>
            </a:pPr>
            <a:r>
              <a:rPr lang="en-US" altLang="zh-TW" sz="1800" dirty="0" smtClean="0"/>
              <a:t>#Total wire length on LAYER metal3 = 100147 um.</a:t>
            </a:r>
          </a:p>
          <a:p>
            <a:pPr>
              <a:buNone/>
            </a:pPr>
            <a:r>
              <a:rPr lang="en-US" altLang="zh-TW" sz="1800" dirty="0" smtClean="0"/>
              <a:t>#Total wire length on LAYER metal4 = 66449 um.</a:t>
            </a:r>
          </a:p>
          <a:p>
            <a:pPr>
              <a:buNone/>
            </a:pPr>
            <a:r>
              <a:rPr lang="en-US" altLang="zh-TW" sz="1800" dirty="0" smtClean="0"/>
              <a:t>#Total wire length on LAYER metal5 = 61405 um.</a:t>
            </a:r>
          </a:p>
          <a:p>
            <a:pPr>
              <a:buNone/>
            </a:pPr>
            <a:r>
              <a:rPr lang="en-US" altLang="zh-TW" sz="1800" dirty="0" smtClean="0"/>
              <a:t>#Total wire length on LAYER metal6 = 31693 um.</a:t>
            </a:r>
          </a:p>
          <a:p>
            <a:pPr>
              <a:buNone/>
            </a:pPr>
            <a:r>
              <a:rPr lang="en-US" altLang="zh-TW" sz="1800" dirty="0" smtClean="0"/>
              <a:t>#Total wire length on LAYER metal7 = 15988 um.</a:t>
            </a:r>
          </a:p>
          <a:p>
            <a:pPr>
              <a:buNone/>
            </a:pPr>
            <a:r>
              <a:rPr lang="en-US" altLang="zh-TW" sz="1800" dirty="0" smtClean="0"/>
              <a:t>#Total wire length on LAYER metal8 = 6045 um.</a:t>
            </a:r>
          </a:p>
          <a:p>
            <a:pPr>
              <a:buNone/>
            </a:pPr>
            <a:r>
              <a:rPr lang="en-US" altLang="zh-TW" sz="1800" dirty="0" smtClean="0"/>
              <a:t>#Total wire length on LAYER metal9 = 2810 um.</a:t>
            </a:r>
          </a:p>
          <a:p>
            <a:pPr>
              <a:buNone/>
            </a:pPr>
            <a:r>
              <a:rPr lang="en-US" altLang="zh-TW" sz="1800" dirty="0" smtClean="0"/>
              <a:t>#Total number of </a:t>
            </a:r>
            <a:r>
              <a:rPr lang="en-US" altLang="zh-TW" sz="1800" dirty="0" err="1" smtClean="0"/>
              <a:t>vias</a:t>
            </a:r>
            <a:r>
              <a:rPr lang="en-US" altLang="zh-TW" sz="1800" dirty="0" smtClean="0"/>
              <a:t> = 99388</a:t>
            </a:r>
          </a:p>
          <a:p>
            <a:pPr>
              <a:buNone/>
            </a:pPr>
            <a:endParaRPr lang="zh-TW" alt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Scan Reorder(1/3)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600" dirty="0" smtClean="0"/>
              <a:t>Use command “</a:t>
            </a:r>
            <a:r>
              <a:rPr lang="en-US" altLang="zh-TW" sz="2600" dirty="0" err="1" smtClean="0">
                <a:solidFill>
                  <a:srgbClr val="0070C0"/>
                </a:solidFill>
              </a:rPr>
              <a:t>scanReorder</a:t>
            </a:r>
            <a:r>
              <a:rPr lang="en-US" altLang="zh-TW" sz="2600" dirty="0" smtClean="0"/>
              <a:t>” to </a:t>
            </a:r>
            <a:r>
              <a:rPr lang="en-US" altLang="zh-TW" sz="2600" dirty="0"/>
              <a:t>r</a:t>
            </a:r>
            <a:r>
              <a:rPr lang="en-US" altLang="zh-TW" sz="2600" dirty="0" smtClean="0"/>
              <a:t>eorders </a:t>
            </a:r>
            <a:r>
              <a:rPr lang="en-US" altLang="zh-TW" sz="2600" dirty="0"/>
              <a:t>the scan cells after running </a:t>
            </a:r>
            <a:r>
              <a:rPr lang="en-US" altLang="zh-TW" sz="2600" dirty="0" smtClean="0"/>
              <a:t>placement</a:t>
            </a:r>
          </a:p>
          <a:p>
            <a:pPr lvl="1" eaLnBrk="1" hangingPunct="1"/>
            <a:r>
              <a:rPr lang="en-US" altLang="zh-TW" sz="2400" dirty="0" smtClean="0"/>
              <a:t> </a:t>
            </a:r>
            <a:r>
              <a:rPr lang="en-US" altLang="zh-TW" sz="2400" dirty="0" smtClean="0">
                <a:latin typeface="Arial" charset="0"/>
              </a:rPr>
              <a:t>“</a:t>
            </a:r>
            <a:r>
              <a:rPr lang="en-US" altLang="zh-TW" sz="2400" dirty="0" smtClean="0">
                <a:solidFill>
                  <a:srgbClr val="7030A0"/>
                </a:solidFill>
              </a:rPr>
              <a:t>-</a:t>
            </a:r>
            <a:r>
              <a:rPr lang="en-US" altLang="zh-TW" sz="2400" dirty="0" err="1" smtClean="0">
                <a:solidFill>
                  <a:srgbClr val="7030A0"/>
                </a:solidFill>
              </a:rPr>
              <a:t>allowSwapping</a:t>
            </a:r>
            <a:r>
              <a:rPr lang="en-US" altLang="zh-TW" sz="2400" dirty="0" smtClean="0">
                <a:latin typeface="Arial" charset="0"/>
              </a:rPr>
              <a:t>”</a:t>
            </a:r>
            <a:r>
              <a:rPr lang="en-US" altLang="zh-TW" sz="2400" dirty="0" smtClean="0"/>
              <a:t>  </a:t>
            </a:r>
          </a:p>
          <a:p>
            <a:pPr lvl="2" eaLnBrk="1" hangingPunct="1"/>
            <a:r>
              <a:rPr lang="en-US" altLang="zh-TW" sz="2100" dirty="0" smtClean="0"/>
              <a:t>Allows </a:t>
            </a:r>
            <a:r>
              <a:rPr lang="en-US" altLang="zh-TW" sz="2100" dirty="0"/>
              <a:t>the software to swap scan elements between </a:t>
            </a:r>
            <a:r>
              <a:rPr lang="en-US" altLang="zh-TW" sz="2100" dirty="0" smtClean="0"/>
              <a:t>scan chains </a:t>
            </a:r>
            <a:r>
              <a:rPr lang="en-US" altLang="zh-TW" sz="2100" dirty="0"/>
              <a:t>within the same partition.</a:t>
            </a:r>
          </a:p>
          <a:p>
            <a:pPr marL="868362" lvl="2" indent="0" eaLnBrk="1" hangingPunct="1">
              <a:buNone/>
            </a:pPr>
            <a:r>
              <a:rPr lang="en-US" altLang="zh-TW" sz="2100" dirty="0" smtClean="0"/>
              <a:t>	    Default</a:t>
            </a:r>
            <a:r>
              <a:rPr lang="en-US" altLang="zh-TW" sz="2100" dirty="0"/>
              <a:t>: </a:t>
            </a:r>
            <a:r>
              <a:rPr lang="en-US" altLang="zh-TW" sz="2100" dirty="0" smtClean="0"/>
              <a:t>No</a:t>
            </a:r>
          </a:p>
          <a:p>
            <a:pPr lvl="1" eaLnBrk="1" hangingPunct="1"/>
            <a:r>
              <a:rPr lang="en-US" altLang="zh-TW" sz="2400" dirty="0"/>
              <a:t> </a:t>
            </a:r>
            <a:r>
              <a:rPr lang="en-US" altLang="zh-TW" sz="2400" dirty="0" smtClean="0">
                <a:latin typeface="Arial" charset="0"/>
              </a:rPr>
              <a:t>“</a:t>
            </a:r>
            <a:r>
              <a:rPr lang="en-US" altLang="zh-TW" sz="2400" dirty="0">
                <a:solidFill>
                  <a:srgbClr val="7030A0"/>
                </a:solidFill>
              </a:rPr>
              <a:t>-</a:t>
            </a:r>
            <a:r>
              <a:rPr lang="en-US" altLang="zh-TW" sz="2400" dirty="0" err="1">
                <a:solidFill>
                  <a:srgbClr val="7030A0"/>
                </a:solidFill>
              </a:rPr>
              <a:t>lowEffort</a:t>
            </a:r>
            <a:r>
              <a:rPr lang="en-US" altLang="zh-TW" sz="2400" dirty="0">
                <a:solidFill>
                  <a:srgbClr val="7030A0"/>
                </a:solidFill>
              </a:rPr>
              <a:t> | -</a:t>
            </a:r>
            <a:r>
              <a:rPr lang="en-US" altLang="zh-TW" sz="2400" dirty="0" err="1">
                <a:solidFill>
                  <a:srgbClr val="7030A0"/>
                </a:solidFill>
              </a:rPr>
              <a:t>mediumEffort</a:t>
            </a:r>
            <a:r>
              <a:rPr lang="en-US" altLang="zh-TW" sz="2400" dirty="0">
                <a:solidFill>
                  <a:srgbClr val="7030A0"/>
                </a:solidFill>
              </a:rPr>
              <a:t> | -</a:t>
            </a:r>
            <a:r>
              <a:rPr lang="en-US" altLang="zh-TW" sz="2400" dirty="0" err="1">
                <a:solidFill>
                  <a:srgbClr val="7030A0"/>
                </a:solidFill>
              </a:rPr>
              <a:t>highEffort</a:t>
            </a:r>
            <a:r>
              <a:rPr lang="en-US" altLang="zh-TW" sz="2400" dirty="0" smtClean="0">
                <a:latin typeface="Arial" charset="0"/>
              </a:rPr>
              <a:t>”</a:t>
            </a:r>
            <a:r>
              <a:rPr lang="en-US" altLang="zh-TW" sz="2400" dirty="0" smtClean="0"/>
              <a:t>  </a:t>
            </a:r>
            <a:endParaRPr lang="en-US" altLang="zh-TW" sz="2400" dirty="0"/>
          </a:p>
          <a:p>
            <a:pPr lvl="2" eaLnBrk="1" hangingPunct="1"/>
            <a:r>
              <a:rPr lang="en-US" altLang="zh-TW" sz="2000" dirty="0"/>
              <a:t>Specifies the effort level for reordering scan </a:t>
            </a:r>
            <a:r>
              <a:rPr lang="en-US" altLang="zh-TW" sz="2000" dirty="0" smtClean="0"/>
              <a:t>chains.</a:t>
            </a:r>
            <a:endParaRPr lang="en-US" altLang="zh-TW" sz="2100" dirty="0" smtClean="0"/>
          </a:p>
          <a:p>
            <a:pPr marL="868362" lvl="2" indent="0" eaLnBrk="1" hangingPunct="1">
              <a:buNone/>
            </a:pPr>
            <a:r>
              <a:rPr lang="en-US" altLang="zh-TW" sz="2100" dirty="0" smtClean="0"/>
              <a:t>	    Default: </a:t>
            </a:r>
            <a:r>
              <a:rPr lang="en-US" altLang="zh-TW" sz="2000" dirty="0" err="1" smtClean="0"/>
              <a:t>mediumEffort</a:t>
            </a:r>
            <a:endParaRPr lang="en-US" altLang="zh-TW" sz="2100" dirty="0" smtClean="0"/>
          </a:p>
          <a:p>
            <a:pPr marL="868362" lvl="2" indent="0" eaLnBrk="1" hangingPunct="1">
              <a:buNone/>
            </a:pPr>
            <a:endParaRPr lang="en-US" altLang="zh-TW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Introduction</a:t>
            </a:r>
          </a:p>
          <a:p>
            <a:pPr eaLnBrk="1" hangingPunct="1"/>
            <a:r>
              <a:rPr lang="en-US" altLang="zh-TW" sz="2800" dirty="0"/>
              <a:t>SOC </a:t>
            </a:r>
            <a:r>
              <a:rPr lang="en-US" altLang="zh-TW" sz="2800" dirty="0" smtClean="0"/>
              <a:t>Encounter </a:t>
            </a:r>
          </a:p>
          <a:p>
            <a:pPr lvl="1" eaLnBrk="1" hangingPunct="1"/>
            <a:r>
              <a:rPr lang="en-US" altLang="zh-TW" sz="2400" dirty="0" smtClean="0"/>
              <a:t>Scan reorder after </a:t>
            </a:r>
            <a:r>
              <a:rPr lang="en-US" altLang="zh-TW" sz="2400" dirty="0" err="1" smtClean="0"/>
              <a:t>Nanoroute</a:t>
            </a:r>
            <a:endParaRPr lang="en-US" altLang="zh-TW" sz="2400" dirty="0" smtClean="0"/>
          </a:p>
          <a:p>
            <a:pPr lvl="1" eaLnBrk="1" hangingPunct="1"/>
            <a:r>
              <a:rPr lang="en-US" altLang="zh-TW" sz="2400" dirty="0" smtClean="0"/>
              <a:t>Scan reorder during placement</a:t>
            </a:r>
          </a:p>
          <a:p>
            <a:pPr eaLnBrk="1" hangingPunct="1"/>
            <a:endParaRPr lang="en-US" altLang="zh-TW" sz="2800" dirty="0"/>
          </a:p>
          <a:p>
            <a:pPr eaLnBrk="1" hangingPunct="1">
              <a:buNone/>
            </a:pP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Scan Reorder(2/3)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altLang="zh-TW" sz="2400" dirty="0"/>
              <a:t> </a:t>
            </a:r>
            <a:r>
              <a:rPr lang="en-US" altLang="zh-TW" sz="2400" dirty="0" smtClean="0">
                <a:latin typeface="Arial" charset="0"/>
              </a:rPr>
              <a:t>“</a:t>
            </a:r>
            <a:r>
              <a:rPr lang="en-US" altLang="zh-TW" sz="2400" dirty="0" smtClean="0">
                <a:solidFill>
                  <a:srgbClr val="7030A0"/>
                </a:solidFill>
              </a:rPr>
              <a:t>-</a:t>
            </a:r>
            <a:r>
              <a:rPr lang="en-US" altLang="zh-TW" sz="2400" dirty="0" err="1">
                <a:solidFill>
                  <a:srgbClr val="7030A0"/>
                </a:solidFill>
              </a:rPr>
              <a:t>preferH</a:t>
            </a:r>
            <a:r>
              <a:rPr lang="en-US" altLang="zh-TW" sz="2400" dirty="0">
                <a:solidFill>
                  <a:srgbClr val="7030A0"/>
                </a:solidFill>
              </a:rPr>
              <a:t> | -</a:t>
            </a:r>
            <a:r>
              <a:rPr lang="en-US" altLang="zh-TW" sz="2400" dirty="0" err="1">
                <a:solidFill>
                  <a:srgbClr val="7030A0"/>
                </a:solidFill>
              </a:rPr>
              <a:t>preferV</a:t>
            </a:r>
            <a:r>
              <a:rPr lang="en-US" altLang="zh-TW" sz="2400" dirty="0" smtClean="0">
                <a:latin typeface="Arial" charset="0"/>
              </a:rPr>
              <a:t>”</a:t>
            </a:r>
            <a:r>
              <a:rPr lang="en-US" altLang="zh-TW" sz="2400" dirty="0" smtClean="0"/>
              <a:t>  </a:t>
            </a:r>
            <a:endParaRPr lang="en-US" altLang="zh-TW" sz="2400" dirty="0"/>
          </a:p>
          <a:p>
            <a:pPr lvl="2" eaLnBrk="1" hangingPunct="1"/>
            <a:r>
              <a:rPr lang="en-US" altLang="zh-TW" sz="2100" dirty="0"/>
              <a:t>Specifies the preferred direction for scan reordering connections</a:t>
            </a:r>
            <a:r>
              <a:rPr lang="en-US" altLang="zh-TW" sz="2100" dirty="0" smtClean="0"/>
              <a:t>.</a:t>
            </a:r>
            <a:endParaRPr lang="en-US" altLang="zh-TW" sz="2100" dirty="0"/>
          </a:p>
          <a:p>
            <a:pPr marL="868362" lvl="2" indent="0" eaLnBrk="1" hangingPunct="1">
              <a:buNone/>
            </a:pPr>
            <a:r>
              <a:rPr lang="en-US" altLang="zh-TW" sz="2100" dirty="0"/>
              <a:t>	    Default: </a:t>
            </a:r>
            <a:r>
              <a:rPr lang="en-US" altLang="zh-TW" sz="2100" dirty="0" smtClean="0"/>
              <a:t>No prefer.</a:t>
            </a:r>
            <a:endParaRPr lang="en-US" altLang="zh-TW" sz="2100" dirty="0"/>
          </a:p>
          <a:p>
            <a:pPr lvl="1" eaLnBrk="1" hangingPunct="1"/>
            <a:endParaRPr lang="en-US" altLang="zh-TW" sz="2400" dirty="0" smtClean="0"/>
          </a:p>
          <a:p>
            <a:pPr lvl="1" eaLnBrk="1" hangingPunct="1"/>
            <a:r>
              <a:rPr lang="en-US" altLang="zh-TW" sz="2400" dirty="0" smtClean="0"/>
              <a:t> </a:t>
            </a:r>
            <a:r>
              <a:rPr lang="en-US" altLang="zh-TW" sz="2400" dirty="0" smtClean="0">
                <a:latin typeface="Arial" charset="0"/>
              </a:rPr>
              <a:t>“</a:t>
            </a:r>
            <a:r>
              <a:rPr lang="en-US" altLang="zh-TW" sz="2400" dirty="0" smtClean="0">
                <a:solidFill>
                  <a:srgbClr val="7030A0"/>
                </a:solidFill>
              </a:rPr>
              <a:t>-</a:t>
            </a:r>
            <a:r>
              <a:rPr lang="en-US" altLang="zh-TW" sz="2400" dirty="0" err="1" smtClean="0">
                <a:solidFill>
                  <a:srgbClr val="7030A0"/>
                </a:solidFill>
              </a:rPr>
              <a:t>skipNone</a:t>
            </a:r>
            <a:r>
              <a:rPr lang="en-US" altLang="zh-TW" sz="2400" dirty="0" smtClean="0">
                <a:solidFill>
                  <a:srgbClr val="7030A0"/>
                </a:solidFill>
              </a:rPr>
              <a:t> </a:t>
            </a:r>
            <a:r>
              <a:rPr lang="en-US" altLang="zh-TW" sz="2400" dirty="0">
                <a:solidFill>
                  <a:srgbClr val="7030A0"/>
                </a:solidFill>
              </a:rPr>
              <a:t>| -</a:t>
            </a:r>
            <a:r>
              <a:rPr lang="en-US" altLang="zh-TW" sz="2400" dirty="0" err="1">
                <a:solidFill>
                  <a:srgbClr val="7030A0"/>
                </a:solidFill>
              </a:rPr>
              <a:t>skipBuffer</a:t>
            </a:r>
            <a:r>
              <a:rPr lang="en-US" altLang="zh-TW" sz="2400" dirty="0">
                <a:solidFill>
                  <a:srgbClr val="7030A0"/>
                </a:solidFill>
              </a:rPr>
              <a:t> | -</a:t>
            </a:r>
            <a:r>
              <a:rPr lang="en-US" altLang="zh-TW" sz="2400" dirty="0" err="1">
                <a:solidFill>
                  <a:srgbClr val="7030A0"/>
                </a:solidFill>
              </a:rPr>
              <a:t>skipTwoPinCell</a:t>
            </a:r>
            <a:r>
              <a:rPr lang="en-US" altLang="zh-TW" sz="2400" dirty="0" smtClean="0">
                <a:latin typeface="Arial" charset="0"/>
              </a:rPr>
              <a:t>”</a:t>
            </a:r>
            <a:r>
              <a:rPr lang="en-US" altLang="zh-TW" sz="2400" dirty="0" smtClean="0"/>
              <a:t>  </a:t>
            </a:r>
            <a:endParaRPr lang="en-US" altLang="zh-TW" sz="2400" dirty="0"/>
          </a:p>
          <a:p>
            <a:pPr lvl="2" eaLnBrk="1" hangingPunct="1"/>
            <a:r>
              <a:rPr lang="en-US" altLang="zh-TW" sz="2100" dirty="0"/>
              <a:t>Specifies how scan reordering handles buffers and inverters </a:t>
            </a:r>
            <a:r>
              <a:rPr lang="en-US" altLang="zh-TW" sz="2100" dirty="0" smtClean="0"/>
              <a:t>in the </a:t>
            </a:r>
            <a:r>
              <a:rPr lang="en-US" altLang="zh-TW" sz="2100" dirty="0"/>
              <a:t>scan chain</a:t>
            </a:r>
            <a:r>
              <a:rPr lang="en-US" altLang="zh-TW" sz="2100" dirty="0" smtClean="0"/>
              <a:t>.</a:t>
            </a:r>
            <a:endParaRPr lang="en-US" altLang="zh-TW" sz="2100" dirty="0"/>
          </a:p>
          <a:p>
            <a:pPr marL="868362" lvl="2" indent="0" eaLnBrk="1" hangingPunct="1">
              <a:buNone/>
            </a:pPr>
            <a:r>
              <a:rPr lang="en-US" altLang="zh-TW" sz="2100" dirty="0"/>
              <a:t>	    Default: -</a:t>
            </a:r>
            <a:r>
              <a:rPr lang="en-US" altLang="zh-TW" sz="2100" dirty="0" err="1" smtClean="0"/>
              <a:t>skipNone</a:t>
            </a:r>
            <a:endParaRPr lang="en-US" altLang="zh-TW" sz="2100" dirty="0" smtClean="0"/>
          </a:p>
          <a:p>
            <a:pPr marL="909637" lvl="2" indent="0" eaLnBrk="1" hangingPunct="1">
              <a:buNone/>
            </a:pPr>
            <a:endParaRPr lang="en-US" altLang="zh-TW" sz="2000" dirty="0"/>
          </a:p>
          <a:p>
            <a:pPr lvl="1" eaLnBrk="1" hangingPunct="1"/>
            <a:r>
              <a:rPr lang="en-US" altLang="zh-TW" sz="2400" dirty="0">
                <a:solidFill>
                  <a:srgbClr val="3333FF"/>
                </a:solidFill>
              </a:rPr>
              <a:t>encounter </a:t>
            </a:r>
            <a:r>
              <a:rPr lang="en-US" altLang="zh-TW" sz="2400" dirty="0" smtClean="0">
                <a:solidFill>
                  <a:srgbClr val="3333FF"/>
                </a:solidFill>
              </a:rPr>
              <a:t>&gt; 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scanReorder</a:t>
            </a:r>
            <a:endParaRPr lang="en-US" altLang="zh-TW" sz="2400" dirty="0"/>
          </a:p>
          <a:p>
            <a:pPr marL="868362" lvl="2" indent="0" eaLnBrk="1" hangingPunct="1">
              <a:buNone/>
            </a:pPr>
            <a:endParaRPr lang="en-US" altLang="zh-TW" sz="2100" dirty="0"/>
          </a:p>
        </p:txBody>
      </p:sp>
    </p:spTree>
    <p:extLst>
      <p:ext uri="{BB962C8B-B14F-4D97-AF65-F5344CB8AC3E}">
        <p14:creationId xmlns:p14="http://schemas.microsoft.com/office/powerpoint/2010/main" val="100014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Scan Reorder(3/3)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sz="2000" dirty="0" smtClean="0"/>
              <a:t>*** Summary: Scan Reorder</a:t>
            </a:r>
          </a:p>
          <a:p>
            <a:pPr>
              <a:buNone/>
            </a:pPr>
            <a:r>
              <a:rPr lang="en-US" altLang="zh-TW" sz="2000" dirty="0" smtClean="0"/>
              <a:t>INFO: Finished reorder 20 scan groups.</a:t>
            </a:r>
          </a:p>
          <a:p>
            <a:pPr>
              <a:buNone/>
            </a:pPr>
            <a:r>
              <a:rPr lang="en-US" altLang="zh-TW" sz="2000" dirty="0" smtClean="0"/>
              <a:t>Initial total scan wire length:    39023.200</a:t>
            </a:r>
          </a:p>
          <a:p>
            <a:pPr>
              <a:buNone/>
            </a:pPr>
            <a:r>
              <a:rPr lang="en-US" altLang="zh-TW" sz="2000" dirty="0" smtClean="0"/>
              <a:t>Final   total scan wire length:    23139.640</a:t>
            </a:r>
          </a:p>
          <a:p>
            <a:pPr>
              <a:buNone/>
            </a:pPr>
            <a:r>
              <a:rPr lang="en-US" altLang="zh-TW" sz="2000" dirty="0" smtClean="0"/>
              <a:t>Improvement:    15883.560   percent 40.70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Re-do </a:t>
            </a:r>
            <a:r>
              <a:rPr lang="en-US" altLang="zh-TW" dirty="0" err="1" smtClean="0"/>
              <a:t>Nano</a:t>
            </a:r>
            <a:r>
              <a:rPr lang="en-US" altLang="zh-TW" dirty="0" smtClean="0"/>
              <a:t> Route(1/2)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 smtClean="0"/>
              <a:t>For connecting the Reordered scan cell.</a:t>
            </a:r>
          </a:p>
          <a:p>
            <a:pPr marL="469900" lvl="1" indent="-469900">
              <a:buFont typeface="Wingdings" pitchFamily="2" charset="2"/>
              <a:buChar char="o"/>
            </a:pPr>
            <a:r>
              <a:rPr lang="en-US" altLang="zh-TW" sz="2400" dirty="0" smtClean="0">
                <a:solidFill>
                  <a:srgbClr val="3333FF"/>
                </a:solidFill>
              </a:rPr>
              <a:t>encounter &gt; 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routeDesign</a:t>
            </a:r>
            <a:r>
              <a:rPr lang="en-US" altLang="zh-TW" sz="2400" dirty="0" smtClean="0">
                <a:solidFill>
                  <a:srgbClr val="3333FF"/>
                </a:solidFill>
              </a:rPr>
              <a:t> -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globalDetail</a:t>
            </a:r>
            <a:endParaRPr lang="en-US" altLang="zh-TW" sz="2400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Re-do </a:t>
            </a:r>
            <a:r>
              <a:rPr lang="en-US" altLang="zh-TW" dirty="0" err="1" smtClean="0"/>
              <a:t>Nano</a:t>
            </a:r>
            <a:r>
              <a:rPr lang="en-US" altLang="zh-TW" dirty="0" smtClean="0"/>
              <a:t> Route(2/2)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sz="1900" dirty="0" smtClean="0"/>
              <a:t>#Total wire length = 355978 um.</a:t>
            </a:r>
          </a:p>
          <a:p>
            <a:pPr>
              <a:buNone/>
            </a:pPr>
            <a:r>
              <a:rPr lang="en-US" altLang="zh-TW" sz="1900" dirty="0" smtClean="0"/>
              <a:t>#Total half perimeter of net bounding box = 285934 um.</a:t>
            </a:r>
          </a:p>
          <a:p>
            <a:pPr>
              <a:buNone/>
            </a:pPr>
            <a:r>
              <a:rPr lang="en-US" altLang="zh-TW" sz="1900" dirty="0" smtClean="0"/>
              <a:t>#Total wire length on LAYER metal1 = 9616 um.</a:t>
            </a:r>
          </a:p>
          <a:p>
            <a:pPr>
              <a:buNone/>
            </a:pPr>
            <a:r>
              <a:rPr lang="en-US" altLang="zh-TW" sz="1900" dirty="0" smtClean="0"/>
              <a:t>#Total wire length on LAYER metal2 = 73013 um.</a:t>
            </a:r>
          </a:p>
          <a:p>
            <a:pPr>
              <a:buNone/>
            </a:pPr>
            <a:r>
              <a:rPr lang="en-US" altLang="zh-TW" sz="1900" dirty="0" smtClean="0"/>
              <a:t>#Total wire length on LAYER metal3 = 98183 um.</a:t>
            </a:r>
          </a:p>
          <a:p>
            <a:pPr>
              <a:buNone/>
            </a:pPr>
            <a:r>
              <a:rPr lang="en-US" altLang="zh-TW" sz="1900" dirty="0" smtClean="0"/>
              <a:t>#Total wire length on LAYER metal4 = 63431 um.</a:t>
            </a:r>
          </a:p>
          <a:p>
            <a:pPr>
              <a:buNone/>
            </a:pPr>
            <a:r>
              <a:rPr lang="en-US" altLang="zh-TW" sz="1900" dirty="0" smtClean="0"/>
              <a:t>#Total wire length on LAYER metal5 = 59529 um.</a:t>
            </a:r>
          </a:p>
          <a:p>
            <a:pPr>
              <a:buNone/>
            </a:pPr>
            <a:r>
              <a:rPr lang="en-US" altLang="zh-TW" sz="1900" dirty="0" smtClean="0"/>
              <a:t>#Total wire length on LAYER metal6 = 29410 um.</a:t>
            </a:r>
          </a:p>
          <a:p>
            <a:pPr>
              <a:buNone/>
            </a:pPr>
            <a:r>
              <a:rPr lang="en-US" altLang="zh-TW" sz="1900" dirty="0" smtClean="0"/>
              <a:t>#Total wire length on LAYER metal7 = 14611 um.</a:t>
            </a:r>
          </a:p>
          <a:p>
            <a:pPr>
              <a:buNone/>
            </a:pPr>
            <a:r>
              <a:rPr lang="en-US" altLang="zh-TW" sz="1900" dirty="0" smtClean="0"/>
              <a:t>#Total wire length on LAYER metal8 = 5394 um.</a:t>
            </a:r>
          </a:p>
          <a:p>
            <a:pPr>
              <a:buNone/>
            </a:pPr>
            <a:r>
              <a:rPr lang="en-US" altLang="zh-TW" sz="1900" dirty="0" smtClean="0"/>
              <a:t>#Total wire length on LAYER metal9 = 2792 um.</a:t>
            </a:r>
          </a:p>
          <a:p>
            <a:pPr>
              <a:buNone/>
            </a:pPr>
            <a:r>
              <a:rPr lang="en-US" altLang="zh-TW" sz="1900" dirty="0" smtClean="0"/>
              <a:t>#Total number of </a:t>
            </a:r>
            <a:r>
              <a:rPr lang="en-US" altLang="zh-TW" sz="1900" dirty="0" err="1" smtClean="0"/>
              <a:t>vias</a:t>
            </a:r>
            <a:r>
              <a:rPr lang="en-US" altLang="zh-TW" sz="1900" dirty="0" smtClean="0"/>
              <a:t> = 99876</a:t>
            </a:r>
          </a:p>
          <a:p>
            <a:pPr>
              <a:buNone/>
            </a:pPr>
            <a:endParaRPr lang="zh-TW" altLang="en-US" sz="1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Verify Design(1/4)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 smtClean="0"/>
              <a:t>Use </a:t>
            </a:r>
            <a:r>
              <a:rPr lang="en-US" altLang="zh-TW" sz="2800" dirty="0"/>
              <a:t>command “</a:t>
            </a:r>
            <a:r>
              <a:rPr lang="en-US" altLang="zh-TW" sz="2800" dirty="0" err="1" smtClean="0">
                <a:solidFill>
                  <a:srgbClr val="0070C0"/>
                </a:solidFill>
              </a:rPr>
              <a:t>verifyConnectivity</a:t>
            </a:r>
            <a:r>
              <a:rPr lang="en-US" altLang="zh-TW" sz="2800" dirty="0" smtClean="0"/>
              <a:t>” </a:t>
            </a:r>
            <a:r>
              <a:rPr lang="en-US" altLang="zh-TW" sz="2800" dirty="0"/>
              <a:t>to d</a:t>
            </a:r>
            <a:r>
              <a:rPr lang="en-US" altLang="zh-TW" sz="2800" dirty="0" smtClean="0"/>
              <a:t>etects </a:t>
            </a:r>
            <a:r>
              <a:rPr lang="en-US" altLang="zh-TW" sz="2800" dirty="0"/>
              <a:t>conditions such as opens, unconnected wires , unconnected pins, </a:t>
            </a:r>
            <a:r>
              <a:rPr lang="en-US" altLang="zh-TW" sz="2800" dirty="0" smtClean="0"/>
              <a:t>loops, etc. And </a:t>
            </a:r>
            <a:r>
              <a:rPr lang="en-US" altLang="zh-TW" sz="2800" dirty="0"/>
              <a:t>generates violation markers in the </a:t>
            </a:r>
            <a:r>
              <a:rPr lang="en-US" altLang="zh-TW" sz="2800" dirty="0" smtClean="0"/>
              <a:t>design window.</a:t>
            </a:r>
            <a:endParaRPr lang="en-US" altLang="zh-TW" sz="2800" dirty="0">
              <a:solidFill>
                <a:srgbClr val="3333FF"/>
              </a:solidFill>
            </a:endParaRPr>
          </a:p>
          <a:p>
            <a:pPr lvl="1" eaLnBrk="1" hangingPunct="1"/>
            <a:r>
              <a:rPr lang="en-US" altLang="zh-TW" sz="2400" dirty="0" smtClean="0">
                <a:solidFill>
                  <a:srgbClr val="3333FF"/>
                </a:solidFill>
              </a:rPr>
              <a:t>encounter &gt; </a:t>
            </a:r>
            <a:r>
              <a:rPr lang="en-US" altLang="zh-TW" sz="2400" dirty="0" err="1">
                <a:solidFill>
                  <a:srgbClr val="3333FF"/>
                </a:solidFill>
              </a:rPr>
              <a:t>verifyConnectivity</a:t>
            </a:r>
            <a:r>
              <a:rPr lang="en-US" altLang="zh-TW" sz="2400" dirty="0">
                <a:solidFill>
                  <a:srgbClr val="3333FF"/>
                </a:solidFill>
              </a:rPr>
              <a:t> -type all -error </a:t>
            </a:r>
            <a:r>
              <a:rPr lang="en-US" altLang="zh-TW" sz="2400" dirty="0" smtClean="0">
                <a:solidFill>
                  <a:srgbClr val="3333FF"/>
                </a:solidFill>
              </a:rPr>
              <a:t>100 </a:t>
            </a:r>
            <a:r>
              <a:rPr lang="en-US" altLang="zh-TW" sz="2400" dirty="0">
                <a:solidFill>
                  <a:srgbClr val="3333FF"/>
                </a:solidFill>
              </a:rPr>
              <a:t>-warning 50</a:t>
            </a:r>
            <a:endParaRPr lang="zh-TW" altLang="zh-TW" sz="2400" dirty="0">
              <a:solidFill>
                <a:srgbClr val="3333FF"/>
              </a:solidFill>
            </a:endParaRPr>
          </a:p>
          <a:p>
            <a:pPr lvl="1" eaLnBrk="1" hangingPunct="1"/>
            <a:endParaRPr lang="en-US" altLang="zh-TW" sz="2800" dirty="0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Verify Design(2/4)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7821686" cy="4267200"/>
          </a:xfrm>
        </p:spPr>
        <p:txBody>
          <a:bodyPr/>
          <a:lstStyle/>
          <a:p>
            <a:r>
              <a:rPr lang="en-US" altLang="zh-TW" sz="2800" dirty="0" smtClean="0"/>
              <a:t>Use </a:t>
            </a:r>
            <a:r>
              <a:rPr lang="en-US" altLang="zh-TW" sz="2800" dirty="0"/>
              <a:t>command </a:t>
            </a:r>
            <a:r>
              <a:rPr lang="en-US" altLang="zh-TW" sz="2800" dirty="0" smtClean="0"/>
              <a:t>“</a:t>
            </a:r>
            <a:r>
              <a:rPr lang="en-US" altLang="zh-TW" sz="2800" dirty="0" err="1" smtClean="0">
                <a:solidFill>
                  <a:srgbClr val="0070C0"/>
                </a:solidFill>
              </a:rPr>
              <a:t>verifyGeometry</a:t>
            </a:r>
            <a:r>
              <a:rPr lang="en-US" altLang="zh-TW" sz="2800" dirty="0" smtClean="0"/>
              <a:t>” </a:t>
            </a:r>
            <a:r>
              <a:rPr lang="en-US" altLang="zh-TW" sz="2800" dirty="0"/>
              <a:t>to </a:t>
            </a:r>
            <a:r>
              <a:rPr lang="en-US" altLang="zh-TW" sz="2800" dirty="0" smtClean="0"/>
              <a:t>checks </a:t>
            </a:r>
            <a:r>
              <a:rPr lang="en-US" altLang="zh-TW" sz="2800" dirty="0"/>
              <a:t>width, spacing, and internal geometry of objects and the wiring between them. </a:t>
            </a:r>
            <a:endParaRPr lang="en-US" altLang="zh-TW" sz="2800" dirty="0" smtClean="0"/>
          </a:p>
          <a:p>
            <a:pPr lvl="1" eaLnBrk="1" hangingPunct="1"/>
            <a:r>
              <a:rPr lang="en-US" altLang="zh-TW" sz="2400" dirty="0" smtClean="0">
                <a:solidFill>
                  <a:srgbClr val="3333FF"/>
                </a:solidFill>
              </a:rPr>
              <a:t>encounter &gt; </a:t>
            </a:r>
            <a:r>
              <a:rPr lang="en-US" altLang="zh-TW" sz="2400" dirty="0" err="1">
                <a:solidFill>
                  <a:srgbClr val="3333FF"/>
                </a:solidFill>
              </a:rPr>
              <a:t>verifyGeometry</a:t>
            </a:r>
            <a:r>
              <a:rPr lang="en-US" altLang="zh-TW" sz="2400" dirty="0">
                <a:solidFill>
                  <a:srgbClr val="3333FF"/>
                </a:solidFill>
              </a:rPr>
              <a:t> -error 100 -warning 50</a:t>
            </a:r>
            <a:endParaRPr lang="zh-TW" altLang="zh-TW" sz="2400" dirty="0">
              <a:solidFill>
                <a:srgbClr val="3333FF"/>
              </a:solidFill>
            </a:endParaRPr>
          </a:p>
          <a:p>
            <a:pPr lvl="1" eaLnBrk="1" hangingPunct="1"/>
            <a:endParaRPr lang="en-US" altLang="zh-TW" sz="2800" dirty="0" smtClean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7699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Verify Design(3/4)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 smtClean="0"/>
              <a:t>Use command “</a:t>
            </a:r>
            <a:r>
              <a:rPr lang="en-US" altLang="zh-TW" sz="2800" dirty="0" err="1" smtClean="0">
                <a:solidFill>
                  <a:srgbClr val="0070C0"/>
                </a:solidFill>
              </a:rPr>
              <a:t>timeDesign</a:t>
            </a:r>
            <a:r>
              <a:rPr lang="en-US" altLang="zh-TW" sz="2800" dirty="0" smtClean="0"/>
              <a:t>” to runs Trial Route, extraction, and timing analysis, and generates detailed timing reports. The generated timing reports are saved in </a:t>
            </a:r>
            <a:r>
              <a:rPr lang="en-US" altLang="zh-TW" sz="2800" dirty="0" err="1" smtClean="0">
                <a:solidFill>
                  <a:srgbClr val="00B050"/>
                </a:solidFill>
              </a:rPr>
              <a:t>timingReports</a:t>
            </a:r>
            <a:r>
              <a:rPr lang="en-US" altLang="zh-TW" sz="2800" dirty="0" smtClean="0"/>
              <a:t> directory</a:t>
            </a:r>
          </a:p>
          <a:p>
            <a:pPr lvl="1" eaLnBrk="1" hangingPunct="1"/>
            <a:r>
              <a:rPr lang="en-US" altLang="zh-TW" sz="2400" dirty="0" smtClean="0">
                <a:solidFill>
                  <a:srgbClr val="3333FF"/>
                </a:solidFill>
              </a:rPr>
              <a:t>encounter &gt; 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timeDesign</a:t>
            </a:r>
            <a:r>
              <a:rPr lang="en-US" altLang="zh-TW" sz="2400" dirty="0" smtClean="0">
                <a:solidFill>
                  <a:srgbClr val="3333FF"/>
                </a:solidFill>
              </a:rPr>
              <a:t> -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postRoute</a:t>
            </a:r>
            <a:r>
              <a:rPr lang="en-US" altLang="zh-TW" sz="2400" dirty="0" smtClean="0">
                <a:solidFill>
                  <a:srgbClr val="3333FF"/>
                </a:solidFill>
              </a:rPr>
              <a:t> -hold</a:t>
            </a:r>
            <a:endParaRPr lang="zh-TW" altLang="zh-TW" sz="2400" dirty="0" smtClean="0">
              <a:solidFill>
                <a:srgbClr val="3333FF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Verify Design(4/4)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sz="1400" b="1" u="sng" dirty="0" smtClean="0">
                <a:solidFill>
                  <a:schemeClr val="accent2"/>
                </a:solidFill>
              </a:rPr>
              <a:t>s38584_seq_postRoute_hold.summary</a:t>
            </a:r>
          </a:p>
          <a:p>
            <a:pPr>
              <a:buNone/>
            </a:pPr>
            <a:r>
              <a:rPr lang="en-US" altLang="zh-TW" sz="1400" dirty="0" smtClean="0"/>
              <a:t># Top Cell: s38584_seq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636912"/>
            <a:ext cx="632460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Save Design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325742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800" dirty="0"/>
              <a:t>Save current </a:t>
            </a:r>
            <a:r>
              <a:rPr lang="en-US" altLang="zh-TW" sz="2800" dirty="0" smtClean="0"/>
              <a:t>configuration</a:t>
            </a:r>
            <a:endParaRPr lang="en-US" altLang="zh-TW" sz="2800" dirty="0"/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>
                <a:solidFill>
                  <a:srgbClr val="3333FF"/>
                </a:solidFill>
              </a:rPr>
              <a:t>encounter &gt; </a:t>
            </a:r>
            <a:r>
              <a:rPr lang="en-US" altLang="zh-TW" sz="2400" dirty="0" err="1">
                <a:solidFill>
                  <a:srgbClr val="3333FF"/>
                </a:solidFill>
              </a:rPr>
              <a:t>saveConfig</a:t>
            </a:r>
            <a:r>
              <a:rPr lang="en-US" altLang="zh-TW" sz="2400" dirty="0" smtClean="0">
                <a:solidFill>
                  <a:srgbClr val="3333FF"/>
                </a:solidFill>
              </a:rPr>
              <a:t> s38584.conf</a:t>
            </a:r>
            <a:endParaRPr lang="en-US" altLang="zh-TW" sz="28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/>
              <a:t>Save current design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>
                <a:solidFill>
                  <a:srgbClr val="3333FF"/>
                </a:solidFill>
              </a:rPr>
              <a:t>encounter &gt; </a:t>
            </a:r>
            <a:r>
              <a:rPr lang="en-US" altLang="zh-TW" sz="2400" dirty="0" err="1">
                <a:solidFill>
                  <a:srgbClr val="3333FF"/>
                </a:solidFill>
              </a:rPr>
              <a:t>saveDesign</a:t>
            </a:r>
            <a:r>
              <a:rPr lang="en-US" altLang="zh-TW" sz="2400" dirty="0">
                <a:solidFill>
                  <a:srgbClr val="3333FF"/>
                </a:solidFill>
              </a:rPr>
              <a:t> </a:t>
            </a:r>
            <a:r>
              <a:rPr lang="en-US" altLang="zh-TW" sz="2400" dirty="0" smtClean="0">
                <a:solidFill>
                  <a:srgbClr val="3333FF"/>
                </a:solidFill>
              </a:rPr>
              <a:t>s38584.enc</a:t>
            </a:r>
          </a:p>
          <a:p>
            <a:pPr lvl="1" eaLnBrk="1" hangingPunct="1">
              <a:lnSpc>
                <a:spcPct val="80000"/>
              </a:lnSpc>
            </a:pPr>
            <a:endParaRPr lang="en-US" altLang="zh-TW" sz="28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/>
              <a:t>Export </a:t>
            </a:r>
            <a:r>
              <a:rPr lang="en-US" altLang="zh-TW" sz="2800" dirty="0" err="1"/>
              <a:t>Netlist</a:t>
            </a:r>
            <a:r>
              <a:rPr lang="en-US" altLang="zh-TW" sz="2800" dirty="0"/>
              <a:t> for LVS and </a:t>
            </a:r>
            <a:r>
              <a:rPr lang="en-US" altLang="zh-TW" sz="2800" dirty="0" smtClean="0"/>
              <a:t>simulation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 smtClean="0">
                <a:solidFill>
                  <a:srgbClr val="3333FF"/>
                </a:solidFill>
              </a:rPr>
              <a:t>encounter </a:t>
            </a:r>
            <a:r>
              <a:rPr lang="en-US" altLang="zh-TW" sz="2400" dirty="0">
                <a:solidFill>
                  <a:srgbClr val="3333FF"/>
                </a:solidFill>
              </a:rPr>
              <a:t>&gt; </a:t>
            </a:r>
            <a:r>
              <a:rPr lang="en-US" altLang="zh-TW" sz="2400" dirty="0" err="1">
                <a:solidFill>
                  <a:srgbClr val="3333FF"/>
                </a:solidFill>
              </a:rPr>
              <a:t>saveNetlist</a:t>
            </a:r>
            <a:r>
              <a:rPr lang="en-US" altLang="zh-TW" sz="2400" dirty="0">
                <a:solidFill>
                  <a:srgbClr val="3333FF"/>
                </a:solidFill>
              </a:rPr>
              <a:t> </a:t>
            </a:r>
            <a:r>
              <a:rPr lang="en-US" altLang="zh-TW" sz="2400" dirty="0" smtClean="0">
                <a:solidFill>
                  <a:srgbClr val="3333FF"/>
                </a:solidFill>
              </a:rPr>
              <a:t>-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includePhysicalInst</a:t>
            </a:r>
            <a:r>
              <a:rPr lang="en-US" altLang="zh-TW" sz="2400" dirty="0" smtClean="0">
                <a:solidFill>
                  <a:srgbClr val="3333FF"/>
                </a:solidFill>
              </a:rPr>
              <a:t> -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excludeLeafCell</a:t>
            </a:r>
            <a:r>
              <a:rPr lang="en-US" altLang="zh-TW" sz="2400" dirty="0" smtClean="0">
                <a:solidFill>
                  <a:srgbClr val="3333FF"/>
                </a:solidFill>
              </a:rPr>
              <a:t> s38584_lvs.v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 smtClean="0"/>
              <a:t>Save </a:t>
            </a:r>
            <a:r>
              <a:rPr lang="en-US" altLang="zh-TW" sz="2800" dirty="0" err="1" smtClean="0"/>
              <a:t>sdf</a:t>
            </a:r>
            <a:r>
              <a:rPr lang="en-US" altLang="zh-TW" sz="2800" dirty="0" smtClean="0"/>
              <a:t> for post layout simulation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 smtClean="0">
                <a:solidFill>
                  <a:srgbClr val="3333FF"/>
                </a:solidFill>
              </a:rPr>
              <a:t>encounter &gt; 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delayCal</a:t>
            </a:r>
            <a:r>
              <a:rPr lang="en-US" altLang="zh-TW" sz="2400" dirty="0" smtClean="0">
                <a:solidFill>
                  <a:srgbClr val="3333FF"/>
                </a:solidFill>
              </a:rPr>
              <a:t> -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sdf</a:t>
            </a:r>
            <a:r>
              <a:rPr lang="en-US" altLang="zh-TW" sz="2400" dirty="0" smtClean="0">
                <a:solidFill>
                  <a:srgbClr val="3333FF"/>
                </a:solidFill>
              </a:rPr>
              <a:t> s38584.sdf</a:t>
            </a:r>
          </a:p>
          <a:p>
            <a:pPr lvl="1" eaLnBrk="1" hangingPunct="1">
              <a:lnSpc>
                <a:spcPct val="80000"/>
              </a:lnSpc>
              <a:buNone/>
            </a:pPr>
            <a:endParaRPr lang="en-US" altLang="zh-TW" sz="2400" dirty="0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solidFill>
                  <a:schemeClr val="bg2"/>
                </a:solidFill>
              </a:rPr>
              <a:t>Introduction</a:t>
            </a:r>
          </a:p>
          <a:p>
            <a:pPr eaLnBrk="1" hangingPunct="1"/>
            <a:r>
              <a:rPr lang="en-US" altLang="zh-TW" sz="2800" dirty="0" smtClean="0"/>
              <a:t>SOC Encounter </a:t>
            </a:r>
          </a:p>
          <a:p>
            <a:pPr lvl="1" eaLnBrk="1" hangingPunct="1"/>
            <a:r>
              <a:rPr lang="en-US" altLang="zh-TW" sz="2400" dirty="0" smtClean="0">
                <a:solidFill>
                  <a:schemeClr val="bg2"/>
                </a:solidFill>
              </a:rPr>
              <a:t>Scan reorder after </a:t>
            </a:r>
            <a:r>
              <a:rPr lang="en-US" altLang="zh-TW" sz="2400" dirty="0" err="1" smtClean="0">
                <a:solidFill>
                  <a:schemeClr val="bg2"/>
                </a:solidFill>
              </a:rPr>
              <a:t>Nanoroute</a:t>
            </a:r>
            <a:endParaRPr lang="en-US" altLang="zh-TW" sz="2400" dirty="0" smtClean="0">
              <a:solidFill>
                <a:schemeClr val="bg2"/>
              </a:solidFill>
            </a:endParaRPr>
          </a:p>
          <a:p>
            <a:pPr lvl="1" eaLnBrk="1" hangingPunct="1"/>
            <a:r>
              <a:rPr lang="en-US" altLang="zh-TW" sz="2400" dirty="0" smtClean="0"/>
              <a:t>Scan reorder after placement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Introduction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600" dirty="0" smtClean="0"/>
              <a:t>In this lab, we use SOC Encounter’s build-in features to perform scan reorder either during placement or after placement.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600" dirty="0" smtClean="0">
                <a:solidFill>
                  <a:srgbClr val="00B050"/>
                </a:solidFill>
              </a:rPr>
              <a:t>Cadence Soc Encounter </a:t>
            </a:r>
            <a:r>
              <a:rPr lang="en-US" altLang="zh-TW" sz="2600" dirty="0" smtClean="0"/>
              <a:t>is the most common Auto Placement &amp; Route (APR) tool, which supports both interactive command input and GUI interface.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Difference(1/3)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 smtClean="0">
                <a:solidFill>
                  <a:srgbClr val="FF0000"/>
                </a:solidFill>
              </a:rPr>
              <a:t>Don</a:t>
            </a:r>
            <a:r>
              <a:rPr lang="en-US" altLang="zh-TW" sz="2800" dirty="0" smtClean="0">
                <a:solidFill>
                  <a:srgbClr val="FF0000"/>
                </a:solidFill>
                <a:latin typeface="Arial" charset="0"/>
              </a:rPr>
              <a:t>’</a:t>
            </a:r>
            <a:r>
              <a:rPr lang="en-US" altLang="zh-TW" sz="2800" dirty="0" smtClean="0">
                <a:solidFill>
                  <a:srgbClr val="FF0000"/>
                </a:solidFill>
              </a:rPr>
              <a:t>t set </a:t>
            </a:r>
            <a:r>
              <a:rPr lang="en-US" altLang="zh-TW" sz="2800" dirty="0" smtClean="0"/>
              <a:t>command</a:t>
            </a:r>
          </a:p>
          <a:p>
            <a:pPr lvl="1" eaLnBrk="1" hangingPunct="1"/>
            <a:r>
              <a:rPr lang="en-US" altLang="zh-TW" sz="2400" dirty="0" smtClean="0">
                <a:solidFill>
                  <a:srgbClr val="3333FF"/>
                </a:solidFill>
              </a:rPr>
              <a:t>encounter &gt; 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scanReorder</a:t>
            </a:r>
            <a:r>
              <a:rPr lang="en-US" altLang="zh-TW" sz="2400" smtClean="0">
                <a:solidFill>
                  <a:srgbClr val="3333FF"/>
                </a:solidFill>
              </a:rPr>
              <a:t> </a:t>
            </a:r>
            <a:endParaRPr lang="en-US" altLang="zh-TW" sz="2400" dirty="0" smtClean="0">
              <a:solidFill>
                <a:srgbClr val="3333FF"/>
              </a:solidFill>
            </a:endParaRPr>
          </a:p>
          <a:p>
            <a:pPr lvl="1" eaLnBrk="1" hangingPunct="1"/>
            <a:r>
              <a:rPr lang="en-US" altLang="zh-TW" sz="2400" dirty="0" smtClean="0">
                <a:solidFill>
                  <a:srgbClr val="3333FF"/>
                </a:solidFill>
              </a:rPr>
              <a:t>encounter &gt; 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routeDesign</a:t>
            </a:r>
            <a:r>
              <a:rPr lang="en-US" altLang="zh-TW" sz="2400" dirty="0" smtClean="0">
                <a:solidFill>
                  <a:srgbClr val="3333FF"/>
                </a:solidFill>
              </a:rPr>
              <a:t> –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globalDetail</a:t>
            </a:r>
            <a:endParaRPr lang="en-US" altLang="zh-TW" sz="2400" dirty="0" smtClean="0">
              <a:solidFill>
                <a:srgbClr val="3333FF"/>
              </a:solidFill>
            </a:endParaRPr>
          </a:p>
          <a:p>
            <a:pPr lvl="1" eaLnBrk="1" hangingPunct="1">
              <a:buNone/>
            </a:pPr>
            <a:r>
              <a:rPr lang="en-US" altLang="zh-TW" sz="2400" dirty="0" smtClean="0">
                <a:solidFill>
                  <a:srgbClr val="3333FF"/>
                </a:solidFill>
              </a:rPr>
              <a:t>	(Re-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nano</a:t>
            </a:r>
            <a:r>
              <a:rPr lang="en-US" altLang="zh-TW" sz="2400" dirty="0" smtClean="0">
                <a:solidFill>
                  <a:srgbClr val="3333FF"/>
                </a:solidFill>
              </a:rPr>
              <a:t> route for scan cell connection part)</a:t>
            </a:r>
          </a:p>
          <a:p>
            <a:pPr eaLnBrk="1" hangingPunct="1"/>
            <a:r>
              <a:rPr lang="en-US" altLang="zh-TW" sz="2800" dirty="0" smtClean="0"/>
              <a:t>Turning </a:t>
            </a:r>
            <a:r>
              <a:rPr lang="en-US" altLang="zh-TW" sz="2800" dirty="0" smtClean="0">
                <a:solidFill>
                  <a:schemeClr val="tx2"/>
                </a:solidFill>
              </a:rPr>
              <a:t>scan reorder</a:t>
            </a:r>
            <a:r>
              <a:rPr lang="en-US" altLang="zh-TW" sz="2800" dirty="0" smtClean="0"/>
              <a:t> on and do the  placement process </a:t>
            </a:r>
            <a:endParaRPr lang="en-US" altLang="zh-TW" sz="2800" dirty="0" smtClean="0">
              <a:solidFill>
                <a:srgbClr val="C00000"/>
              </a:solidFill>
            </a:endParaRPr>
          </a:p>
          <a:p>
            <a:pPr lvl="1" eaLnBrk="1" hangingPunct="1"/>
            <a:r>
              <a:rPr lang="en-US" altLang="zh-TW" sz="2100" dirty="0" smtClean="0">
                <a:solidFill>
                  <a:srgbClr val="3333FF"/>
                </a:solidFill>
              </a:rPr>
              <a:t>encounter &gt; </a:t>
            </a:r>
            <a:r>
              <a:rPr lang="en-US" altLang="zh-TW" sz="2100" dirty="0" err="1" smtClean="0">
                <a:solidFill>
                  <a:srgbClr val="3333FF"/>
                </a:solidFill>
              </a:rPr>
              <a:t>setPlaceMode</a:t>
            </a:r>
            <a:r>
              <a:rPr lang="en-US" altLang="zh-TW" sz="2100" dirty="0" smtClean="0">
                <a:solidFill>
                  <a:srgbClr val="3333FF"/>
                </a:solidFill>
              </a:rPr>
              <a:t> -</a:t>
            </a:r>
            <a:r>
              <a:rPr lang="en-US" altLang="zh-TW" sz="2100" dirty="0" err="1" smtClean="0">
                <a:solidFill>
                  <a:srgbClr val="3333FF"/>
                </a:solidFill>
              </a:rPr>
              <a:t>reorderScan</a:t>
            </a:r>
            <a:r>
              <a:rPr lang="en-US" altLang="zh-TW" sz="2100" dirty="0" smtClean="0">
                <a:solidFill>
                  <a:srgbClr val="3333FF"/>
                </a:solidFill>
              </a:rPr>
              <a:t> true</a:t>
            </a:r>
          </a:p>
          <a:p>
            <a:pPr lvl="1" eaLnBrk="1" hangingPunct="1"/>
            <a:r>
              <a:rPr lang="en-US" altLang="zh-TW" sz="2100" dirty="0" smtClean="0">
                <a:solidFill>
                  <a:srgbClr val="3333FF"/>
                </a:solidFill>
              </a:rPr>
              <a:t>encounter &gt; </a:t>
            </a:r>
            <a:r>
              <a:rPr lang="en-US" altLang="zh-TW" sz="2100" dirty="0" err="1" smtClean="0">
                <a:solidFill>
                  <a:srgbClr val="3333FF"/>
                </a:solidFill>
              </a:rPr>
              <a:t>placeDesign</a:t>
            </a:r>
            <a:r>
              <a:rPr lang="en-US" altLang="zh-TW" sz="2100" dirty="0" smtClean="0">
                <a:solidFill>
                  <a:srgbClr val="3333FF"/>
                </a:solidFill>
              </a:rPr>
              <a:t> -</a:t>
            </a:r>
            <a:r>
              <a:rPr lang="en-US" altLang="zh-TW" sz="2100" dirty="0" err="1" smtClean="0">
                <a:solidFill>
                  <a:srgbClr val="3333FF"/>
                </a:solidFill>
              </a:rPr>
              <a:t>noPrePlaceOpt</a:t>
            </a:r>
            <a:endParaRPr lang="en-US" altLang="zh-TW" sz="2100" dirty="0" smtClean="0"/>
          </a:p>
          <a:p>
            <a:pPr lvl="1" eaLnBrk="1" hangingPunct="1"/>
            <a:endParaRPr lang="en-US" altLang="zh-TW" sz="2400" dirty="0" smtClean="0">
              <a:solidFill>
                <a:srgbClr val="3333FF"/>
              </a:solidFill>
            </a:endParaRPr>
          </a:p>
          <a:p>
            <a:pPr lvl="1" eaLnBrk="1" hangingPunct="1"/>
            <a:endParaRPr lang="zh-TW" alt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Difference(2/3)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altLang="zh-TW" sz="1600" dirty="0" smtClean="0"/>
              <a:t>*** Summary: Scan Reorder</a:t>
            </a:r>
          </a:p>
          <a:p>
            <a:pPr eaLnBrk="1" hangingPunct="1">
              <a:buNone/>
            </a:pPr>
            <a:r>
              <a:rPr lang="en-US" altLang="zh-TW" sz="1600" dirty="0" smtClean="0"/>
              <a:t>INFO: Finished reorder 20 scan groups.</a:t>
            </a:r>
          </a:p>
          <a:p>
            <a:pPr eaLnBrk="1" hangingPunct="1">
              <a:buNone/>
            </a:pPr>
            <a:r>
              <a:rPr lang="en-US" altLang="zh-TW" sz="1600" dirty="0" smtClean="0"/>
              <a:t>Initial total scan wire length:    22481.300</a:t>
            </a:r>
          </a:p>
          <a:p>
            <a:pPr eaLnBrk="1" hangingPunct="1">
              <a:buNone/>
            </a:pPr>
            <a:r>
              <a:rPr lang="en-US" altLang="zh-TW" sz="1600" dirty="0" smtClean="0"/>
              <a:t>Final   total scan wire length:    18215.780</a:t>
            </a:r>
          </a:p>
          <a:p>
            <a:pPr eaLnBrk="1" hangingPunct="1">
              <a:buNone/>
            </a:pPr>
            <a:r>
              <a:rPr lang="en-US" altLang="zh-TW" sz="1600" dirty="0" smtClean="0"/>
              <a:t>Improvement:     4265.520   percent 18.97</a:t>
            </a:r>
          </a:p>
          <a:p>
            <a:pPr eaLnBrk="1" hangingPunct="1">
              <a:buNone/>
            </a:pPr>
            <a:endParaRPr lang="en-US" altLang="zh-TW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Difference(3/3)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sz="1800" b="1" u="sng" dirty="0" err="1" smtClean="0">
                <a:solidFill>
                  <a:srgbClr val="FF0000"/>
                </a:solidFill>
              </a:rPr>
              <a:t>NanoRoute</a:t>
            </a:r>
            <a:r>
              <a:rPr lang="en-US" altLang="zh-TW" sz="1800" b="1" u="sng" dirty="0" smtClean="0">
                <a:solidFill>
                  <a:srgbClr val="FF0000"/>
                </a:solidFill>
              </a:rPr>
              <a:t> Summary</a:t>
            </a:r>
          </a:p>
          <a:p>
            <a:pPr>
              <a:buNone/>
            </a:pPr>
            <a:r>
              <a:rPr lang="en-US" altLang="zh-TW" sz="1800" dirty="0" smtClean="0"/>
              <a:t>#Total wire length = 368568 um.</a:t>
            </a:r>
          </a:p>
          <a:p>
            <a:pPr>
              <a:buNone/>
            </a:pPr>
            <a:r>
              <a:rPr lang="en-US" altLang="zh-TW" sz="1800" dirty="0" smtClean="0"/>
              <a:t>#Total half perimeter of net bounding box = 291070 um.</a:t>
            </a:r>
          </a:p>
          <a:p>
            <a:pPr>
              <a:buNone/>
            </a:pPr>
            <a:r>
              <a:rPr lang="en-US" altLang="zh-TW" sz="1800" dirty="0" smtClean="0"/>
              <a:t>#Total wire length on LAYER metal1 = 8090 um.</a:t>
            </a:r>
          </a:p>
          <a:p>
            <a:pPr>
              <a:buNone/>
            </a:pPr>
            <a:r>
              <a:rPr lang="en-US" altLang="zh-TW" sz="1800" dirty="0" smtClean="0"/>
              <a:t>#Total wire length on LAYER metal2 = 77158 um.</a:t>
            </a:r>
          </a:p>
          <a:p>
            <a:pPr>
              <a:buNone/>
            </a:pPr>
            <a:r>
              <a:rPr lang="en-US" altLang="zh-TW" sz="1800" dirty="0" smtClean="0"/>
              <a:t>#Total wire length on LAYER metal3 = 99475 um.</a:t>
            </a:r>
          </a:p>
          <a:p>
            <a:pPr>
              <a:buNone/>
            </a:pPr>
            <a:r>
              <a:rPr lang="en-US" altLang="zh-TW" sz="1800" dirty="0" smtClean="0"/>
              <a:t>#Total wire length on LAYER metal4 = 67931 um.</a:t>
            </a:r>
          </a:p>
          <a:p>
            <a:pPr>
              <a:buNone/>
            </a:pPr>
            <a:r>
              <a:rPr lang="en-US" altLang="zh-TW" sz="1800" dirty="0" smtClean="0"/>
              <a:t>#Total wire length on LAYER metal5 = 62212 um.</a:t>
            </a:r>
          </a:p>
          <a:p>
            <a:pPr>
              <a:buNone/>
            </a:pPr>
            <a:r>
              <a:rPr lang="en-US" altLang="zh-TW" sz="1800" dirty="0" smtClean="0"/>
              <a:t>#Total wire length on LAYER metal6 = 30815 um.</a:t>
            </a:r>
          </a:p>
          <a:p>
            <a:pPr>
              <a:buNone/>
            </a:pPr>
            <a:r>
              <a:rPr lang="en-US" altLang="zh-TW" sz="1800" dirty="0" smtClean="0"/>
              <a:t>#Total wire length on LAYER metal7 = 14050 um.</a:t>
            </a:r>
          </a:p>
          <a:p>
            <a:pPr>
              <a:buNone/>
            </a:pPr>
            <a:r>
              <a:rPr lang="en-US" altLang="zh-TW" sz="1800" dirty="0" smtClean="0"/>
              <a:t>#Total wire length on LAYER metal8 = 6068 um.</a:t>
            </a:r>
          </a:p>
          <a:p>
            <a:pPr>
              <a:buNone/>
            </a:pPr>
            <a:r>
              <a:rPr lang="en-US" altLang="zh-TW" sz="1800" dirty="0" smtClean="0"/>
              <a:t>#Total wire length on LAYER metal9 = 2768 um.</a:t>
            </a:r>
          </a:p>
          <a:p>
            <a:pPr>
              <a:buNone/>
            </a:pPr>
            <a:r>
              <a:rPr lang="en-US" altLang="zh-TW" sz="1800" dirty="0" smtClean="0"/>
              <a:t>#Total number of </a:t>
            </a:r>
            <a:r>
              <a:rPr lang="en-US" altLang="zh-TW" sz="1800" dirty="0" err="1" smtClean="0"/>
              <a:t>vias</a:t>
            </a:r>
            <a:r>
              <a:rPr lang="en-US" altLang="zh-TW" sz="1800" dirty="0" smtClean="0"/>
              <a:t> = 98985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 smtClean="0"/>
              <a:t>[1] Cadence, “Encounter </a:t>
            </a:r>
            <a:r>
              <a:rPr lang="en-US" altLang="zh-TW" sz="2800" dirty="0"/>
              <a:t>Menu </a:t>
            </a:r>
            <a:r>
              <a:rPr lang="en-US" altLang="zh-TW" sz="2800" dirty="0" smtClean="0"/>
              <a:t>Reference v8.1”, Nov. </a:t>
            </a:r>
            <a:r>
              <a:rPr lang="en-US" altLang="zh-TW" sz="2800" dirty="0"/>
              <a:t>2008</a:t>
            </a:r>
            <a:endParaRPr lang="en-US" altLang="zh-TW" sz="2800" dirty="0" smtClean="0"/>
          </a:p>
          <a:p>
            <a:r>
              <a:rPr lang="en-US" altLang="zh-TW" sz="2800" dirty="0" smtClean="0"/>
              <a:t>[2] Cadence, “Encounter </a:t>
            </a:r>
            <a:r>
              <a:rPr lang="en-US" altLang="zh-TW" sz="2800" dirty="0"/>
              <a:t>Text Command </a:t>
            </a:r>
            <a:r>
              <a:rPr lang="en-US" altLang="zh-TW" sz="2800" dirty="0" smtClean="0"/>
              <a:t>Reference v8.1”, Nov. </a:t>
            </a:r>
            <a:r>
              <a:rPr lang="en-US" altLang="zh-TW" sz="2800" dirty="0"/>
              <a:t>2008</a:t>
            </a:r>
            <a:endParaRPr lang="en-US" altLang="zh-TW" sz="2800" dirty="0" smtClean="0"/>
          </a:p>
          <a:p>
            <a:r>
              <a:rPr lang="en-US" altLang="zh-TW" sz="2800" dirty="0" smtClean="0"/>
              <a:t>[3] Cadence </a:t>
            </a:r>
            <a:r>
              <a:rPr lang="en-US" altLang="zh-TW" sz="2800" dirty="0"/>
              <a:t>, </a:t>
            </a:r>
            <a:r>
              <a:rPr lang="en-US" altLang="zh-TW" sz="2800" dirty="0" smtClean="0"/>
              <a:t>“Encounter </a:t>
            </a:r>
            <a:r>
              <a:rPr lang="en-US" altLang="zh-TW" sz="2800" dirty="0"/>
              <a:t>User Guide </a:t>
            </a:r>
            <a:r>
              <a:rPr lang="en-US" altLang="zh-TW" sz="2800" dirty="0" smtClean="0"/>
              <a:t>v8.1”, Nov. 2008</a:t>
            </a:r>
          </a:p>
          <a:p>
            <a:r>
              <a:rPr lang="en-US" altLang="zh-TW" sz="2800" dirty="0" smtClean="0"/>
              <a:t>[4] IC Lab Course Slide</a:t>
            </a:r>
            <a:r>
              <a:rPr lang="en-US" altLang="zh-TW" sz="2800" dirty="0"/>
              <a:t>, </a:t>
            </a:r>
            <a:r>
              <a:rPr lang="en-US" altLang="zh-TW" sz="2800" dirty="0" err="1"/>
              <a:t>Chih</a:t>
            </a:r>
            <a:r>
              <a:rPr lang="en-US" altLang="zh-TW" sz="2800" dirty="0"/>
              <a:t>-Lung Chen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98124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430213" y="358775"/>
            <a:ext cx="8218487" cy="1126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altLang="zh-TW" sz="3800" dirty="0" err="1"/>
              <a:t>SoC</a:t>
            </a:r>
            <a:r>
              <a:rPr lang="en-US" altLang="zh-TW" sz="3800" dirty="0"/>
              <a:t> Encounter </a:t>
            </a:r>
            <a:r>
              <a:rPr lang="en-US" altLang="zh-TW" sz="3800" dirty="0" smtClean="0"/>
              <a:t>Scan </a:t>
            </a:r>
            <a:r>
              <a:rPr lang="en-US" altLang="zh-TW" sz="3800" dirty="0"/>
              <a:t>Design Flow</a:t>
            </a:r>
            <a:endParaRPr lang="en-US" altLang="zh-TW" sz="3800" dirty="0">
              <a:solidFill>
                <a:schemeClr val="tx2"/>
              </a:solidFill>
            </a:endParaRPr>
          </a:p>
        </p:txBody>
      </p:sp>
      <p:sp>
        <p:nvSpPr>
          <p:cNvPr id="108550" name="AutoShape 6"/>
          <p:cNvSpPr>
            <a:spLocks noChangeArrowheads="1"/>
          </p:cNvSpPr>
          <p:nvPr/>
        </p:nvSpPr>
        <p:spPr bwMode="auto">
          <a:xfrm>
            <a:off x="5376865" y="1738313"/>
            <a:ext cx="2635250" cy="37147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8575">
            <a:solidFill>
              <a:srgbClr val="008000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kumimoji="0" lang="en-US" altLang="zh-TW" sz="1600" b="1" dirty="0" smtClean="0">
                <a:latin typeface="Arial" charset="0"/>
              </a:rPr>
              <a:t>Import Design</a:t>
            </a:r>
            <a:endParaRPr kumimoji="0" lang="en-US" altLang="zh-TW" sz="1600" b="1" dirty="0">
              <a:latin typeface="Arial" charset="0"/>
            </a:endParaRPr>
          </a:p>
        </p:txBody>
      </p:sp>
      <p:sp>
        <p:nvSpPr>
          <p:cNvPr id="7173" name="AutoShape 7"/>
          <p:cNvSpPr>
            <a:spLocks noChangeArrowheads="1"/>
          </p:cNvSpPr>
          <p:nvPr/>
        </p:nvSpPr>
        <p:spPr bwMode="auto">
          <a:xfrm>
            <a:off x="987117" y="1709738"/>
            <a:ext cx="3177406" cy="806450"/>
          </a:xfrm>
          <a:prstGeom prst="foldedCorner">
            <a:avLst>
              <a:gd name="adj" fmla="val 12500"/>
            </a:avLst>
          </a:prstGeom>
          <a:solidFill>
            <a:srgbClr val="FFFF99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174" name="Line 8"/>
          <p:cNvSpPr>
            <a:spLocks noChangeShapeType="1"/>
          </p:cNvSpPr>
          <p:nvPr/>
        </p:nvSpPr>
        <p:spPr bwMode="auto">
          <a:xfrm flipH="1">
            <a:off x="4198877" y="1893094"/>
            <a:ext cx="1009343" cy="2373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175" name="Rectangle 9"/>
          <p:cNvSpPr>
            <a:spLocks noChangeArrowheads="1"/>
          </p:cNvSpPr>
          <p:nvPr/>
        </p:nvSpPr>
        <p:spPr bwMode="auto">
          <a:xfrm>
            <a:off x="958518" y="1697951"/>
            <a:ext cx="3169137" cy="757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5250" tIns="46038" rIns="95250" bIns="46038">
            <a:spAutoFit/>
          </a:bodyPr>
          <a:lstStyle/>
          <a:p>
            <a:pPr defTabSz="1008063" eaLnBrk="0" hangingPunct="0">
              <a:lnSpc>
                <a:spcPct val="90000"/>
              </a:lnSpc>
            </a:pPr>
            <a:r>
              <a:rPr kumimoji="0" lang="en-US" altLang="zh-TW" sz="1600" b="1" dirty="0" err="1" smtClean="0">
                <a:latin typeface="Arial" charset="0"/>
              </a:rPr>
              <a:t>Netlist</a:t>
            </a:r>
            <a:r>
              <a:rPr kumimoji="0" lang="en-US" altLang="zh-TW" sz="1600" b="1" dirty="0">
                <a:latin typeface="Arial" charset="0"/>
              </a:rPr>
              <a:t> </a:t>
            </a:r>
            <a:r>
              <a:rPr kumimoji="0" lang="en-US" altLang="zh-TW" sz="1600" b="1" dirty="0" smtClean="0">
                <a:latin typeface="Arial" charset="0"/>
              </a:rPr>
              <a:t>(</a:t>
            </a:r>
            <a:r>
              <a:rPr kumimoji="0" lang="en-US" altLang="zh-TW" sz="1600" b="1" dirty="0" err="1" smtClean="0">
                <a:latin typeface="Arial" charset="0"/>
              </a:rPr>
              <a:t>verilog</a:t>
            </a:r>
            <a:r>
              <a:rPr kumimoji="0" lang="en-US" altLang="zh-TW" sz="1600" b="1" dirty="0" smtClean="0">
                <a:latin typeface="Arial" charset="0"/>
              </a:rPr>
              <a:t>)</a:t>
            </a:r>
          </a:p>
          <a:p>
            <a:pPr defTabSz="1008063" eaLnBrk="0" hangingPunct="0">
              <a:lnSpc>
                <a:spcPct val="90000"/>
              </a:lnSpc>
            </a:pPr>
            <a:r>
              <a:rPr kumimoji="0" lang="en-US" altLang="zh-TW" sz="1600" b="1" dirty="0" smtClean="0">
                <a:latin typeface="Arial" charset="0"/>
              </a:rPr>
              <a:t>Timing constraint (</a:t>
            </a:r>
            <a:r>
              <a:rPr kumimoji="0" lang="en-US" altLang="zh-TW" sz="1600" b="1" dirty="0" err="1" smtClean="0">
                <a:latin typeface="Arial" charset="0"/>
              </a:rPr>
              <a:t>sdc</a:t>
            </a:r>
            <a:r>
              <a:rPr kumimoji="0" lang="en-US" altLang="zh-TW" sz="1600" b="1" dirty="0" smtClean="0">
                <a:latin typeface="Arial" charset="0"/>
              </a:rPr>
              <a:t>)</a:t>
            </a:r>
          </a:p>
          <a:p>
            <a:pPr defTabSz="1008063" eaLnBrk="0" hangingPunct="0">
              <a:lnSpc>
                <a:spcPct val="90000"/>
              </a:lnSpc>
            </a:pPr>
            <a:r>
              <a:rPr kumimoji="0" lang="en-US" altLang="zh-TW" sz="1600" b="1" dirty="0" smtClean="0">
                <a:latin typeface="Arial" charset="0"/>
              </a:rPr>
              <a:t>Scan chain Info in DEF Format</a:t>
            </a:r>
          </a:p>
        </p:txBody>
      </p:sp>
      <p:sp>
        <p:nvSpPr>
          <p:cNvPr id="7176" name="Line 10"/>
          <p:cNvSpPr>
            <a:spLocks noChangeShapeType="1"/>
          </p:cNvSpPr>
          <p:nvPr/>
        </p:nvSpPr>
        <p:spPr bwMode="auto">
          <a:xfrm flipH="1">
            <a:off x="6645499" y="2109788"/>
            <a:ext cx="2383" cy="2032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7177" name="Group 11"/>
          <p:cNvGrpSpPr>
            <a:grpSpLocks/>
          </p:cNvGrpSpPr>
          <p:nvPr/>
        </p:nvGrpSpPr>
        <p:grpSpPr bwMode="auto">
          <a:xfrm>
            <a:off x="5185200" y="1709738"/>
            <a:ext cx="312738" cy="366712"/>
            <a:chOff x="1415" y="487"/>
            <a:chExt cx="179" cy="198"/>
          </a:xfrm>
        </p:grpSpPr>
        <p:sp>
          <p:nvSpPr>
            <p:cNvPr id="108556" name="Oval 12"/>
            <p:cNvSpPr>
              <a:spLocks noChangeArrowheads="1"/>
            </p:cNvSpPr>
            <p:nvPr/>
          </p:nvSpPr>
          <p:spPr bwMode="auto">
            <a:xfrm>
              <a:off x="1420" y="517"/>
              <a:ext cx="164" cy="150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7229" name="Rectangle 13"/>
            <p:cNvSpPr>
              <a:spLocks noChangeArrowheads="1"/>
            </p:cNvSpPr>
            <p:nvPr/>
          </p:nvSpPr>
          <p:spPr bwMode="auto">
            <a:xfrm>
              <a:off x="1415" y="487"/>
              <a:ext cx="179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kumimoji="0" lang="en-US" altLang="zh-TW" b="1">
                  <a:solidFill>
                    <a:schemeClr val="bg1"/>
                  </a:solidFill>
                  <a:latin typeface="Arial" charset="0"/>
                </a:rPr>
                <a:t>1</a:t>
              </a:r>
            </a:p>
          </p:txBody>
        </p:sp>
      </p:grpSp>
      <p:sp>
        <p:nvSpPr>
          <p:cNvPr id="65" name="AutoShape 14"/>
          <p:cNvSpPr>
            <a:spLocks noChangeArrowheads="1"/>
          </p:cNvSpPr>
          <p:nvPr/>
        </p:nvSpPr>
        <p:spPr bwMode="auto">
          <a:xfrm>
            <a:off x="5337201" y="3584575"/>
            <a:ext cx="2635250" cy="37147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8575">
            <a:solidFill>
              <a:srgbClr val="008000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kumimoji="0" lang="en-US" altLang="zh-TW" sz="1600" b="1" dirty="0">
                <a:latin typeface="Arial" charset="0"/>
              </a:rPr>
              <a:t>Standard Cell Placement</a:t>
            </a:r>
          </a:p>
        </p:txBody>
      </p:sp>
      <p:sp>
        <p:nvSpPr>
          <p:cNvPr id="67" name="Line 23"/>
          <p:cNvSpPr>
            <a:spLocks noChangeShapeType="1"/>
          </p:cNvSpPr>
          <p:nvPr/>
        </p:nvSpPr>
        <p:spPr bwMode="auto">
          <a:xfrm>
            <a:off x="6646295" y="3956050"/>
            <a:ext cx="855" cy="337046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9" name="AutoShape 14"/>
          <p:cNvSpPr>
            <a:spLocks noChangeArrowheads="1"/>
          </p:cNvSpPr>
          <p:nvPr/>
        </p:nvSpPr>
        <p:spPr bwMode="auto">
          <a:xfrm>
            <a:off x="5347721" y="4992687"/>
            <a:ext cx="2635250" cy="37147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8575">
            <a:solidFill>
              <a:srgbClr val="008000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kumimoji="0" lang="en-US" altLang="zh-TW" sz="1600" b="1" dirty="0">
                <a:latin typeface="Arial" charset="0"/>
              </a:rPr>
              <a:t>Nano Route</a:t>
            </a:r>
          </a:p>
        </p:txBody>
      </p:sp>
      <p:grpSp>
        <p:nvGrpSpPr>
          <p:cNvPr id="7192" name="Group 36"/>
          <p:cNvGrpSpPr>
            <a:grpSpLocks/>
          </p:cNvGrpSpPr>
          <p:nvPr/>
        </p:nvGrpSpPr>
        <p:grpSpPr bwMode="auto">
          <a:xfrm>
            <a:off x="5185200" y="4725144"/>
            <a:ext cx="312738" cy="366712"/>
            <a:chOff x="1415" y="487"/>
            <a:chExt cx="179" cy="198"/>
          </a:xfrm>
        </p:grpSpPr>
        <p:sp>
          <p:nvSpPr>
            <p:cNvPr id="108581" name="Oval 37"/>
            <p:cNvSpPr>
              <a:spLocks noChangeArrowheads="1"/>
            </p:cNvSpPr>
            <p:nvPr/>
          </p:nvSpPr>
          <p:spPr bwMode="auto">
            <a:xfrm>
              <a:off x="1420" y="517"/>
              <a:ext cx="164" cy="150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7219" name="Rectangle 38"/>
            <p:cNvSpPr>
              <a:spLocks noChangeArrowheads="1"/>
            </p:cNvSpPr>
            <p:nvPr/>
          </p:nvSpPr>
          <p:spPr bwMode="auto">
            <a:xfrm>
              <a:off x="1415" y="487"/>
              <a:ext cx="179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kumimoji="0" lang="en-US" altLang="zh-TW" b="1" dirty="0">
                  <a:solidFill>
                    <a:schemeClr val="bg1"/>
                  </a:solidFill>
                  <a:latin typeface="Arial" charset="0"/>
                </a:rPr>
                <a:t>6</a:t>
              </a:r>
            </a:p>
          </p:txBody>
        </p:sp>
      </p:grpSp>
      <p:sp>
        <p:nvSpPr>
          <p:cNvPr id="71" name="Line 23"/>
          <p:cNvSpPr>
            <a:spLocks noChangeShapeType="1"/>
          </p:cNvSpPr>
          <p:nvPr/>
        </p:nvSpPr>
        <p:spPr bwMode="auto">
          <a:xfrm flipH="1">
            <a:off x="6645501" y="5347780"/>
            <a:ext cx="1587" cy="31346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2" name="AutoShape 14"/>
          <p:cNvSpPr>
            <a:spLocks noChangeArrowheads="1"/>
          </p:cNvSpPr>
          <p:nvPr/>
        </p:nvSpPr>
        <p:spPr bwMode="auto">
          <a:xfrm>
            <a:off x="5327876" y="5661248"/>
            <a:ext cx="2635250" cy="37147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8575">
            <a:solidFill>
              <a:srgbClr val="008000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kumimoji="0" lang="en-US" altLang="zh-TW" sz="1600" b="1" dirty="0">
                <a:latin typeface="Arial" charset="0"/>
              </a:rPr>
              <a:t>Output File</a:t>
            </a:r>
          </a:p>
        </p:txBody>
      </p:sp>
      <p:grpSp>
        <p:nvGrpSpPr>
          <p:cNvPr id="7207" name="Group 57"/>
          <p:cNvGrpSpPr>
            <a:grpSpLocks/>
          </p:cNvGrpSpPr>
          <p:nvPr/>
        </p:nvGrpSpPr>
        <p:grpSpPr bwMode="auto">
          <a:xfrm>
            <a:off x="5185200" y="5373216"/>
            <a:ext cx="312737" cy="366712"/>
            <a:chOff x="1415" y="487"/>
            <a:chExt cx="179" cy="198"/>
          </a:xfrm>
        </p:grpSpPr>
        <p:sp>
          <p:nvSpPr>
            <p:cNvPr id="108602" name="Oval 58"/>
            <p:cNvSpPr>
              <a:spLocks noChangeArrowheads="1"/>
            </p:cNvSpPr>
            <p:nvPr/>
          </p:nvSpPr>
          <p:spPr bwMode="auto">
            <a:xfrm>
              <a:off x="1420" y="517"/>
              <a:ext cx="164" cy="150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7213" name="Rectangle 59"/>
            <p:cNvSpPr>
              <a:spLocks noChangeArrowheads="1"/>
            </p:cNvSpPr>
            <p:nvPr/>
          </p:nvSpPr>
          <p:spPr bwMode="auto">
            <a:xfrm>
              <a:off x="1415" y="487"/>
              <a:ext cx="179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kumimoji="0" lang="en-US" altLang="zh-TW" b="1" dirty="0">
                  <a:solidFill>
                    <a:schemeClr val="bg1"/>
                  </a:solidFill>
                  <a:latin typeface="Arial" charset="0"/>
                </a:rPr>
                <a:t>7</a:t>
              </a:r>
            </a:p>
          </p:txBody>
        </p:sp>
      </p:grpSp>
      <p:sp>
        <p:nvSpPr>
          <p:cNvPr id="74" name="AutoShape 7"/>
          <p:cNvSpPr>
            <a:spLocks noChangeArrowheads="1"/>
          </p:cNvSpPr>
          <p:nvPr/>
        </p:nvSpPr>
        <p:spPr bwMode="auto">
          <a:xfrm>
            <a:off x="977568" y="2708920"/>
            <a:ext cx="2879247" cy="806450"/>
          </a:xfrm>
          <a:prstGeom prst="foldedCorner">
            <a:avLst>
              <a:gd name="adj" fmla="val 12500"/>
            </a:avLst>
          </a:prstGeom>
          <a:solidFill>
            <a:srgbClr val="FFFF99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5" name="Rectangle 9"/>
          <p:cNvSpPr>
            <a:spLocks noChangeArrowheads="1"/>
          </p:cNvSpPr>
          <p:nvPr/>
        </p:nvSpPr>
        <p:spPr bwMode="auto">
          <a:xfrm>
            <a:off x="991868" y="2757597"/>
            <a:ext cx="2777171" cy="757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5250" tIns="46038" rIns="95250" bIns="46038">
            <a:spAutoFit/>
          </a:bodyPr>
          <a:lstStyle/>
          <a:p>
            <a:pPr defTabSz="1008063" eaLnBrk="0" hangingPunct="0">
              <a:lnSpc>
                <a:spcPct val="90000"/>
              </a:lnSpc>
            </a:pPr>
            <a:r>
              <a:rPr kumimoji="0" lang="en-US" altLang="zh-TW" sz="1600" b="1" dirty="0" smtClean="0">
                <a:latin typeface="Arial" charset="0"/>
              </a:rPr>
              <a:t>IO Assignment (</a:t>
            </a:r>
            <a:r>
              <a:rPr kumimoji="0" lang="en-US" altLang="zh-TW" sz="1600" b="1" dirty="0" err="1" smtClean="0">
                <a:latin typeface="Arial" charset="0"/>
              </a:rPr>
              <a:t>io</a:t>
            </a:r>
            <a:r>
              <a:rPr kumimoji="0" lang="en-US" altLang="zh-TW" sz="1600" b="1" dirty="0" smtClean="0">
                <a:latin typeface="Arial" charset="0"/>
              </a:rPr>
              <a:t>)</a:t>
            </a:r>
          </a:p>
          <a:p>
            <a:pPr defTabSz="1008063" eaLnBrk="0" hangingPunct="0">
              <a:lnSpc>
                <a:spcPct val="90000"/>
              </a:lnSpc>
            </a:pPr>
            <a:r>
              <a:rPr kumimoji="0" lang="en-US" altLang="zh-TW" sz="1600" b="1" dirty="0" smtClean="0">
                <a:latin typeface="Arial" charset="0"/>
              </a:rPr>
              <a:t>Capacitance Table (</a:t>
            </a:r>
            <a:r>
              <a:rPr kumimoji="0" lang="en-US" altLang="zh-TW" sz="1600" b="1" dirty="0" err="1" smtClean="0">
                <a:latin typeface="Arial" charset="0"/>
              </a:rPr>
              <a:t>captbl</a:t>
            </a:r>
            <a:r>
              <a:rPr kumimoji="0" lang="en-US" altLang="zh-TW" sz="1600" b="1" dirty="0" smtClean="0">
                <a:latin typeface="Arial" charset="0"/>
              </a:rPr>
              <a:t>)</a:t>
            </a:r>
          </a:p>
          <a:p>
            <a:pPr defTabSz="1008063" eaLnBrk="0" hangingPunct="0">
              <a:lnSpc>
                <a:spcPct val="90000"/>
              </a:lnSpc>
            </a:pPr>
            <a:r>
              <a:rPr kumimoji="0" lang="en-US" altLang="zh-TW" sz="1600" b="1" dirty="0" smtClean="0">
                <a:latin typeface="Arial" charset="0"/>
              </a:rPr>
              <a:t>Cell Library</a:t>
            </a:r>
          </a:p>
        </p:txBody>
      </p:sp>
      <p:sp>
        <p:nvSpPr>
          <p:cNvPr id="76" name="Line 8"/>
          <p:cNvSpPr>
            <a:spLocks noChangeShapeType="1"/>
          </p:cNvSpPr>
          <p:nvPr/>
        </p:nvSpPr>
        <p:spPr bwMode="auto">
          <a:xfrm flipH="1">
            <a:off x="3838838" y="1988841"/>
            <a:ext cx="1368152" cy="1224136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7" name="AutoShape 7"/>
          <p:cNvSpPr>
            <a:spLocks noChangeArrowheads="1"/>
          </p:cNvSpPr>
          <p:nvPr/>
        </p:nvSpPr>
        <p:spPr bwMode="auto">
          <a:xfrm>
            <a:off x="899592" y="5544058"/>
            <a:ext cx="3443302" cy="605853"/>
          </a:xfrm>
          <a:prstGeom prst="foldedCorner">
            <a:avLst>
              <a:gd name="adj" fmla="val 12500"/>
            </a:avLst>
          </a:prstGeom>
          <a:solidFill>
            <a:srgbClr val="FFFF99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8" name="Rectangle 9"/>
          <p:cNvSpPr>
            <a:spLocks noChangeArrowheads="1"/>
          </p:cNvSpPr>
          <p:nvPr/>
        </p:nvSpPr>
        <p:spPr bwMode="auto">
          <a:xfrm>
            <a:off x="931159" y="5608950"/>
            <a:ext cx="3179525" cy="536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5250" tIns="46038" rIns="95250" bIns="46038">
            <a:spAutoFit/>
          </a:bodyPr>
          <a:lstStyle/>
          <a:p>
            <a:pPr defTabSz="1008063" eaLnBrk="0" hangingPunct="0">
              <a:lnSpc>
                <a:spcPct val="90000"/>
              </a:lnSpc>
            </a:pPr>
            <a:r>
              <a:rPr kumimoji="0" lang="en-US" altLang="zh-TW" sz="1600" b="1" dirty="0" err="1" smtClean="0">
                <a:latin typeface="Arial" charset="0"/>
              </a:rPr>
              <a:t>Netlist</a:t>
            </a:r>
            <a:r>
              <a:rPr kumimoji="0" lang="en-US" altLang="zh-TW" sz="1600" b="1" dirty="0" smtClean="0">
                <a:latin typeface="Arial" charset="0"/>
              </a:rPr>
              <a:t> for LVS and Simulation </a:t>
            </a:r>
          </a:p>
          <a:p>
            <a:pPr defTabSz="1008063" eaLnBrk="0" hangingPunct="0">
              <a:lnSpc>
                <a:spcPct val="90000"/>
              </a:lnSpc>
            </a:pPr>
            <a:r>
              <a:rPr kumimoji="0" lang="en-US" altLang="zh-TW" sz="1600" b="1" dirty="0" smtClean="0">
                <a:latin typeface="Arial" charset="0"/>
              </a:rPr>
              <a:t>(</a:t>
            </a:r>
            <a:r>
              <a:rPr kumimoji="0" lang="en-US" altLang="zh-TW" sz="1600" b="1" dirty="0" err="1" smtClean="0">
                <a:latin typeface="Arial" charset="0"/>
              </a:rPr>
              <a:t>verilog</a:t>
            </a:r>
            <a:r>
              <a:rPr kumimoji="0" lang="en-US" altLang="zh-TW" sz="1600" b="1" dirty="0" smtClean="0">
                <a:latin typeface="Arial" charset="0"/>
              </a:rPr>
              <a:t>)</a:t>
            </a:r>
          </a:p>
        </p:txBody>
      </p:sp>
      <p:sp>
        <p:nvSpPr>
          <p:cNvPr id="79" name="Line 8"/>
          <p:cNvSpPr>
            <a:spLocks noChangeShapeType="1"/>
          </p:cNvSpPr>
          <p:nvPr/>
        </p:nvSpPr>
        <p:spPr bwMode="auto">
          <a:xfrm flipV="1">
            <a:off x="4342894" y="5846983"/>
            <a:ext cx="984981" cy="30289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9" name="AutoShape 6"/>
          <p:cNvSpPr>
            <a:spLocks noChangeArrowheads="1"/>
          </p:cNvSpPr>
          <p:nvPr/>
        </p:nvSpPr>
        <p:spPr bwMode="auto">
          <a:xfrm>
            <a:off x="5351006" y="2328098"/>
            <a:ext cx="2635250" cy="37147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8575">
            <a:solidFill>
              <a:srgbClr val="008000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kumimoji="0" lang="en-US" altLang="zh-TW" sz="1600" b="1" dirty="0" err="1" smtClean="0">
                <a:latin typeface="Arial" charset="0"/>
              </a:rPr>
              <a:t>Floorplan</a:t>
            </a:r>
            <a:endParaRPr kumimoji="0" lang="en-US" altLang="zh-TW" sz="1600" b="1" dirty="0">
              <a:latin typeface="Arial" charset="0"/>
            </a:endParaRPr>
          </a:p>
        </p:txBody>
      </p:sp>
      <p:grpSp>
        <p:nvGrpSpPr>
          <p:cNvPr id="7180" name="Group 16"/>
          <p:cNvGrpSpPr>
            <a:grpSpLocks/>
          </p:cNvGrpSpPr>
          <p:nvPr/>
        </p:nvGrpSpPr>
        <p:grpSpPr bwMode="auto">
          <a:xfrm>
            <a:off x="5171894" y="2159866"/>
            <a:ext cx="312737" cy="366713"/>
            <a:chOff x="1415" y="487"/>
            <a:chExt cx="179" cy="198"/>
          </a:xfrm>
        </p:grpSpPr>
        <p:sp>
          <p:nvSpPr>
            <p:cNvPr id="108561" name="Oval 17"/>
            <p:cNvSpPr>
              <a:spLocks noChangeArrowheads="1"/>
            </p:cNvSpPr>
            <p:nvPr/>
          </p:nvSpPr>
          <p:spPr bwMode="auto">
            <a:xfrm>
              <a:off x="1420" y="517"/>
              <a:ext cx="164" cy="150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7227" name="Rectangle 18"/>
            <p:cNvSpPr>
              <a:spLocks noChangeArrowheads="1"/>
            </p:cNvSpPr>
            <p:nvPr/>
          </p:nvSpPr>
          <p:spPr bwMode="auto">
            <a:xfrm>
              <a:off x="1415" y="487"/>
              <a:ext cx="179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kumimoji="0" lang="en-US" altLang="zh-TW" b="1" dirty="0">
                  <a:solidFill>
                    <a:schemeClr val="bg1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50" name="AutoShape 6"/>
          <p:cNvSpPr>
            <a:spLocks noChangeArrowheads="1"/>
          </p:cNvSpPr>
          <p:nvPr/>
        </p:nvSpPr>
        <p:spPr bwMode="auto">
          <a:xfrm>
            <a:off x="5341344" y="2958852"/>
            <a:ext cx="2635250" cy="37147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8575">
            <a:solidFill>
              <a:srgbClr val="008000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0" lang="en-US" altLang="zh-TW" sz="1600" b="1" dirty="0" err="1" smtClean="0">
                <a:latin typeface="Arial" charset="0"/>
              </a:rPr>
              <a:t>Powerplan</a:t>
            </a:r>
            <a:endParaRPr lang="en-US" altLang="zh-TW" sz="1600" dirty="0">
              <a:latin typeface="Arial" charset="0"/>
            </a:endParaRPr>
          </a:p>
        </p:txBody>
      </p:sp>
      <p:grpSp>
        <p:nvGrpSpPr>
          <p:cNvPr id="7182" name="Group 20"/>
          <p:cNvGrpSpPr>
            <a:grpSpLocks/>
          </p:cNvGrpSpPr>
          <p:nvPr/>
        </p:nvGrpSpPr>
        <p:grpSpPr bwMode="auto">
          <a:xfrm>
            <a:off x="5185200" y="2729702"/>
            <a:ext cx="312737" cy="366712"/>
            <a:chOff x="1415" y="487"/>
            <a:chExt cx="179" cy="198"/>
          </a:xfrm>
        </p:grpSpPr>
        <p:sp>
          <p:nvSpPr>
            <p:cNvPr id="108565" name="Oval 21"/>
            <p:cNvSpPr>
              <a:spLocks noChangeArrowheads="1"/>
            </p:cNvSpPr>
            <p:nvPr/>
          </p:nvSpPr>
          <p:spPr bwMode="auto">
            <a:xfrm>
              <a:off x="1420" y="517"/>
              <a:ext cx="164" cy="150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7225" name="Rectangle 22"/>
            <p:cNvSpPr>
              <a:spLocks noChangeArrowheads="1"/>
            </p:cNvSpPr>
            <p:nvPr/>
          </p:nvSpPr>
          <p:spPr bwMode="auto">
            <a:xfrm>
              <a:off x="1415" y="487"/>
              <a:ext cx="179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kumimoji="0" lang="en-US" altLang="zh-TW" b="1" dirty="0">
                  <a:solidFill>
                    <a:schemeClr val="bg1"/>
                  </a:solidFill>
                  <a:latin typeface="Arial" charset="0"/>
                </a:rPr>
                <a:t>3</a:t>
              </a:r>
            </a:p>
          </p:txBody>
        </p:sp>
      </p:grpSp>
      <p:grpSp>
        <p:nvGrpSpPr>
          <p:cNvPr id="7186" name="Group 26"/>
          <p:cNvGrpSpPr>
            <a:grpSpLocks/>
          </p:cNvGrpSpPr>
          <p:nvPr/>
        </p:nvGrpSpPr>
        <p:grpSpPr bwMode="auto">
          <a:xfrm>
            <a:off x="5185200" y="3316157"/>
            <a:ext cx="312738" cy="366713"/>
            <a:chOff x="1415" y="487"/>
            <a:chExt cx="179" cy="198"/>
          </a:xfrm>
        </p:grpSpPr>
        <p:sp>
          <p:nvSpPr>
            <p:cNvPr id="108571" name="Oval 27"/>
            <p:cNvSpPr>
              <a:spLocks noChangeArrowheads="1"/>
            </p:cNvSpPr>
            <p:nvPr/>
          </p:nvSpPr>
          <p:spPr bwMode="auto">
            <a:xfrm>
              <a:off x="1420" y="517"/>
              <a:ext cx="164" cy="150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7223" name="Rectangle 28"/>
            <p:cNvSpPr>
              <a:spLocks noChangeArrowheads="1"/>
            </p:cNvSpPr>
            <p:nvPr/>
          </p:nvSpPr>
          <p:spPr bwMode="auto">
            <a:xfrm>
              <a:off x="1415" y="487"/>
              <a:ext cx="179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kumimoji="0" lang="en-US" altLang="zh-TW" b="1" dirty="0">
                  <a:solidFill>
                    <a:schemeClr val="bg1"/>
                  </a:solidFill>
                  <a:latin typeface="Arial" charset="0"/>
                </a:rPr>
                <a:t>4</a:t>
              </a:r>
            </a:p>
          </p:txBody>
        </p:sp>
      </p:grpSp>
      <p:sp>
        <p:nvSpPr>
          <p:cNvPr id="51" name="AutoShape 14"/>
          <p:cNvSpPr>
            <a:spLocks noChangeArrowheads="1"/>
          </p:cNvSpPr>
          <p:nvPr/>
        </p:nvSpPr>
        <p:spPr bwMode="auto">
          <a:xfrm>
            <a:off x="5351006" y="4293096"/>
            <a:ext cx="2635250" cy="37147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8575">
            <a:solidFill>
              <a:srgbClr val="008000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0" lang="en-US" altLang="zh-TW" sz="1600" b="1" dirty="0" smtClean="0">
                <a:latin typeface="Arial" charset="0"/>
              </a:rPr>
              <a:t>Power Line Connection</a:t>
            </a:r>
            <a:endParaRPr lang="en-US" altLang="zh-TW" sz="1600" dirty="0">
              <a:latin typeface="Arial" charset="0"/>
            </a:endParaRPr>
          </a:p>
        </p:txBody>
      </p:sp>
      <p:grpSp>
        <p:nvGrpSpPr>
          <p:cNvPr id="7188" name="Group 30"/>
          <p:cNvGrpSpPr>
            <a:grpSpLocks/>
          </p:cNvGrpSpPr>
          <p:nvPr/>
        </p:nvGrpSpPr>
        <p:grpSpPr bwMode="auto">
          <a:xfrm>
            <a:off x="5185200" y="4005064"/>
            <a:ext cx="312737" cy="366713"/>
            <a:chOff x="1415" y="487"/>
            <a:chExt cx="179" cy="198"/>
          </a:xfrm>
        </p:grpSpPr>
        <p:sp>
          <p:nvSpPr>
            <p:cNvPr id="108575" name="Oval 31"/>
            <p:cNvSpPr>
              <a:spLocks noChangeArrowheads="1"/>
            </p:cNvSpPr>
            <p:nvPr/>
          </p:nvSpPr>
          <p:spPr bwMode="auto">
            <a:xfrm>
              <a:off x="1420" y="517"/>
              <a:ext cx="164" cy="150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7221" name="Rectangle 32"/>
            <p:cNvSpPr>
              <a:spLocks noChangeArrowheads="1"/>
            </p:cNvSpPr>
            <p:nvPr/>
          </p:nvSpPr>
          <p:spPr bwMode="auto">
            <a:xfrm>
              <a:off x="1415" y="487"/>
              <a:ext cx="179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kumimoji="0" lang="en-US" altLang="zh-TW" b="1" dirty="0">
                  <a:solidFill>
                    <a:schemeClr val="bg1"/>
                  </a:solidFill>
                  <a:latin typeface="Arial" charset="0"/>
                </a:rPr>
                <a:t>5</a:t>
              </a:r>
            </a:p>
          </p:txBody>
        </p:sp>
      </p:grpSp>
      <p:sp>
        <p:nvSpPr>
          <p:cNvPr id="52" name="Line 10"/>
          <p:cNvSpPr>
            <a:spLocks noChangeShapeType="1"/>
          </p:cNvSpPr>
          <p:nvPr/>
        </p:nvSpPr>
        <p:spPr bwMode="auto">
          <a:xfrm flipH="1">
            <a:off x="6647150" y="2708920"/>
            <a:ext cx="0" cy="28803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3" name="Line 10"/>
          <p:cNvSpPr>
            <a:spLocks noChangeShapeType="1"/>
          </p:cNvSpPr>
          <p:nvPr/>
        </p:nvSpPr>
        <p:spPr bwMode="auto">
          <a:xfrm>
            <a:off x="6647150" y="3356992"/>
            <a:ext cx="0" cy="21602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4" name="Line 23"/>
          <p:cNvSpPr>
            <a:spLocks noChangeShapeType="1"/>
          </p:cNvSpPr>
          <p:nvPr/>
        </p:nvSpPr>
        <p:spPr bwMode="auto">
          <a:xfrm flipH="1">
            <a:off x="6647150" y="4653136"/>
            <a:ext cx="0" cy="36004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539750" y="549275"/>
            <a:ext cx="8218488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altLang="zh-TW" sz="3800" dirty="0">
                <a:solidFill>
                  <a:schemeClr val="tx2"/>
                </a:solidFill>
              </a:rPr>
              <a:t>DFT compiler to </a:t>
            </a:r>
            <a:r>
              <a:rPr lang="en-US" altLang="zh-TW" sz="3800" dirty="0" smtClean="0">
                <a:solidFill>
                  <a:schemeClr val="tx2"/>
                </a:solidFill>
              </a:rPr>
              <a:t>SOC Encounter</a:t>
            </a:r>
            <a:endParaRPr lang="en-US" altLang="zh-TW" sz="3800" dirty="0">
              <a:solidFill>
                <a:schemeClr val="tx2"/>
              </a:solidFill>
            </a:endParaRPr>
          </a:p>
        </p:txBody>
      </p:sp>
      <p:sp>
        <p:nvSpPr>
          <p:cNvPr id="8197" name="Line 13"/>
          <p:cNvSpPr>
            <a:spLocks noChangeShapeType="1"/>
          </p:cNvSpPr>
          <p:nvPr/>
        </p:nvSpPr>
        <p:spPr bwMode="auto">
          <a:xfrm flipV="1">
            <a:off x="1939925" y="2276872"/>
            <a:ext cx="1824612" cy="106032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8198" name="Line 14"/>
          <p:cNvSpPr>
            <a:spLocks noChangeShapeType="1"/>
          </p:cNvSpPr>
          <p:nvPr/>
        </p:nvSpPr>
        <p:spPr bwMode="auto">
          <a:xfrm>
            <a:off x="1903412" y="3875360"/>
            <a:ext cx="1927225" cy="17589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583" name="AutoShape 15"/>
          <p:cNvSpPr>
            <a:spLocks noChangeArrowheads="1"/>
          </p:cNvSpPr>
          <p:nvPr/>
        </p:nvSpPr>
        <p:spPr bwMode="auto">
          <a:xfrm>
            <a:off x="938213" y="3222898"/>
            <a:ext cx="1014412" cy="788987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zh-TW" b="1">
                <a:solidFill>
                  <a:schemeClr val="bg1"/>
                </a:solidFill>
                <a:latin typeface="Arial" charset="0"/>
              </a:rPr>
              <a:t>DC</a:t>
            </a:r>
          </a:p>
        </p:txBody>
      </p:sp>
      <p:sp>
        <p:nvSpPr>
          <p:cNvPr id="8200" name="Text Box 16"/>
          <p:cNvSpPr txBox="1">
            <a:spLocks noChangeArrowheads="1"/>
          </p:cNvSpPr>
          <p:nvPr/>
        </p:nvSpPr>
        <p:spPr bwMode="auto">
          <a:xfrm>
            <a:off x="631825" y="2130698"/>
            <a:ext cx="2914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dirty="0">
                <a:latin typeface="Arial" charset="0"/>
              </a:rPr>
              <a:t>write –f </a:t>
            </a:r>
            <a:r>
              <a:rPr lang="en-US" altLang="zh-TW" dirty="0" err="1">
                <a:latin typeface="Arial" charset="0"/>
              </a:rPr>
              <a:t>verilog</a:t>
            </a:r>
            <a:r>
              <a:rPr lang="en-US" altLang="zh-TW" dirty="0">
                <a:latin typeface="Arial" charset="0"/>
              </a:rPr>
              <a:t> –hierarchy \</a:t>
            </a:r>
            <a:br>
              <a:rPr lang="en-US" altLang="zh-TW" dirty="0">
                <a:latin typeface="Arial" charset="0"/>
              </a:rPr>
            </a:br>
            <a:r>
              <a:rPr lang="en-US" altLang="zh-TW" dirty="0">
                <a:latin typeface="Arial" charset="0"/>
              </a:rPr>
              <a:t>–output “</a:t>
            </a:r>
            <a:r>
              <a:rPr lang="en-US" altLang="zh-TW" dirty="0" err="1">
                <a:latin typeface="Arial" charset="0"/>
              </a:rPr>
              <a:t>design_dft.v</a:t>
            </a:r>
            <a:r>
              <a:rPr lang="en-US" altLang="zh-TW" dirty="0">
                <a:latin typeface="Arial" charset="0"/>
              </a:rPr>
              <a:t>”</a:t>
            </a:r>
          </a:p>
        </p:txBody>
      </p:sp>
      <p:sp>
        <p:nvSpPr>
          <p:cNvPr id="8201" name="Text Box 17"/>
          <p:cNvSpPr txBox="1">
            <a:spLocks noChangeArrowheads="1"/>
          </p:cNvSpPr>
          <p:nvPr/>
        </p:nvSpPr>
        <p:spPr bwMode="auto">
          <a:xfrm>
            <a:off x="2258797" y="3259941"/>
            <a:ext cx="14830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dirty="0" err="1"/>
              <a:t>write_sdc</a:t>
            </a:r>
            <a:r>
              <a:rPr lang="en-US" altLang="zh-TW" dirty="0"/>
              <a:t> </a:t>
            </a:r>
            <a:r>
              <a:rPr lang="en-US" altLang="zh-TW" dirty="0" smtClean="0"/>
              <a:t>\</a:t>
            </a:r>
          </a:p>
          <a:p>
            <a:r>
              <a:rPr lang="en-US" altLang="zh-TW" dirty="0" err="1" smtClean="0">
                <a:latin typeface="Arial" charset="0"/>
              </a:rPr>
              <a:t>design.sdc</a:t>
            </a:r>
            <a:endParaRPr lang="en-US" altLang="zh-TW" dirty="0">
              <a:latin typeface="Arial" charset="0"/>
            </a:endParaRPr>
          </a:p>
        </p:txBody>
      </p:sp>
      <p:sp>
        <p:nvSpPr>
          <p:cNvPr id="8202" name="AutoShape 18"/>
          <p:cNvSpPr>
            <a:spLocks noChangeArrowheads="1"/>
          </p:cNvSpPr>
          <p:nvPr/>
        </p:nvSpPr>
        <p:spPr bwMode="auto">
          <a:xfrm>
            <a:off x="3764537" y="1868719"/>
            <a:ext cx="1466850" cy="768193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dirty="0" err="1">
                <a:latin typeface="Arial" charset="0"/>
              </a:rPr>
              <a:t>design_dft.v</a:t>
            </a:r>
            <a:endParaRPr lang="en-US" altLang="zh-TW" dirty="0">
              <a:latin typeface="Arial" charset="0"/>
            </a:endParaRPr>
          </a:p>
        </p:txBody>
      </p:sp>
      <p:sp>
        <p:nvSpPr>
          <p:cNvPr id="8203" name="AutoShape 19"/>
          <p:cNvSpPr>
            <a:spLocks noChangeArrowheads="1"/>
          </p:cNvSpPr>
          <p:nvPr/>
        </p:nvSpPr>
        <p:spPr bwMode="auto">
          <a:xfrm>
            <a:off x="3830638" y="5301208"/>
            <a:ext cx="1441450" cy="814115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dirty="0" smtClean="0">
                <a:latin typeface="Arial" charset="0"/>
              </a:rPr>
              <a:t>design.def</a:t>
            </a:r>
            <a:endParaRPr lang="en-US" altLang="zh-TW" dirty="0">
              <a:latin typeface="Arial" charset="0"/>
            </a:endParaRPr>
          </a:p>
        </p:txBody>
      </p:sp>
      <p:sp>
        <p:nvSpPr>
          <p:cNvPr id="8204" name="Line 20"/>
          <p:cNvSpPr>
            <a:spLocks noChangeShapeType="1"/>
          </p:cNvSpPr>
          <p:nvPr/>
        </p:nvSpPr>
        <p:spPr bwMode="auto">
          <a:xfrm>
            <a:off x="5231387" y="2344970"/>
            <a:ext cx="1718999" cy="108403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8205" name="Line 21"/>
          <p:cNvSpPr>
            <a:spLocks noChangeShapeType="1"/>
          </p:cNvSpPr>
          <p:nvPr/>
        </p:nvSpPr>
        <p:spPr bwMode="auto">
          <a:xfrm flipV="1">
            <a:off x="5248276" y="3875360"/>
            <a:ext cx="1699988" cy="175894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590" name="AutoShape 22"/>
          <p:cNvSpPr>
            <a:spLocks noChangeArrowheads="1"/>
          </p:cNvSpPr>
          <p:nvPr/>
        </p:nvSpPr>
        <p:spPr bwMode="auto">
          <a:xfrm>
            <a:off x="6948264" y="3137966"/>
            <a:ext cx="1830388" cy="1227138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zh-TW" b="1" dirty="0" err="1" smtClean="0">
                <a:solidFill>
                  <a:schemeClr val="bg1"/>
                </a:solidFill>
                <a:latin typeface="Arial" charset="0"/>
              </a:rPr>
              <a:t>Soc</a:t>
            </a:r>
            <a:r>
              <a:rPr lang="en-US" altLang="zh-TW" b="1" dirty="0" smtClean="0">
                <a:solidFill>
                  <a:schemeClr val="bg1"/>
                </a:solidFill>
                <a:latin typeface="Arial" charset="0"/>
              </a:rPr>
              <a:t> Encounter</a:t>
            </a:r>
            <a:endParaRPr lang="en-US" altLang="zh-TW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207" name="Text Box 23"/>
          <p:cNvSpPr txBox="1">
            <a:spLocks noChangeArrowheads="1"/>
          </p:cNvSpPr>
          <p:nvPr/>
        </p:nvSpPr>
        <p:spPr bwMode="auto">
          <a:xfrm>
            <a:off x="6037317" y="4738061"/>
            <a:ext cx="182614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dirty="0" err="1">
                <a:latin typeface="Arial" charset="0"/>
              </a:rPr>
              <a:t>defIn</a:t>
            </a:r>
            <a:r>
              <a:rPr lang="en-US" altLang="zh-TW" dirty="0">
                <a:latin typeface="Arial" charset="0"/>
              </a:rPr>
              <a:t> design.def</a:t>
            </a:r>
          </a:p>
        </p:txBody>
      </p:sp>
      <p:sp>
        <p:nvSpPr>
          <p:cNvPr id="8209" name="Line 25"/>
          <p:cNvSpPr>
            <a:spLocks noChangeShapeType="1"/>
          </p:cNvSpPr>
          <p:nvPr/>
        </p:nvSpPr>
        <p:spPr bwMode="auto">
          <a:xfrm>
            <a:off x="5231387" y="3501008"/>
            <a:ext cx="17168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594" name="AutoShape 26"/>
          <p:cNvSpPr>
            <a:spLocks noChangeArrowheads="1"/>
          </p:cNvSpPr>
          <p:nvPr/>
        </p:nvSpPr>
        <p:spPr bwMode="auto">
          <a:xfrm>
            <a:off x="3789937" y="3137266"/>
            <a:ext cx="1416050" cy="838200"/>
          </a:xfrm>
          <a:prstGeom prst="ca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kumimoji="0" lang="en-US" altLang="zh-TW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Simulation</a:t>
            </a:r>
          </a:p>
          <a:p>
            <a:pPr algn="ctr">
              <a:defRPr/>
            </a:pPr>
            <a:r>
              <a:rPr kumimoji="0" lang="en-US" altLang="zh-TW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Library</a:t>
            </a:r>
          </a:p>
        </p:txBody>
      </p:sp>
      <p:sp>
        <p:nvSpPr>
          <p:cNvPr id="8211" name="Text Box 27"/>
          <p:cNvSpPr txBox="1">
            <a:spLocks noChangeArrowheads="1"/>
          </p:cNvSpPr>
          <p:nvPr/>
        </p:nvSpPr>
        <p:spPr bwMode="auto">
          <a:xfrm>
            <a:off x="6112003" y="2455144"/>
            <a:ext cx="25314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dirty="0" err="1">
                <a:latin typeface="Arial" charset="0"/>
              </a:rPr>
              <a:t>loadConfig</a:t>
            </a:r>
            <a:r>
              <a:rPr lang="en-US" altLang="zh-TW" dirty="0">
                <a:latin typeface="Arial" charset="0"/>
              </a:rPr>
              <a:t> </a:t>
            </a:r>
            <a:r>
              <a:rPr lang="en-US" altLang="zh-TW" dirty="0" err="1">
                <a:latin typeface="Arial" charset="0"/>
              </a:rPr>
              <a:t>design.conf</a:t>
            </a:r>
            <a:endParaRPr lang="en-US" altLang="zh-TW" dirty="0">
              <a:latin typeface="Arial" charset="0"/>
            </a:endParaRPr>
          </a:p>
        </p:txBody>
      </p:sp>
      <p:sp>
        <p:nvSpPr>
          <p:cNvPr id="31" name="AutoShape 19"/>
          <p:cNvSpPr>
            <a:spLocks noChangeArrowheads="1"/>
          </p:cNvSpPr>
          <p:nvPr/>
        </p:nvSpPr>
        <p:spPr bwMode="auto">
          <a:xfrm>
            <a:off x="3812713" y="4331004"/>
            <a:ext cx="1441450" cy="814115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dirty="0" err="1" smtClean="0">
                <a:latin typeface="Arial" charset="0"/>
              </a:rPr>
              <a:t>design.sdc</a:t>
            </a:r>
            <a:endParaRPr lang="en-US" altLang="zh-TW" dirty="0">
              <a:latin typeface="Arial" charset="0"/>
            </a:endParaRPr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>
            <a:off x="1952624" y="3617389"/>
            <a:ext cx="1860089" cy="113744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904901" y="4557545"/>
            <a:ext cx="2095445" cy="587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dirty="0" err="1">
                <a:latin typeface="Arial" charset="0"/>
              </a:rPr>
              <a:t>write_scan_def</a:t>
            </a:r>
            <a:r>
              <a:rPr lang="en-US" altLang="zh-TW" dirty="0">
                <a:latin typeface="Arial" charset="0"/>
              </a:rPr>
              <a:t> </a:t>
            </a:r>
            <a:r>
              <a:rPr lang="en-US" altLang="zh-TW" dirty="0" smtClean="0">
                <a:latin typeface="Arial" charset="0"/>
              </a:rPr>
              <a:t>\</a:t>
            </a:r>
          </a:p>
          <a:p>
            <a:r>
              <a:rPr lang="en-US" altLang="zh-TW" dirty="0" smtClean="0">
                <a:latin typeface="Arial" charset="0"/>
              </a:rPr>
              <a:t>-</a:t>
            </a:r>
            <a:r>
              <a:rPr lang="en-US" altLang="zh-TW" dirty="0">
                <a:latin typeface="Arial" charset="0"/>
              </a:rPr>
              <a:t>output  design.def</a:t>
            </a:r>
          </a:p>
        </p:txBody>
      </p:sp>
      <p:sp>
        <p:nvSpPr>
          <p:cNvPr id="34" name="Line 25"/>
          <p:cNvSpPr>
            <a:spLocks noChangeShapeType="1"/>
          </p:cNvSpPr>
          <p:nvPr/>
        </p:nvSpPr>
        <p:spPr bwMode="auto">
          <a:xfrm flipV="1">
            <a:off x="5254163" y="3583241"/>
            <a:ext cx="1696224" cy="117159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Outline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solidFill>
                  <a:schemeClr val="bg2"/>
                </a:solidFill>
              </a:rPr>
              <a:t>Introduction</a:t>
            </a:r>
          </a:p>
          <a:p>
            <a:pPr eaLnBrk="1" hangingPunct="1"/>
            <a:r>
              <a:rPr lang="en-US" altLang="zh-TW" sz="2800" dirty="0" smtClean="0"/>
              <a:t>SOC Encounter </a:t>
            </a:r>
          </a:p>
          <a:p>
            <a:pPr lvl="1" eaLnBrk="1" hangingPunct="1"/>
            <a:r>
              <a:rPr lang="en-US" altLang="zh-TW" sz="2400" dirty="0" smtClean="0"/>
              <a:t>Scan reorder after </a:t>
            </a:r>
            <a:r>
              <a:rPr lang="en-US" altLang="zh-TW" sz="2400" dirty="0" err="1" smtClean="0"/>
              <a:t>Nanoroute</a:t>
            </a:r>
            <a:endParaRPr lang="en-US" altLang="zh-TW" sz="2400" dirty="0" smtClean="0"/>
          </a:p>
          <a:p>
            <a:pPr lvl="1" eaLnBrk="1" hangingPunct="1"/>
            <a:r>
              <a:rPr lang="en-US" altLang="zh-TW" sz="2400" dirty="0" smtClean="0">
                <a:solidFill>
                  <a:schemeClr val="bg2"/>
                </a:solidFill>
              </a:rPr>
              <a:t>Scan reorder after placement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Invoke </a:t>
            </a:r>
            <a:r>
              <a:rPr lang="en-US" altLang="zh-TW" sz="4000" dirty="0"/>
              <a:t>SOC Encounter </a:t>
            </a:r>
            <a:endParaRPr lang="en-US" altLang="zh-TW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253412" cy="4267200"/>
          </a:xfrm>
        </p:spPr>
        <p:txBody>
          <a:bodyPr/>
          <a:lstStyle/>
          <a:p>
            <a:pPr eaLnBrk="1" hangingPunct="1"/>
            <a:r>
              <a:rPr lang="en-US" altLang="zh-TW" sz="2400" dirty="0" smtClean="0">
                <a:solidFill>
                  <a:srgbClr val="3333FF"/>
                </a:solidFill>
              </a:rPr>
              <a:t>$ source /CAD/scripts/default.csh</a:t>
            </a:r>
          </a:p>
          <a:p>
            <a:pPr lvl="1" eaLnBrk="1" hangingPunct="1"/>
            <a:r>
              <a:rPr lang="en-US" altLang="zh-TW" sz="2000" dirty="0" smtClean="0"/>
              <a:t>Just type above command for setting up all the tools.</a:t>
            </a:r>
            <a:endParaRPr lang="en-US" altLang="zh-TW" sz="2000" dirty="0" smtClean="0">
              <a:solidFill>
                <a:srgbClr val="3333FF"/>
              </a:solidFill>
            </a:endParaRPr>
          </a:p>
          <a:p>
            <a:pPr eaLnBrk="1" hangingPunct="1"/>
            <a:r>
              <a:rPr lang="en-US" altLang="zh-TW" sz="2400" dirty="0" smtClean="0">
                <a:solidFill>
                  <a:srgbClr val="3333FF"/>
                </a:solidFill>
              </a:rPr>
              <a:t>$ </a:t>
            </a:r>
            <a:r>
              <a:rPr lang="en-US" altLang="zh-TW" sz="2400" dirty="0">
                <a:solidFill>
                  <a:srgbClr val="3333FF"/>
                </a:solidFill>
              </a:rPr>
              <a:t>source /CAD/cadence/CIC/</a:t>
            </a:r>
            <a:r>
              <a:rPr lang="en-US" altLang="zh-TW" sz="2400" dirty="0" err="1">
                <a:solidFill>
                  <a:srgbClr val="3333FF"/>
                </a:solidFill>
              </a:rPr>
              <a:t>soc.cshrc</a:t>
            </a:r>
            <a:endParaRPr lang="en-US" altLang="zh-TW" sz="2400" dirty="0" smtClean="0">
              <a:solidFill>
                <a:srgbClr val="3333FF"/>
              </a:solidFill>
            </a:endParaRPr>
          </a:p>
          <a:p>
            <a:pPr lvl="1" eaLnBrk="1" hangingPunct="1"/>
            <a:r>
              <a:rPr lang="en-US" altLang="zh-TW" sz="2000" dirty="0" smtClean="0"/>
              <a:t>Just type above command for the first time invoke SOC encounter.</a:t>
            </a:r>
          </a:p>
          <a:p>
            <a:pPr lvl="1" eaLnBrk="1" hangingPunct="1"/>
            <a:endParaRPr lang="en-US" altLang="zh-TW" sz="2000" dirty="0" smtClean="0"/>
          </a:p>
          <a:p>
            <a:pPr eaLnBrk="1" hangingPunct="1"/>
            <a:r>
              <a:rPr lang="en-US" altLang="zh-TW" sz="2800" dirty="0" smtClean="0">
                <a:solidFill>
                  <a:srgbClr val="3333FF"/>
                </a:solidFill>
              </a:rPr>
              <a:t>$ </a:t>
            </a:r>
            <a:r>
              <a:rPr lang="en-US" altLang="zh-TW" sz="2800" dirty="0" err="1" smtClean="0">
                <a:solidFill>
                  <a:srgbClr val="3333FF"/>
                </a:solidFill>
              </a:rPr>
              <a:t>cd</a:t>
            </a:r>
            <a:r>
              <a:rPr lang="en-US" altLang="zh-TW" sz="2800" dirty="0" smtClean="0">
                <a:solidFill>
                  <a:srgbClr val="3333FF"/>
                </a:solidFill>
              </a:rPr>
              <a:t> lab4</a:t>
            </a:r>
          </a:p>
          <a:p>
            <a:pPr eaLnBrk="1" hangingPunct="1"/>
            <a:r>
              <a:rPr lang="en-US" altLang="zh-TW" sz="2800" dirty="0" smtClean="0">
                <a:solidFill>
                  <a:srgbClr val="3333FF"/>
                </a:solidFill>
              </a:rPr>
              <a:t>$ tar -</a:t>
            </a:r>
            <a:r>
              <a:rPr lang="en-US" altLang="zh-TW" sz="2800" dirty="0" err="1" smtClean="0">
                <a:solidFill>
                  <a:srgbClr val="3333FF"/>
                </a:solidFill>
              </a:rPr>
              <a:t>zxvf</a:t>
            </a:r>
            <a:r>
              <a:rPr lang="en-US" altLang="zh-TW" sz="2800" dirty="0" smtClean="0">
                <a:solidFill>
                  <a:srgbClr val="3333FF"/>
                </a:solidFill>
              </a:rPr>
              <a:t> lab4.tar.gz</a:t>
            </a:r>
          </a:p>
          <a:p>
            <a:pPr eaLnBrk="1" hangingPunct="1"/>
            <a:r>
              <a:rPr lang="en-US" altLang="zh-TW" sz="2800" dirty="0" smtClean="0">
                <a:solidFill>
                  <a:srgbClr val="3333FF"/>
                </a:solidFill>
              </a:rPr>
              <a:t>$ encounter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Import Design </a:t>
            </a:r>
            <a:r>
              <a:rPr lang="en-US" altLang="zh-TW" dirty="0" smtClean="0"/>
              <a:t>(1/2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600" dirty="0" smtClean="0"/>
              <a:t>View </a:t>
            </a:r>
            <a:r>
              <a:rPr lang="en-US" altLang="zh-TW" sz="2600" dirty="0" smtClean="0">
                <a:solidFill>
                  <a:srgbClr val="7030A0"/>
                </a:solidFill>
              </a:rPr>
              <a:t>s38584_seq.conf </a:t>
            </a:r>
            <a:r>
              <a:rPr lang="en-US" altLang="zh-TW" sz="2600" dirty="0" smtClean="0"/>
              <a:t>to check the full included file list. </a:t>
            </a:r>
          </a:p>
          <a:p>
            <a:r>
              <a:rPr lang="en-US" altLang="zh-TW" sz="2600" dirty="0" smtClean="0"/>
              <a:t>Below is a snapshot:</a:t>
            </a:r>
          </a:p>
          <a:p>
            <a:pPr marL="781050" lvl="1" indent="-342900"/>
            <a:r>
              <a:rPr lang="en-US" altLang="zh-TW" sz="2200" dirty="0">
                <a:solidFill>
                  <a:srgbClr val="3333FF"/>
                </a:solidFill>
              </a:rPr>
              <a:t>set </a:t>
            </a:r>
            <a:r>
              <a:rPr lang="en-US" altLang="zh-TW" sz="2200" dirty="0" err="1">
                <a:solidFill>
                  <a:srgbClr val="3333FF"/>
                </a:solidFill>
              </a:rPr>
              <a:t>rda_Input</a:t>
            </a:r>
            <a:r>
              <a:rPr lang="en-US" altLang="zh-TW" sz="2200" dirty="0">
                <a:solidFill>
                  <a:srgbClr val="3333FF"/>
                </a:solidFill>
              </a:rPr>
              <a:t>(</a:t>
            </a:r>
            <a:r>
              <a:rPr lang="en-US" altLang="zh-TW" sz="2200" dirty="0" err="1">
                <a:solidFill>
                  <a:srgbClr val="3333FF"/>
                </a:solidFill>
              </a:rPr>
              <a:t>ui_netlist</a:t>
            </a:r>
            <a:r>
              <a:rPr lang="en-US" altLang="zh-TW" sz="2200" dirty="0">
                <a:solidFill>
                  <a:srgbClr val="3333FF"/>
                </a:solidFill>
              </a:rPr>
              <a:t>) </a:t>
            </a:r>
            <a:r>
              <a:rPr lang="en-US" altLang="zh-TW" sz="2200" dirty="0" smtClean="0">
                <a:solidFill>
                  <a:srgbClr val="3333FF"/>
                </a:solidFill>
              </a:rPr>
              <a:t>"s38584_scan.v"</a:t>
            </a:r>
            <a:endParaRPr lang="en-US" altLang="zh-TW" sz="2200" dirty="0">
              <a:solidFill>
                <a:srgbClr val="3333FF"/>
              </a:solidFill>
            </a:endParaRPr>
          </a:p>
          <a:p>
            <a:pPr marL="781050" lvl="1" indent="-342900"/>
            <a:r>
              <a:rPr lang="en-US" altLang="zh-TW" sz="2200" dirty="0">
                <a:solidFill>
                  <a:srgbClr val="3333FF"/>
                </a:solidFill>
              </a:rPr>
              <a:t>set </a:t>
            </a:r>
            <a:r>
              <a:rPr lang="en-US" altLang="zh-TW" sz="2200" dirty="0" err="1">
                <a:solidFill>
                  <a:srgbClr val="3333FF"/>
                </a:solidFill>
              </a:rPr>
              <a:t>rda_Input</a:t>
            </a:r>
            <a:r>
              <a:rPr lang="en-US" altLang="zh-TW" sz="2200" dirty="0">
                <a:solidFill>
                  <a:srgbClr val="3333FF"/>
                </a:solidFill>
              </a:rPr>
              <a:t>(</a:t>
            </a:r>
            <a:r>
              <a:rPr lang="en-US" altLang="zh-TW" sz="2200" dirty="0" err="1">
                <a:solidFill>
                  <a:srgbClr val="3333FF"/>
                </a:solidFill>
              </a:rPr>
              <a:t>ui_netlisttype</a:t>
            </a:r>
            <a:r>
              <a:rPr lang="en-US" altLang="zh-TW" sz="2200" dirty="0">
                <a:solidFill>
                  <a:srgbClr val="3333FF"/>
                </a:solidFill>
              </a:rPr>
              <a:t>) {Verilog</a:t>
            </a:r>
            <a:r>
              <a:rPr lang="en-US" altLang="zh-TW" sz="2200" dirty="0" smtClean="0">
                <a:solidFill>
                  <a:srgbClr val="3333FF"/>
                </a:solidFill>
              </a:rPr>
              <a:t>}</a:t>
            </a:r>
          </a:p>
          <a:p>
            <a:pPr marL="781050" lvl="1" indent="-342900"/>
            <a:r>
              <a:rPr lang="en-US" altLang="zh-TW" sz="2200" dirty="0">
                <a:solidFill>
                  <a:srgbClr val="3333FF"/>
                </a:solidFill>
              </a:rPr>
              <a:t>set </a:t>
            </a:r>
            <a:r>
              <a:rPr lang="en-US" altLang="zh-TW" sz="2200" dirty="0" err="1">
                <a:solidFill>
                  <a:srgbClr val="3333FF"/>
                </a:solidFill>
              </a:rPr>
              <a:t>rda_Input</a:t>
            </a:r>
            <a:r>
              <a:rPr lang="en-US" altLang="zh-TW" sz="2200" dirty="0">
                <a:solidFill>
                  <a:srgbClr val="3333FF"/>
                </a:solidFill>
              </a:rPr>
              <a:t>(</a:t>
            </a:r>
            <a:r>
              <a:rPr lang="en-US" altLang="zh-TW" sz="2200" dirty="0" err="1">
                <a:solidFill>
                  <a:srgbClr val="3333FF"/>
                </a:solidFill>
              </a:rPr>
              <a:t>ui_topcell</a:t>
            </a:r>
            <a:r>
              <a:rPr lang="en-US" altLang="zh-TW" sz="2200" dirty="0">
                <a:solidFill>
                  <a:srgbClr val="3333FF"/>
                </a:solidFill>
              </a:rPr>
              <a:t>) </a:t>
            </a:r>
            <a:r>
              <a:rPr lang="en-US" altLang="zh-TW" sz="2200" dirty="0" smtClean="0">
                <a:solidFill>
                  <a:srgbClr val="3333FF"/>
                </a:solidFill>
              </a:rPr>
              <a:t>{s38584_seq}</a:t>
            </a:r>
            <a:endParaRPr lang="en-US" altLang="zh-TW" sz="2200" dirty="0">
              <a:solidFill>
                <a:srgbClr val="3333FF"/>
              </a:solidFill>
            </a:endParaRPr>
          </a:p>
          <a:p>
            <a:pPr marL="781050" lvl="1" indent="-342900"/>
            <a:r>
              <a:rPr lang="en-US" altLang="zh-TW" sz="2200" dirty="0">
                <a:solidFill>
                  <a:srgbClr val="3333FF"/>
                </a:solidFill>
              </a:rPr>
              <a:t>set </a:t>
            </a:r>
            <a:r>
              <a:rPr lang="en-US" altLang="zh-TW" sz="2200" dirty="0" err="1">
                <a:solidFill>
                  <a:srgbClr val="3333FF"/>
                </a:solidFill>
              </a:rPr>
              <a:t>rda_Input</a:t>
            </a:r>
            <a:r>
              <a:rPr lang="en-US" altLang="zh-TW" sz="2200" dirty="0">
                <a:solidFill>
                  <a:srgbClr val="3333FF"/>
                </a:solidFill>
              </a:rPr>
              <a:t>(</a:t>
            </a:r>
            <a:r>
              <a:rPr lang="en-US" altLang="zh-TW" sz="2200" dirty="0" err="1">
                <a:solidFill>
                  <a:srgbClr val="3333FF"/>
                </a:solidFill>
              </a:rPr>
              <a:t>ui_timelib,max</a:t>
            </a:r>
            <a:r>
              <a:rPr lang="en-US" altLang="zh-TW" sz="2200" dirty="0">
                <a:solidFill>
                  <a:srgbClr val="3333FF"/>
                </a:solidFill>
              </a:rPr>
              <a:t>) "lib/l90sprvt_bc.lib </a:t>
            </a:r>
            <a:r>
              <a:rPr lang="en-US" altLang="zh-TW" sz="2200" dirty="0" smtClean="0">
                <a:solidFill>
                  <a:srgbClr val="3333FF"/>
                </a:solidFill>
              </a:rPr>
              <a:t>lib/uk90giosp25gpir_bc.lib“</a:t>
            </a:r>
          </a:p>
          <a:p>
            <a:pPr marL="781050" lvl="1" indent="-342900"/>
            <a:r>
              <a:rPr lang="en-US" altLang="zh-TW" sz="2200" dirty="0">
                <a:solidFill>
                  <a:srgbClr val="3333FF"/>
                </a:solidFill>
              </a:rPr>
              <a:t>set </a:t>
            </a:r>
            <a:r>
              <a:rPr lang="en-US" altLang="zh-TW" sz="2200" dirty="0" err="1">
                <a:solidFill>
                  <a:srgbClr val="3333FF"/>
                </a:solidFill>
              </a:rPr>
              <a:t>rda_Input</a:t>
            </a:r>
            <a:r>
              <a:rPr lang="en-US" altLang="zh-TW" sz="2200" dirty="0">
                <a:solidFill>
                  <a:srgbClr val="3333FF"/>
                </a:solidFill>
              </a:rPr>
              <a:t>(</a:t>
            </a:r>
            <a:r>
              <a:rPr lang="en-US" altLang="zh-TW" sz="2200" dirty="0" err="1">
                <a:solidFill>
                  <a:srgbClr val="3333FF"/>
                </a:solidFill>
              </a:rPr>
              <a:t>ui_timelib,min</a:t>
            </a:r>
            <a:r>
              <a:rPr lang="en-US" altLang="zh-TW" sz="2200" dirty="0">
                <a:solidFill>
                  <a:srgbClr val="3333FF"/>
                </a:solidFill>
              </a:rPr>
              <a:t>) "lib/l90sprvt_wc.lib lib/uk90giosp25gpir_wc.lib</a:t>
            </a:r>
            <a:r>
              <a:rPr lang="en-US" altLang="zh-TW" sz="2200" dirty="0" smtClean="0">
                <a:solidFill>
                  <a:srgbClr val="3333FF"/>
                </a:solidFill>
              </a:rPr>
              <a:t>"</a:t>
            </a:r>
            <a:endParaRPr lang="en-US" altLang="zh-TW" sz="2200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997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Import Design (2/2)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600" dirty="0" smtClean="0"/>
              <a:t>Import the design configuration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100" dirty="0" smtClean="0">
                <a:solidFill>
                  <a:srgbClr val="3333FF"/>
                </a:solidFill>
              </a:rPr>
              <a:t>encounter</a:t>
            </a:r>
            <a:r>
              <a:rPr lang="en-US" altLang="zh-TW" sz="2100" dirty="0">
                <a:solidFill>
                  <a:srgbClr val="3333FF"/>
                </a:solidFill>
              </a:rPr>
              <a:t>&gt; </a:t>
            </a:r>
            <a:r>
              <a:rPr lang="en-US" altLang="zh-TW" sz="2100" dirty="0" err="1">
                <a:solidFill>
                  <a:srgbClr val="3333FF"/>
                </a:solidFill>
              </a:rPr>
              <a:t>loadConfig</a:t>
            </a:r>
            <a:r>
              <a:rPr lang="en-US" altLang="zh-TW" sz="2100" dirty="0">
                <a:solidFill>
                  <a:srgbClr val="3333FF"/>
                </a:solidFill>
              </a:rPr>
              <a:t> </a:t>
            </a:r>
            <a:r>
              <a:rPr lang="en-US" altLang="zh-TW" sz="2100" dirty="0" smtClean="0">
                <a:solidFill>
                  <a:srgbClr val="3333FF"/>
                </a:solidFill>
              </a:rPr>
              <a:t>s38584_seq.conf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600" dirty="0" smtClean="0"/>
              <a:t>Read Scan chain information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100" dirty="0" smtClean="0">
                <a:solidFill>
                  <a:srgbClr val="3333FF"/>
                </a:solidFill>
              </a:rPr>
              <a:t>encounter &gt;</a:t>
            </a:r>
            <a:r>
              <a:rPr lang="en-US" altLang="zh-TW" sz="2100" dirty="0" smtClean="0"/>
              <a:t> </a:t>
            </a:r>
            <a:r>
              <a:rPr lang="en-US" altLang="zh-TW" sz="2100" dirty="0" err="1" smtClean="0">
                <a:solidFill>
                  <a:srgbClr val="3333FF"/>
                </a:solidFill>
              </a:rPr>
              <a:t>defIn</a:t>
            </a:r>
            <a:r>
              <a:rPr lang="en-US" altLang="zh-TW" sz="2100" dirty="0" smtClean="0">
                <a:solidFill>
                  <a:srgbClr val="3333FF"/>
                </a:solidFill>
              </a:rPr>
              <a:t> s38584_scan.def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600" dirty="0" smtClean="0"/>
              <a:t>Check Design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100" dirty="0" smtClean="0"/>
              <a:t>checks for missing or inconsistent library and design data at any stage of the design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100" dirty="0" smtClean="0">
                <a:solidFill>
                  <a:srgbClr val="3333FF"/>
                </a:solidFill>
              </a:rPr>
              <a:t>encounter &gt; </a:t>
            </a:r>
            <a:r>
              <a:rPr lang="en-US" altLang="zh-TW" sz="2100" dirty="0" err="1" smtClean="0">
                <a:solidFill>
                  <a:srgbClr val="3333FF"/>
                </a:solidFill>
              </a:rPr>
              <a:t>checkDesign</a:t>
            </a:r>
            <a:r>
              <a:rPr lang="en-US" altLang="zh-TW" sz="2100" dirty="0" smtClean="0">
                <a:solidFill>
                  <a:srgbClr val="3333FF"/>
                </a:solidFill>
              </a:rPr>
              <a:t> -all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600" dirty="0" smtClean="0"/>
              <a:t>Check Unique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100" dirty="0" smtClean="0"/>
              <a:t>checks the uniqueness of the </a:t>
            </a:r>
            <a:r>
              <a:rPr lang="en-US" altLang="zh-TW" sz="2100" dirty="0" err="1" smtClean="0"/>
              <a:t>netlist</a:t>
            </a:r>
            <a:r>
              <a:rPr lang="en-US" altLang="zh-TW" sz="2100" dirty="0" smtClean="0"/>
              <a:t>; if the </a:t>
            </a:r>
            <a:r>
              <a:rPr lang="en-US" altLang="zh-TW" sz="2100" dirty="0" err="1" smtClean="0"/>
              <a:t>netlist</a:t>
            </a:r>
            <a:r>
              <a:rPr lang="en-US" altLang="zh-TW" sz="2100" dirty="0" smtClean="0"/>
              <a:t> is unique, the result is 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100" dirty="0" smtClean="0">
                <a:solidFill>
                  <a:srgbClr val="3333FF"/>
                </a:solidFill>
              </a:rPr>
              <a:t>encounter &gt; </a:t>
            </a:r>
            <a:r>
              <a:rPr lang="en-US" altLang="zh-TW" sz="2100" dirty="0" err="1" smtClean="0">
                <a:solidFill>
                  <a:srgbClr val="3333FF"/>
                </a:solidFill>
              </a:rPr>
              <a:t>checkUnique</a:t>
            </a:r>
            <a:r>
              <a:rPr lang="en-US" altLang="zh-TW" sz="2100" dirty="0" smtClean="0">
                <a:solidFill>
                  <a:srgbClr val="3333FF"/>
                </a:solidFill>
              </a:rPr>
              <a:t> -verbose</a:t>
            </a:r>
            <a:endParaRPr lang="en-US" altLang="zh-TW" sz="2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新細明體"/>
        <a:cs typeface=""/>
      </a:majorFont>
      <a:minorFont>
        <a:latin typeface="Verdan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3020</TotalTime>
  <Words>1481</Words>
  <Application>Microsoft Office PowerPoint</Application>
  <PresentationFormat>Affichage à l'écran (4:3)</PresentationFormat>
  <Paragraphs>254</Paragraphs>
  <Slides>33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34" baseType="lpstr">
      <vt:lpstr>Profile</vt:lpstr>
      <vt:lpstr>Lab4 Scan Reorder in SOC Encounter</vt:lpstr>
      <vt:lpstr>Outline</vt:lpstr>
      <vt:lpstr>Introduction</vt:lpstr>
      <vt:lpstr>Présentation PowerPoint</vt:lpstr>
      <vt:lpstr>Présentation PowerPoint</vt:lpstr>
      <vt:lpstr>Outline</vt:lpstr>
      <vt:lpstr>Invoke SOC Encounter </vt:lpstr>
      <vt:lpstr>Import Design (1/2)</vt:lpstr>
      <vt:lpstr>Import Design (2/2)</vt:lpstr>
      <vt:lpstr>Floor Plan</vt:lpstr>
      <vt:lpstr>Power Plan (1/2)</vt:lpstr>
      <vt:lpstr>Power Plan (2/2)</vt:lpstr>
      <vt:lpstr>Standard Cell Placement(1/4)</vt:lpstr>
      <vt:lpstr>Standard Cell Placement(2/4)</vt:lpstr>
      <vt:lpstr>Standard Cell Placement(3/4)</vt:lpstr>
      <vt:lpstr>Nano Route(1/3)</vt:lpstr>
      <vt:lpstr>Nano Route(2/3)</vt:lpstr>
      <vt:lpstr>Nano Route(3/3)</vt:lpstr>
      <vt:lpstr>Scan Reorder(1/3)</vt:lpstr>
      <vt:lpstr>Scan Reorder(2/3)</vt:lpstr>
      <vt:lpstr>Scan Reorder(3/3)</vt:lpstr>
      <vt:lpstr>Re-do Nano Route(1/2)</vt:lpstr>
      <vt:lpstr>Re-do Nano Route(2/2)</vt:lpstr>
      <vt:lpstr>Verify Design(1/4)</vt:lpstr>
      <vt:lpstr>Verify Design(2/4)</vt:lpstr>
      <vt:lpstr>Verify Design(3/4)</vt:lpstr>
      <vt:lpstr>Verify Design(4/4)</vt:lpstr>
      <vt:lpstr>Save Design</vt:lpstr>
      <vt:lpstr>Outline</vt:lpstr>
      <vt:lpstr>Difference(1/3)</vt:lpstr>
      <vt:lpstr>Difference(2/3)</vt:lpstr>
      <vt:lpstr>Difference(3/3)</vt:lpstr>
      <vt:lpstr>Reference</vt:lpstr>
    </vt:vector>
  </TitlesOfParts>
  <Company>CMT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SuperXP</dc:creator>
  <cp:lastModifiedBy>Patrice</cp:lastModifiedBy>
  <cp:revision>860</cp:revision>
  <dcterms:created xsi:type="dcterms:W3CDTF">2007-01-21T06:14:16Z</dcterms:created>
  <dcterms:modified xsi:type="dcterms:W3CDTF">2014-05-10T15:02:15Z</dcterms:modified>
</cp:coreProperties>
</file>