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4" r:id="rId1"/>
  </p:sldMasterIdLst>
  <p:notesMasterIdLst>
    <p:notesMasterId r:id="rId81"/>
  </p:notesMasterIdLst>
  <p:handoutMasterIdLst>
    <p:handoutMasterId r:id="rId82"/>
  </p:handoutMasterIdLst>
  <p:sldIdLst>
    <p:sldId id="492" r:id="rId2"/>
    <p:sldId id="490" r:id="rId3"/>
    <p:sldId id="484" r:id="rId4"/>
    <p:sldId id="257" r:id="rId5"/>
    <p:sldId id="258" r:id="rId6"/>
    <p:sldId id="292" r:id="rId7"/>
    <p:sldId id="289" r:id="rId8"/>
    <p:sldId id="291" r:id="rId9"/>
    <p:sldId id="294" r:id="rId10"/>
    <p:sldId id="295" r:id="rId11"/>
    <p:sldId id="298" r:id="rId12"/>
    <p:sldId id="299" r:id="rId13"/>
    <p:sldId id="300" r:id="rId14"/>
    <p:sldId id="301" r:id="rId15"/>
    <p:sldId id="302" r:id="rId16"/>
    <p:sldId id="304" r:id="rId17"/>
    <p:sldId id="305" r:id="rId18"/>
    <p:sldId id="306" r:id="rId19"/>
    <p:sldId id="463" r:id="rId20"/>
    <p:sldId id="472" r:id="rId21"/>
    <p:sldId id="483" r:id="rId22"/>
    <p:sldId id="473" r:id="rId23"/>
    <p:sldId id="474" r:id="rId24"/>
    <p:sldId id="333" r:id="rId25"/>
    <p:sldId id="336" r:id="rId26"/>
    <p:sldId id="338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4" r:id="rId41"/>
    <p:sldId id="364" r:id="rId42"/>
    <p:sldId id="365" r:id="rId43"/>
    <p:sldId id="398" r:id="rId44"/>
    <p:sldId id="399" r:id="rId45"/>
    <p:sldId id="400" r:id="rId46"/>
    <p:sldId id="401" r:id="rId47"/>
    <p:sldId id="402" r:id="rId48"/>
    <p:sldId id="403" r:id="rId49"/>
    <p:sldId id="407" r:id="rId50"/>
    <p:sldId id="408" r:id="rId51"/>
    <p:sldId id="409" r:id="rId52"/>
    <p:sldId id="410" r:id="rId53"/>
    <p:sldId id="411" r:id="rId54"/>
    <p:sldId id="413" r:id="rId55"/>
    <p:sldId id="414" r:id="rId56"/>
    <p:sldId id="487" r:id="rId57"/>
    <p:sldId id="415" r:id="rId58"/>
    <p:sldId id="485" r:id="rId59"/>
    <p:sldId id="416" r:id="rId60"/>
    <p:sldId id="488" r:id="rId61"/>
    <p:sldId id="420" r:id="rId62"/>
    <p:sldId id="421" r:id="rId63"/>
    <p:sldId id="423" r:id="rId64"/>
    <p:sldId id="424" r:id="rId65"/>
    <p:sldId id="425" r:id="rId66"/>
    <p:sldId id="426" r:id="rId67"/>
    <p:sldId id="427" r:id="rId68"/>
    <p:sldId id="429" r:id="rId69"/>
    <p:sldId id="430" r:id="rId70"/>
    <p:sldId id="431" r:id="rId71"/>
    <p:sldId id="435" r:id="rId72"/>
    <p:sldId id="437" r:id="rId73"/>
    <p:sldId id="438" r:id="rId74"/>
    <p:sldId id="440" r:id="rId75"/>
    <p:sldId id="493" r:id="rId76"/>
    <p:sldId id="494" r:id="rId77"/>
    <p:sldId id="478" r:id="rId78"/>
    <p:sldId id="479" r:id="rId79"/>
    <p:sldId id="480" r:id="rId80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FF3F3F"/>
    <a:srgbClr val="CC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04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86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t" anchorCtr="0" compatLnSpc="1">
            <a:prstTxWarp prst="textNoShape">
              <a:avLst/>
            </a:prstTxWarp>
          </a:bodyPr>
          <a:lstStyle>
            <a:lvl1pPr defTabSz="965200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b" anchorCtr="0" compatLnSpc="1">
            <a:prstTxWarp prst="textNoShape">
              <a:avLst/>
            </a:prstTxWarp>
          </a:bodyPr>
          <a:lstStyle>
            <a:lvl1pPr defTabSz="965200"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252AA2F3-3669-4B05-8025-29315AC3C2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69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t" anchorCtr="0" compatLnSpc="1">
            <a:prstTxWarp prst="textNoShape">
              <a:avLst/>
            </a:prstTxWarp>
          </a:bodyPr>
          <a:lstStyle>
            <a:lvl1pPr defTabSz="965200">
              <a:defRPr sz="1200"/>
            </a:lvl1pPr>
          </a:lstStyle>
          <a:p>
            <a:endParaRPr lang="en-US"/>
          </a:p>
        </p:txBody>
      </p:sp>
      <p:sp>
        <p:nvSpPr>
          <p:cNvPr id="419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endParaRPr lang="en-US"/>
          </a:p>
        </p:txBody>
      </p:sp>
      <p:sp>
        <p:nvSpPr>
          <p:cNvPr id="41988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b" anchorCtr="0" compatLnSpc="1">
            <a:prstTxWarp prst="textNoShape">
              <a:avLst/>
            </a:prstTxWarp>
          </a:bodyPr>
          <a:lstStyle>
            <a:lvl1pPr defTabSz="965200">
              <a:defRPr sz="1200"/>
            </a:lvl1pPr>
          </a:lstStyle>
          <a:p>
            <a:endParaRPr lang="en-US"/>
          </a:p>
        </p:txBody>
      </p:sp>
      <p:sp>
        <p:nvSpPr>
          <p:cNvPr id="419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91" tIns="48246" rIns="96491" bIns="48246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567CC12E-EE04-4466-AB29-06BBBA354D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71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7CC12E-EE04-4466-AB29-06BBBA354D0B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AD8A-785E-4C06-BE67-AED8CA33F296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215D0F4-43BE-45A5-962D-92AC135FDB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8803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8658-09F9-4ED0-A988-21C500CF6324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59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5D54A-1111-4FD3-B925-1D94CD95BDD7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5030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1C70-C078-482E-ACBB-E21B7CD2B3D5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38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089C1-D021-4CE5-A7AE-190282061417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5207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853D5-5ECD-4AD5-805E-2CF2C0239AD3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07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CE6C-EA2C-4CC3-B31A-99BEC814190C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1DEFA-DB94-4789-BAFB-05DAE6F65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500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91900-9FF3-4803-8DA9-B50263A0850E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5B79C-3729-4219-9113-D67D679A15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698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1AC5-832D-499C-9628-182C12211C5F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3918-231F-4CB6-8A0C-8BDBEE1A19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2447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418F0-C606-4905-80FD-5852CBF4C0D8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56A3D91-102A-4937-B081-3FEF2737B0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593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0096-0B8E-4524-A11B-F0704C0C2948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0B8C5CE-84C5-4933-9EAC-F375291F3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9425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27336-970C-494B-B0D6-AA7DEE87D610}" type="datetime1">
              <a:rPr lang="en-US" smtClean="0"/>
              <a:t>12/25/2015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A79EF91-398C-42A1-8AF9-0E15B6E0BC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5683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54A05-E4EB-4A90-A888-A18ED8138E6D}" type="datetime1">
              <a:rPr lang="en-US" smtClean="0"/>
              <a:t>12/25/2015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59BA-C713-41DA-8AA0-88BD3E7268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390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7E92F-D3A2-4622-9802-B1B1751612D5}" type="datetime1">
              <a:rPr lang="en-US" smtClean="0"/>
              <a:t>12/25/2015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FEC7-FF07-4F2A-A233-6061CC61A5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1199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4242-CB6A-4F11-A629-7FDF985963EF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909F-EB4D-499B-82AF-77FE7ADDD5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5032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268D-E99D-458D-A291-6E5A1859AA93}" type="datetime1">
              <a:rPr lang="en-US" smtClean="0"/>
              <a:t>12/25/2015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B36A52-E201-45EA-BE5A-622C4B790E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261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774EA-ABA8-400C-8FFC-5C2805D7D371}" type="datetime1">
              <a:rPr lang="en-US" smtClean="0"/>
              <a:t>12/25/2015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783D7E-13AF-45B4-8BE3-69F4A46826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70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p:transition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e2matrix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2matrix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2matrix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2matrix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81000"/>
            <a:ext cx="8915399" cy="2895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Verilog HDL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Verilog </a:t>
            </a:r>
            <a:r>
              <a:rPr lang="en-IN" dirty="0" smtClean="0"/>
              <a:t>tutorial</a:t>
            </a:r>
            <a:r>
              <a:rPr lang="en-IN" dirty="0"/>
              <a:t/>
            </a:r>
            <a:br>
              <a:rPr lang="en-IN" dirty="0"/>
            </a:br>
            <a:endParaRPr lang="en-US" dirty="0"/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72200" y="2819400"/>
            <a:ext cx="5867400" cy="4038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hlinkClick r:id="rId4"/>
              </a:rPr>
              <a:t>E2MATRIX RESEARCH LAB</a:t>
            </a:r>
            <a:endParaRPr lang="en-US" sz="2800" dirty="0" smtClean="0"/>
          </a:p>
          <a:p>
            <a:r>
              <a:rPr lang="en-US" sz="2800" dirty="0" err="1" smtClean="0"/>
              <a:t>Opp</a:t>
            </a:r>
            <a:r>
              <a:rPr lang="en-US" sz="2800" dirty="0" smtClean="0"/>
              <a:t> </a:t>
            </a:r>
            <a:r>
              <a:rPr lang="en-US" sz="2800" dirty="0" err="1" smtClean="0"/>
              <a:t>Phagwara</a:t>
            </a:r>
            <a:r>
              <a:rPr lang="en-US" sz="2800" dirty="0" smtClean="0"/>
              <a:t> Bus Stand,</a:t>
            </a:r>
          </a:p>
          <a:p>
            <a:r>
              <a:rPr lang="en-US" sz="2800" dirty="0" smtClean="0"/>
              <a:t>Backside Axis Bank, </a:t>
            </a:r>
            <a:r>
              <a:rPr lang="en-US" sz="2800" dirty="0" err="1" smtClean="0"/>
              <a:t>Parmar</a:t>
            </a:r>
            <a:r>
              <a:rPr lang="en-US" sz="2800" dirty="0" smtClean="0"/>
              <a:t> Complex</a:t>
            </a:r>
          </a:p>
          <a:p>
            <a:r>
              <a:rPr lang="en-US" sz="2800" dirty="0" err="1" smtClean="0"/>
              <a:t>Phagwara</a:t>
            </a:r>
            <a:r>
              <a:rPr lang="en-US" sz="2800" dirty="0" smtClean="0"/>
              <a:t>, Punjab ( India ).</a:t>
            </a:r>
          </a:p>
          <a:p>
            <a:r>
              <a:rPr lang="en-US" sz="2800" dirty="0" smtClean="0"/>
              <a:t>Contact : +91 9041262727</a:t>
            </a:r>
          </a:p>
          <a:p>
            <a:r>
              <a:rPr lang="en-US" dirty="0" smtClean="0"/>
              <a:t>Web : </a:t>
            </a:r>
            <a:r>
              <a:rPr lang="en-US" dirty="0" smtClean="0">
                <a:hlinkClick r:id="rId4"/>
              </a:rPr>
              <a:t>www.e2matrix.com</a:t>
            </a:r>
            <a:endParaRPr lang="en-US" dirty="0" smtClean="0"/>
          </a:p>
          <a:p>
            <a:r>
              <a:rPr lang="en-US" dirty="0" smtClean="0"/>
              <a:t>Email : </a:t>
            </a:r>
            <a:r>
              <a:rPr lang="en-US" dirty="0" smtClean="0">
                <a:hlinkClick r:id="rId4"/>
              </a:rPr>
              <a:t>support@e2matrix.com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D1C4586-1291-464F-B106-066D090F935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7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6" grpId="0" autoUpdateAnimBg="0"/>
      <p:bldP spid="27750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400"/>
              <a:t>No declaration; can only be instantiated</a:t>
            </a:r>
          </a:p>
          <a:p>
            <a:pPr>
              <a:lnSpc>
                <a:spcPct val="80000"/>
              </a:lnSpc>
            </a:pPr>
            <a:r>
              <a:rPr lang="en-US" sz="2400"/>
              <a:t>All output ports appear in list before any input ports </a:t>
            </a:r>
          </a:p>
          <a:p>
            <a:pPr>
              <a:lnSpc>
                <a:spcPct val="80000"/>
              </a:lnSpc>
            </a:pPr>
            <a:r>
              <a:rPr lang="en-US" sz="2400"/>
              <a:t>Optional drive strength, delay, name of instance</a:t>
            </a:r>
          </a:p>
          <a:p>
            <a:pPr>
              <a:lnSpc>
                <a:spcPct val="80000"/>
              </a:lnSpc>
            </a:pPr>
            <a:r>
              <a:rPr lang="en-US" sz="2400"/>
              <a:t>Example: 	</a:t>
            </a:r>
            <a:r>
              <a:rPr lang="en-US" sz="2400" b="1"/>
              <a:t>and</a:t>
            </a:r>
            <a:r>
              <a:rPr lang="en-US" sz="2400"/>
              <a:t> N25	(Z, A, B, C); //instance name</a:t>
            </a:r>
          </a:p>
          <a:p>
            <a:pPr>
              <a:lnSpc>
                <a:spcPct val="80000"/>
              </a:lnSpc>
            </a:pPr>
            <a:r>
              <a:rPr lang="en-US" sz="2400"/>
              <a:t>Example: 	</a:t>
            </a:r>
            <a:r>
              <a:rPr lang="en-US" sz="2400" b="1"/>
              <a:t>and</a:t>
            </a:r>
            <a:r>
              <a:rPr lang="en-US" sz="2400"/>
              <a:t> #10	(Z, A, B, X);  // delay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                               	(X, C, D, E); //delay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/*Usually better to provide instance name for debugging.*/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Example: 	</a:t>
            </a:r>
            <a:r>
              <a:rPr lang="en-US" sz="2400" b="1"/>
              <a:t>or</a:t>
            </a:r>
            <a:r>
              <a:rPr lang="en-US" sz="2400"/>
              <a:t>  N30 	(SET, Q1, AB, N5), </a:t>
            </a:r>
          </a:p>
          <a:p>
            <a:pPr>
              <a:lnSpc>
                <a:spcPct val="80000"/>
              </a:lnSpc>
            </a:pPr>
            <a:r>
              <a:rPr lang="en-US" sz="2400"/>
              <a:t> 		     N41	(N25, ABC, R1);</a:t>
            </a:r>
          </a:p>
          <a:p>
            <a:pPr>
              <a:lnSpc>
                <a:spcPct val="80000"/>
              </a:lnSpc>
            </a:pPr>
            <a:r>
              <a:rPr lang="en-US" sz="2400"/>
              <a:t>Example: 	</a:t>
            </a:r>
            <a:r>
              <a:rPr lang="en-US" sz="2400" b="1"/>
              <a:t>and</a:t>
            </a:r>
            <a:r>
              <a:rPr lang="en-US" sz="2400"/>
              <a:t> #10 N33(Z, A, B, X);  // name + delay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8A39-096E-4397-B23B-E9799827521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Styles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Structural - instantiation of primitives and modules</a:t>
            </a:r>
          </a:p>
          <a:p>
            <a:r>
              <a:rPr lang="en-US"/>
              <a:t>RTL/Dataflow - continuous assignments</a:t>
            </a:r>
          </a:p>
          <a:p>
            <a:r>
              <a:rPr lang="en-US"/>
              <a:t>Behavioral - procedural assignments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6BAA4-2B60-445C-940A-12768C51390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Style Example - Structural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6553200" y="1676400"/>
            <a:ext cx="4114800" cy="3657600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000">
              <a:solidFill>
                <a:srgbClr val="9933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module</a:t>
            </a:r>
            <a:r>
              <a:rPr lang="en-US" sz="2200"/>
              <a:t> half_add (X, Y, S, C)</a:t>
            </a:r>
            <a:r>
              <a:rPr lang="en-US" sz="2200" b="1"/>
              <a:t>;</a:t>
            </a:r>
            <a:endParaRPr lang="en-US" sz="2200" b="1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input</a:t>
            </a:r>
            <a:r>
              <a:rPr lang="en-US" sz="2200"/>
              <a:t> X, Y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output</a:t>
            </a:r>
            <a:r>
              <a:rPr lang="en-US" sz="2200"/>
              <a:t> S, C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/>
              <a:t>			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xor</a:t>
            </a:r>
            <a:r>
              <a:rPr lang="en-US" sz="2200"/>
              <a:t>  (S, X, Y)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and</a:t>
            </a:r>
            <a:r>
              <a:rPr lang="en-US" sz="2200"/>
              <a:t> (C, X, Y)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endmodule</a:t>
            </a:r>
          </a:p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E6870-BE6A-4936-87D4-CBD185D9613C}" type="slidenum">
              <a:rPr lang="en-US"/>
              <a:pPr/>
              <a:t>12</a:t>
            </a:fld>
            <a:endParaRPr 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752600" y="1676400"/>
            <a:ext cx="4800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000">
              <a:solidFill>
                <a:srgbClr val="9933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module</a:t>
            </a:r>
            <a:r>
              <a:rPr lang="en-US" sz="2200"/>
              <a:t> full_add (A, B, CI, S, CO)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input</a:t>
            </a:r>
            <a:r>
              <a:rPr lang="en-US" sz="2200"/>
              <a:t> A, B, CI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output </a:t>
            </a:r>
            <a:r>
              <a:rPr lang="en-US" sz="2200"/>
              <a:t>S,</a:t>
            </a:r>
            <a:r>
              <a:rPr lang="en-US" sz="2200" b="1"/>
              <a:t> </a:t>
            </a:r>
            <a:r>
              <a:rPr lang="en-US" sz="2200"/>
              <a:t>CO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wire</a:t>
            </a:r>
            <a:r>
              <a:rPr lang="en-US" sz="2200"/>
              <a:t> N1, N2, N3;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/>
              <a:t>half_add HA1 (A, B, N1, N2),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/>
              <a:t>	         HA2 (N1, CI, S, N3);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2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or</a:t>
            </a:r>
            <a:r>
              <a:rPr lang="en-US" sz="2200"/>
              <a:t> P1 (CO, N3, N2);	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/>
              <a:t>	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200" b="1"/>
              <a:t>endmodule </a:t>
            </a:r>
            <a:endParaRPr lang="en-US" sz="22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4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24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46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24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246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24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246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2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  <p:bldP spid="6246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Style Example - RTL/Dataflow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791-96D5-4331-9F6F-CEE781D34A08}" type="slidenum">
              <a:rPr lang="en-US"/>
              <a:pPr/>
              <a:t>13</a:t>
            </a:fld>
            <a:endParaRPr lang="en-US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1905000" y="1752600"/>
            <a:ext cx="8763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000">
              <a:solidFill>
                <a:srgbClr val="9933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module</a:t>
            </a:r>
            <a:r>
              <a:rPr lang="en-US" sz="2400"/>
              <a:t> </a:t>
            </a:r>
            <a:r>
              <a:rPr lang="en-US" sz="2400" b="1"/>
              <a:t>fa_rtl</a:t>
            </a:r>
            <a:r>
              <a:rPr lang="en-US" sz="2400"/>
              <a:t> (A, B, CI, S, CO)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input</a:t>
            </a:r>
            <a:r>
              <a:rPr lang="en-US" sz="2400"/>
              <a:t> A, B, CI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output </a:t>
            </a:r>
            <a:r>
              <a:rPr lang="en-US" sz="2400"/>
              <a:t>S,</a:t>
            </a:r>
            <a:r>
              <a:rPr lang="en-US" sz="2400" b="1"/>
              <a:t> </a:t>
            </a:r>
            <a:r>
              <a:rPr lang="en-US" sz="2400"/>
              <a:t>CO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assign</a:t>
            </a:r>
            <a:r>
              <a:rPr lang="en-US" sz="2400"/>
              <a:t> S = A ^  B ^ CI; 		       //continuous assignment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assign </a:t>
            </a:r>
            <a:r>
              <a:rPr lang="en-US" sz="2400"/>
              <a:t>CO = A &amp; B | A &amp; CI | B &amp; CI; //continuous assignment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	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endmodule </a:t>
            </a:r>
            <a:endParaRPr 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34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349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Style Example - Behavioral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F6F0-0467-47C5-BF2B-7256EC2EB4B4}" type="slidenum">
              <a:rPr lang="en-US"/>
              <a:pPr/>
              <a:t>14</a:t>
            </a:fld>
            <a:endParaRPr lang="en-US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2133600" y="1524000"/>
            <a:ext cx="8305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000">
              <a:solidFill>
                <a:srgbClr val="993300"/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module</a:t>
            </a:r>
            <a:r>
              <a:rPr lang="en-US" sz="2400"/>
              <a:t> </a:t>
            </a:r>
            <a:r>
              <a:rPr lang="en-US" sz="2400" b="1"/>
              <a:t>fa_bhv</a:t>
            </a:r>
            <a:r>
              <a:rPr lang="en-US" sz="2400"/>
              <a:t> (A, B, CI, S, CO)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input</a:t>
            </a:r>
            <a:r>
              <a:rPr lang="en-US" sz="2400"/>
              <a:t> A, B, CI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output </a:t>
            </a:r>
            <a:r>
              <a:rPr lang="en-US" sz="2400"/>
              <a:t>S,</a:t>
            </a:r>
            <a:r>
              <a:rPr lang="en-US" sz="2400" b="1"/>
              <a:t> </a:t>
            </a:r>
            <a:r>
              <a:rPr lang="en-US" sz="2400"/>
              <a:t>CO 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reg</a:t>
            </a:r>
            <a:r>
              <a:rPr lang="en-US" sz="2400"/>
              <a:t> S, CO;	// required to “hold” values between events.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always</a:t>
            </a:r>
            <a:r>
              <a:rPr lang="en-US" sz="2400"/>
              <a:t>@(A </a:t>
            </a:r>
            <a:r>
              <a:rPr lang="en-US" sz="2400" b="1"/>
              <a:t>or</a:t>
            </a:r>
            <a:r>
              <a:rPr lang="en-US" sz="2400"/>
              <a:t> B </a:t>
            </a:r>
            <a:r>
              <a:rPr lang="en-US" sz="2400" b="1"/>
              <a:t>or</a:t>
            </a:r>
            <a:r>
              <a:rPr lang="en-US" sz="2400"/>
              <a:t> CI) //;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	S &lt;= A ^ B ^ CI;		// procedural assignment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   CO &lt;= A &amp; B | A &amp; CI | B &amp; CI;	// procedural assignment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/>
              <a:t>   </a:t>
            </a:r>
            <a:r>
              <a:rPr lang="en-US" sz="2400" b="1"/>
              <a:t>end </a:t>
            </a:r>
            <a:endParaRPr lang="en-US" sz="24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400" b="1"/>
              <a:t>endmodule </a:t>
            </a:r>
            <a:endParaRPr lang="en-US" sz="2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45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645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45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645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Structural Descriptions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Textual description of schematic</a:t>
            </a:r>
          </a:p>
          <a:p>
            <a:r>
              <a:rPr lang="en-US"/>
              <a:t>Form of netlist</a:t>
            </a:r>
          </a:p>
          <a:p>
            <a:r>
              <a:rPr lang="en-US"/>
              <a:t>Connections</a:t>
            </a:r>
          </a:p>
          <a:p>
            <a:r>
              <a:rPr lang="en-US"/>
              <a:t>Hierarchy</a:t>
            </a:r>
          </a:p>
          <a:p>
            <a:r>
              <a:rPr lang="en-US"/>
              <a:t>Arrays of instances</a:t>
            </a:r>
          </a:p>
          <a:p>
            <a:r>
              <a:rPr lang="en-US"/>
              <a:t>Hierarchy established by instantiation of modules and primitives within modules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E9F80-4413-4294-A4CC-2A773682DA8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>
            <a:normAutofit lnSpcReduction="10000"/>
          </a:bodyPr>
          <a:lstStyle/>
          <a:p>
            <a:r>
              <a:rPr lang="en-US"/>
              <a:t>By position association</a:t>
            </a:r>
          </a:p>
          <a:p>
            <a:pPr lvl="1"/>
            <a:r>
              <a:rPr lang="en-US" sz="2400" b="1">
                <a:latin typeface="Helvetica" panose="020B0604020202020204" pitchFamily="34" charset="0"/>
              </a:rPr>
              <a:t>module </a:t>
            </a:r>
            <a:r>
              <a:rPr lang="en-US" sz="2400">
                <a:latin typeface="Helvetica" panose="020B0604020202020204" pitchFamily="34" charset="0"/>
              </a:rPr>
              <a:t>C_2_4_decoder_with_enable (A, E_n, D);</a:t>
            </a:r>
          </a:p>
          <a:p>
            <a:pPr lvl="1"/>
            <a:r>
              <a:rPr lang="en-US" sz="2400"/>
              <a:t>C_4_16_decoder_with_enable DX (X[3:2],  W_n,  word);</a:t>
            </a:r>
          </a:p>
          <a:p>
            <a:pPr lvl="1"/>
            <a:r>
              <a:rPr lang="en-US" sz="2400"/>
              <a:t>A = X[3:2], E_n = W_n, D = word</a:t>
            </a:r>
          </a:p>
          <a:p>
            <a:r>
              <a:rPr lang="en-US"/>
              <a:t>By name association</a:t>
            </a:r>
          </a:p>
          <a:p>
            <a:pPr lvl="1"/>
            <a:r>
              <a:rPr lang="en-US" sz="2400" b="1">
                <a:latin typeface="Helvetica" panose="020B0604020202020204" pitchFamily="34" charset="0"/>
              </a:rPr>
              <a:t>module </a:t>
            </a:r>
            <a:r>
              <a:rPr lang="en-US" sz="2400">
                <a:latin typeface="Helvetica" panose="020B0604020202020204" pitchFamily="34" charset="0"/>
              </a:rPr>
              <a:t>C_2_4_decoder_with_enable (A, E_n, D);</a:t>
            </a:r>
          </a:p>
          <a:p>
            <a:pPr lvl="1"/>
            <a:r>
              <a:rPr lang="en-US" sz="2400"/>
              <a:t>C_2_4_decoder_with_enable DX (.E_n(W_n), .A(X[3:2]), .D(word));</a:t>
            </a:r>
          </a:p>
          <a:p>
            <a:pPr lvl="1"/>
            <a:r>
              <a:rPr lang="en-US" sz="2400"/>
              <a:t>A = X[3:2], E_n = W_n, D = word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38261-5632-46BA-AC91-A8C89F7EF498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/>
          <a:lstStyle/>
          <a:p>
            <a:r>
              <a:rPr lang="en-US"/>
              <a:t>Empty Port Connections</a:t>
            </a:r>
          </a:p>
          <a:p>
            <a:pPr lvl="1"/>
            <a:r>
              <a:rPr lang="en-US" sz="2400" b="1">
                <a:latin typeface="Helvetica" panose="020B0604020202020204" pitchFamily="34" charset="0"/>
              </a:rPr>
              <a:t>module </a:t>
            </a:r>
            <a:r>
              <a:rPr lang="en-US" sz="2400">
                <a:latin typeface="Helvetica" panose="020B0604020202020204" pitchFamily="34" charset="0"/>
              </a:rPr>
              <a:t>C_2_4_decoder_with_enable (A, E_n, D);</a:t>
            </a:r>
          </a:p>
          <a:p>
            <a:pPr lvl="1"/>
            <a:r>
              <a:rPr lang="en-US" sz="2400"/>
              <a:t>C_2_4_decoder_with_enable DX (X[3:2], ,  word);</a:t>
            </a:r>
          </a:p>
          <a:p>
            <a:pPr lvl="2"/>
            <a:r>
              <a:rPr lang="en-US"/>
              <a:t>Input E_n is at high-impedance state (z)</a:t>
            </a:r>
          </a:p>
          <a:p>
            <a:pPr lvl="1"/>
            <a:r>
              <a:rPr lang="en-US" sz="2400"/>
              <a:t>C_2_4_decoder_with_enable DX (X[3:2], W_n ,);</a:t>
            </a:r>
          </a:p>
          <a:p>
            <a:pPr lvl="2"/>
            <a:r>
              <a:rPr lang="en-US"/>
              <a:t>Output D[3:0] unused</a:t>
            </a:r>
            <a:r>
              <a:rPr lang="en-US" sz="2000"/>
              <a:t>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88E20-9A70-47FF-B44C-F8957A67942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Arrays of Instances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764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{ , } is concatenate</a:t>
            </a:r>
          </a:p>
          <a:p>
            <a:pPr>
              <a:lnSpc>
                <a:spcPct val="90000"/>
              </a:lnSpc>
            </a:pPr>
            <a:r>
              <a:rPr lang="en-US" sz="2800"/>
              <a:t>Example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		</a:t>
            </a:r>
            <a:r>
              <a:rPr lang="en-US" sz="2000" b="1"/>
              <a:t>module</a:t>
            </a:r>
            <a:r>
              <a:rPr lang="en-US" sz="2000"/>
              <a:t> add_array (A, B, CIN, S, COUT) ;</a:t>
            </a:r>
          </a:p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input</a:t>
            </a:r>
            <a:r>
              <a:rPr lang="en-US" sz="2000"/>
              <a:t> [7:0] A, B 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input</a:t>
            </a:r>
            <a:r>
              <a:rPr lang="en-US" sz="2000"/>
              <a:t> CIN 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output </a:t>
            </a:r>
            <a:r>
              <a:rPr lang="en-US" sz="2000"/>
              <a:t>[7:0] S 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output </a:t>
            </a:r>
            <a:r>
              <a:rPr lang="en-US" sz="2000"/>
              <a:t>COUT 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wire</a:t>
            </a:r>
            <a:r>
              <a:rPr lang="en-US" sz="2000"/>
              <a:t> [7:1] carry;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full_add FA[7:0] (A,B,{carry, CIN},S,{COUT, carry});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// instantiates eight full_add modules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</a:t>
            </a:r>
            <a:r>
              <a:rPr lang="en-US" sz="2000" b="1"/>
              <a:t>endmodule </a:t>
            </a:r>
            <a:endParaRPr lang="en-US" sz="2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BAB2E-6491-466A-9D9C-E411FD9018A5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706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Language Conventions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752600"/>
            <a:ext cx="83820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Case-sensitivity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Verilog is </a:t>
            </a:r>
            <a:r>
              <a:rPr lang="en-US" sz="2000" b="1"/>
              <a:t>case-sensitive</a:t>
            </a:r>
            <a:r>
              <a:rPr lang="en-US" sz="2000"/>
              <a:t>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Some simulators are case-insensitive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Advice: - Don’t use case-sensitive feature!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Keywords are </a:t>
            </a:r>
            <a:r>
              <a:rPr lang="en-US" sz="2000" b="1"/>
              <a:t>lower case</a:t>
            </a:r>
          </a:p>
          <a:p>
            <a:pPr>
              <a:lnSpc>
                <a:spcPct val="90000"/>
              </a:lnSpc>
            </a:pPr>
            <a:r>
              <a:rPr lang="en-US" sz="2400"/>
              <a:t>Different names must be used for different items within the same scope</a:t>
            </a:r>
          </a:p>
          <a:p>
            <a:pPr>
              <a:lnSpc>
                <a:spcPct val="90000"/>
              </a:lnSpc>
            </a:pPr>
            <a:r>
              <a:rPr lang="en-US" sz="2400"/>
              <a:t>Identifier alphabet: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Upper and lower case alphabeticals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decimal digits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underscore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AB510-F406-47B2-AAFE-859C63677E8E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6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6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6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6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6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6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6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hlinkClick r:id="rId2"/>
              </a:rPr>
              <a:t>Overview</a:t>
            </a:r>
            <a:endParaRPr lang="en-US" sz="4400" dirty="0"/>
          </a:p>
        </p:txBody>
      </p:sp>
      <p:sp>
        <p:nvSpPr>
          <p:cNvPr id="275459" name="Rectangle 2051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Simulation and Synthesis</a:t>
            </a:r>
          </a:p>
          <a:p>
            <a:pPr>
              <a:lnSpc>
                <a:spcPct val="90000"/>
              </a:lnSpc>
            </a:pPr>
            <a:r>
              <a:rPr lang="en-US" sz="2400"/>
              <a:t>Modules and Primitives</a:t>
            </a:r>
          </a:p>
          <a:p>
            <a:pPr>
              <a:lnSpc>
                <a:spcPct val="90000"/>
              </a:lnSpc>
            </a:pPr>
            <a:r>
              <a:rPr lang="en-US" sz="2400"/>
              <a:t>Styles</a:t>
            </a:r>
          </a:p>
          <a:p>
            <a:pPr>
              <a:lnSpc>
                <a:spcPct val="90000"/>
              </a:lnSpc>
            </a:pPr>
            <a:r>
              <a:rPr lang="en-US" sz="2400"/>
              <a:t>Structural Descriptions</a:t>
            </a:r>
          </a:p>
          <a:p>
            <a:pPr>
              <a:lnSpc>
                <a:spcPct val="90000"/>
              </a:lnSpc>
            </a:pPr>
            <a:r>
              <a:rPr lang="en-US" sz="2400"/>
              <a:t>Language Conventions</a:t>
            </a:r>
          </a:p>
          <a:p>
            <a:pPr>
              <a:lnSpc>
                <a:spcPct val="90000"/>
              </a:lnSpc>
            </a:pPr>
            <a:r>
              <a:rPr lang="en-US" sz="2400"/>
              <a:t>Data Types</a:t>
            </a:r>
          </a:p>
          <a:p>
            <a:pPr>
              <a:lnSpc>
                <a:spcPct val="90000"/>
              </a:lnSpc>
            </a:pPr>
            <a:r>
              <a:rPr lang="en-US" sz="2400"/>
              <a:t>Delay</a:t>
            </a:r>
          </a:p>
          <a:p>
            <a:pPr>
              <a:lnSpc>
                <a:spcPct val="90000"/>
              </a:lnSpc>
            </a:pPr>
            <a:r>
              <a:rPr lang="en-US" sz="2400"/>
              <a:t>Behavioral Constructs</a:t>
            </a:r>
          </a:p>
          <a:p>
            <a:pPr>
              <a:lnSpc>
                <a:spcPct val="90000"/>
              </a:lnSpc>
            </a:pPr>
            <a:r>
              <a:rPr lang="en-US" sz="2400"/>
              <a:t>Compiler Directives</a:t>
            </a:r>
          </a:p>
          <a:p>
            <a:pPr>
              <a:lnSpc>
                <a:spcPct val="90000"/>
              </a:lnSpc>
            </a:pPr>
            <a:r>
              <a:rPr lang="en-US" sz="2400"/>
              <a:t>Simulation and Testbenches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91E3E-CF99-444A-9BE8-EF1A9C22A106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5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5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5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5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5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5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5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5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Language Conventions</a:t>
            </a:r>
          </a:p>
        </p:txBody>
      </p:sp>
      <p:sp>
        <p:nvSpPr>
          <p:cNvPr id="246787" name="Rectangle 1027"/>
          <p:cNvSpPr>
            <a:spLocks noGrp="1" noChangeArrowheads="1"/>
          </p:cNvSpPr>
          <p:nvPr>
            <p:ph idx="1"/>
          </p:nvPr>
        </p:nvSpPr>
        <p:spPr>
          <a:xfrm>
            <a:off x="1981200" y="1752600"/>
            <a:ext cx="84582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/>
              <a:t>Maximum of 1024 characters in identifier</a:t>
            </a:r>
          </a:p>
          <a:p>
            <a:pPr>
              <a:lnSpc>
                <a:spcPct val="90000"/>
              </a:lnSpc>
            </a:pPr>
            <a:r>
              <a:rPr lang="en-US" sz="2400"/>
              <a:t>First character not a digit</a:t>
            </a:r>
          </a:p>
          <a:p>
            <a:pPr>
              <a:lnSpc>
                <a:spcPct val="90000"/>
              </a:lnSpc>
            </a:pPr>
            <a:r>
              <a:rPr lang="en-US" sz="2400"/>
              <a:t>Statement terminated by ;</a:t>
            </a:r>
          </a:p>
          <a:p>
            <a:pPr>
              <a:lnSpc>
                <a:spcPct val="90000"/>
              </a:lnSpc>
            </a:pPr>
            <a:r>
              <a:rPr lang="en-US" sz="2400"/>
              <a:t>Free format within statement except for within quotes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Strings enclosed in double quotes and must be on a single line</a:t>
            </a:r>
          </a:p>
          <a:p>
            <a:pPr>
              <a:lnSpc>
                <a:spcPct val="90000"/>
              </a:lnSpc>
            </a:pPr>
            <a:r>
              <a:rPr lang="en-US" sz="2400"/>
              <a:t>Comments: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All characters after // in a line are treated as a comment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Multi-line comments begin with /* and end with */</a:t>
            </a:r>
          </a:p>
          <a:p>
            <a:pPr>
              <a:lnSpc>
                <a:spcPct val="90000"/>
              </a:lnSpc>
            </a:pPr>
            <a:r>
              <a:rPr lang="en-US" sz="2400"/>
              <a:t>Compiler directives begin with // synopsys</a:t>
            </a:r>
          </a:p>
          <a:p>
            <a:pPr>
              <a:lnSpc>
                <a:spcPct val="90000"/>
              </a:lnSpc>
            </a:pPr>
            <a:r>
              <a:rPr lang="en-US" sz="2400"/>
              <a:t>Built-in system tasks or functions begin with $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50EA-2BDF-4B0F-B2AE-7AE1D130E3B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6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6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6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6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6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6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6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6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6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6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6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 Values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C2D5-5CEF-4039-9898-3B3542ABAFEA}" type="slidenum">
              <a:rPr lang="en-US"/>
              <a:pPr/>
              <a:t>21</a:t>
            </a:fld>
            <a:endParaRPr lang="en-US"/>
          </a:p>
        </p:txBody>
      </p:sp>
      <p:sp>
        <p:nvSpPr>
          <p:cNvPr id="258051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505200" y="1676400"/>
            <a:ext cx="8686800" cy="4495800"/>
          </a:xfrm>
        </p:spPr>
        <p:txBody>
          <a:bodyPr/>
          <a:lstStyle/>
          <a:p>
            <a:pPr marL="288925" indent="-288925">
              <a:lnSpc>
                <a:spcPct val="90000"/>
              </a:lnSpc>
            </a:pPr>
            <a:r>
              <a:rPr lang="en-US"/>
              <a:t>Verilog signal values</a:t>
            </a:r>
          </a:p>
          <a:p>
            <a:pPr marL="1374775" lvl="1">
              <a:lnSpc>
                <a:spcPct val="90000"/>
              </a:lnSpc>
            </a:pPr>
            <a:r>
              <a:rPr lang="en-US"/>
              <a:t>0 - Logical 0 or FALSE</a:t>
            </a:r>
          </a:p>
          <a:p>
            <a:pPr marL="1374775" lvl="1">
              <a:lnSpc>
                <a:spcPct val="90000"/>
              </a:lnSpc>
            </a:pPr>
            <a:r>
              <a:rPr lang="en-US"/>
              <a:t>1 - Logical 1 or TRUE</a:t>
            </a:r>
          </a:p>
          <a:p>
            <a:pPr marL="1374775" lvl="1">
              <a:lnSpc>
                <a:spcPct val="90000"/>
              </a:lnSpc>
            </a:pPr>
            <a:r>
              <a:rPr lang="en-US"/>
              <a:t>x, X - Unknown logic value</a:t>
            </a:r>
          </a:p>
          <a:p>
            <a:pPr marL="1374775" lvl="1">
              <a:lnSpc>
                <a:spcPct val="90000"/>
              </a:lnSpc>
            </a:pPr>
            <a:r>
              <a:rPr lang="en-US"/>
              <a:t>z, Z - High impedance condition</a:t>
            </a:r>
          </a:p>
          <a:p>
            <a:pPr marL="288925" indent="-288925">
              <a:lnSpc>
                <a:spcPct val="90000"/>
              </a:lnSpc>
            </a:pPr>
            <a:r>
              <a:rPr lang="en-US">
                <a:solidFill>
                  <a:srgbClr val="CC0000"/>
                </a:solidFill>
              </a:rPr>
              <a:t>Also may have associated signal and charge strengths for switch level modeling of MOS devices</a:t>
            </a:r>
          </a:p>
          <a:p>
            <a:pPr marL="1374775" lvl="1">
              <a:lnSpc>
                <a:spcPct val="90000"/>
              </a:lnSpc>
            </a:pPr>
            <a:r>
              <a:rPr lang="en-US">
                <a:solidFill>
                  <a:srgbClr val="CC0000"/>
                </a:solidFill>
              </a:rPr>
              <a:t>7 signal strengths plus 3 charge strengths</a:t>
            </a:r>
          </a:p>
          <a:p>
            <a:pPr marL="288925" indent="-288925">
              <a:lnSpc>
                <a:spcPct val="90000"/>
              </a:lnSpc>
            </a:pPr>
            <a:endParaRPr lang="en-US" sz="300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8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8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8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8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Number Representation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752600"/>
            <a:ext cx="8839200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Format: &lt;size&gt;&lt;base_format&gt;&lt;number&gt;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&lt;size&gt;  - decimal specification of number of bits</a:t>
            </a:r>
          </a:p>
          <a:p>
            <a:pPr lvl="2">
              <a:lnSpc>
                <a:spcPct val="90000"/>
              </a:lnSpc>
            </a:pPr>
            <a:r>
              <a:rPr lang="en-US" sz="2000" b="1"/>
              <a:t>default</a:t>
            </a:r>
            <a:r>
              <a:rPr lang="en-US" sz="2000"/>
              <a:t> is unsized and machine-dependent, but at least 32 bits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&lt;base format&gt;  - ' followed by arithmetic base of number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&lt;d&gt; &lt;D&gt; - decimal - </a:t>
            </a:r>
            <a:r>
              <a:rPr lang="en-US" sz="2000" b="1"/>
              <a:t>default</a:t>
            </a:r>
            <a:r>
              <a:rPr lang="en-US" sz="2000"/>
              <a:t> base if no &lt;base_format&gt; given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&lt;h&gt; &lt;H&gt; - hexadecimal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&lt;o&gt; &lt;O&gt; - octal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&lt;b&gt; &lt;B&gt; - binary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&lt;number&gt; - value given in base of &lt;base_format&gt;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_ can be used for reading clarity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If first character of sized, binary number  is 0, 1, the value is </a:t>
            </a:r>
            <a:r>
              <a:rPr lang="en-US" sz="2000" b="1"/>
              <a:t>0-filled</a:t>
            </a:r>
            <a:r>
              <a:rPr lang="en-US" sz="2000"/>
              <a:t> up to size. If x or z,value is  </a:t>
            </a:r>
            <a:r>
              <a:rPr lang="en-US" sz="2000" b="1"/>
              <a:t>extended </a:t>
            </a:r>
            <a:r>
              <a:rPr lang="en-US" sz="2000"/>
              <a:t>using x or z, respectively.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254E7-7373-46A1-9187-0FD99D4DC71B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7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7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7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7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7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7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7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7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7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7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7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7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1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Number Representation</a:t>
            </a:r>
          </a:p>
        </p:txBody>
      </p:sp>
      <p:sp>
        <p:nvSpPr>
          <p:cNvPr id="248835" name="Rectangle 1027"/>
          <p:cNvSpPr>
            <a:spLocks noGrp="1" noChangeArrowheads="1"/>
          </p:cNvSpPr>
          <p:nvPr>
            <p:ph idx="1"/>
          </p:nvPr>
        </p:nvSpPr>
        <p:spPr>
          <a:xfrm>
            <a:off x="1828800" y="1752600"/>
            <a:ext cx="85344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6’b010_111	gives 010111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8'b0110 	gives 00000110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8’b1110		gives 00001110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4'bx01		gives xx01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16'H3AB	gives 0000001110101011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24		gives 0…0011000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5'O36		gives 11100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16'Hx		gives xxxxxxxxxxxxxxxx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8'hz		gives zzzzzzzz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6AB3-3A78-49B9-8640-A46F0BF05965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8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8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8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8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8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8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8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8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8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286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Nets</a:t>
            </a:r>
          </a:p>
          <a:p>
            <a:pPr lvl="1">
              <a:lnSpc>
                <a:spcPct val="90000"/>
              </a:lnSpc>
            </a:pPr>
            <a:r>
              <a:rPr lang="en-US"/>
              <a:t>Used for structural connectivity</a:t>
            </a:r>
          </a:p>
          <a:p>
            <a:pPr>
              <a:lnSpc>
                <a:spcPct val="90000"/>
              </a:lnSpc>
            </a:pPr>
            <a:r>
              <a:rPr lang="en-US"/>
              <a:t>Registers</a:t>
            </a:r>
          </a:p>
          <a:p>
            <a:pPr lvl="1">
              <a:lnSpc>
                <a:spcPct val="90000"/>
              </a:lnSpc>
            </a:pPr>
            <a:r>
              <a:rPr lang="en-US"/>
              <a:t>Abstraction of storage (May or may not be real physical storage)</a:t>
            </a:r>
          </a:p>
          <a:p>
            <a:pPr>
              <a:lnSpc>
                <a:spcPct val="90000"/>
              </a:lnSpc>
            </a:pPr>
            <a:r>
              <a:rPr lang="en-US"/>
              <a:t>Properties of Both</a:t>
            </a:r>
          </a:p>
          <a:p>
            <a:pPr lvl="1">
              <a:lnSpc>
                <a:spcPct val="90000"/>
              </a:lnSpc>
            </a:pPr>
            <a:r>
              <a:rPr lang="en-US"/>
              <a:t>Informally called signals</a:t>
            </a:r>
          </a:p>
          <a:p>
            <a:pPr lvl="1">
              <a:lnSpc>
                <a:spcPct val="90000"/>
              </a:lnSpc>
            </a:pPr>
            <a:r>
              <a:rPr lang="en-US"/>
              <a:t>May be either scalar (one bit) or vector (multiple bits)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F24C9-240D-4C83-BC9C-909394ED8B1A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85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/>
              <a:t>Data Types - Nets - Semantics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6A050-B3D4-4D4D-85AD-584760059425}" type="slidenum">
              <a:rPr lang="en-US"/>
              <a:pPr/>
              <a:t>25</a:t>
            </a:fld>
            <a:endParaRPr lang="en-US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1981200" y="1493838"/>
            <a:ext cx="8458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/>
              <a:t>wire - connectivity only; no logical </a:t>
            </a:r>
          </a:p>
          <a:p>
            <a:r>
              <a:rPr lang="en-US"/>
              <a:t>tri - same as wire, but indicates will be 3-stated in hardware</a:t>
            </a:r>
          </a:p>
          <a:p>
            <a:r>
              <a:rPr lang="en-US" sz="2800"/>
              <a:t>wand - multiple drivers - wired and</a:t>
            </a:r>
          </a:p>
          <a:p>
            <a:r>
              <a:rPr lang="en-US" sz="2800"/>
              <a:t>wor - multiple drivers - wired or</a:t>
            </a:r>
          </a:p>
          <a:p>
            <a:r>
              <a:rPr lang="en-US" sz="2400">
                <a:solidFill>
                  <a:srgbClr val="FF3F3F"/>
                </a:solidFill>
              </a:rPr>
              <a:t>triand - same as wand, but 3-state</a:t>
            </a:r>
          </a:p>
          <a:p>
            <a:r>
              <a:rPr lang="en-US" sz="2400">
                <a:solidFill>
                  <a:srgbClr val="FF3F3F"/>
                </a:solidFill>
              </a:rPr>
              <a:t>trior - same as wor but 3-state</a:t>
            </a:r>
          </a:p>
          <a:p>
            <a:r>
              <a:rPr lang="en-US" sz="2400"/>
              <a:t>supply0 - Global net GND</a:t>
            </a:r>
          </a:p>
          <a:p>
            <a:r>
              <a:rPr lang="en-US" sz="2400"/>
              <a:t>supply1 - Global Net VCC (VDD)</a:t>
            </a:r>
          </a:p>
          <a:p>
            <a:r>
              <a:rPr lang="en-US" sz="2400">
                <a:solidFill>
                  <a:srgbClr val="FF3F3F"/>
                </a:solidFill>
              </a:rPr>
              <a:t>tri0, tri1, trireg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5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5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 Examples 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wire x;</a:t>
            </a:r>
          </a:p>
          <a:p>
            <a:pPr>
              <a:lnSpc>
                <a:spcPct val="90000"/>
              </a:lnSpc>
            </a:pPr>
            <a:r>
              <a:rPr lang="en-US" sz="2800"/>
              <a:t>wire x, y;</a:t>
            </a:r>
          </a:p>
          <a:p>
            <a:pPr>
              <a:lnSpc>
                <a:spcPct val="90000"/>
              </a:lnSpc>
            </a:pPr>
            <a:r>
              <a:rPr lang="en-US" sz="2800"/>
              <a:t>wire [15:0] data, address;</a:t>
            </a:r>
          </a:p>
          <a:p>
            <a:pPr>
              <a:lnSpc>
                <a:spcPct val="90000"/>
              </a:lnSpc>
            </a:pPr>
            <a:r>
              <a:rPr lang="en-US" sz="2800"/>
              <a:t>wire vectored [1:7] control;</a:t>
            </a:r>
          </a:p>
          <a:p>
            <a:pPr>
              <a:lnSpc>
                <a:spcPct val="90000"/>
              </a:lnSpc>
            </a:pPr>
            <a:r>
              <a:rPr lang="en-US" sz="2800"/>
              <a:t>wire address = offset + index;</a:t>
            </a:r>
          </a:p>
          <a:p>
            <a:pPr>
              <a:lnSpc>
                <a:spcPct val="90000"/>
              </a:lnSpc>
            </a:pPr>
            <a:r>
              <a:rPr lang="en-US" sz="2800"/>
              <a:t>wor interrupt_1, interrupt_2;</a:t>
            </a:r>
          </a:p>
          <a:p>
            <a:pPr>
              <a:lnSpc>
                <a:spcPct val="90000"/>
              </a:lnSpc>
            </a:pPr>
            <a:r>
              <a:rPr lang="en-US" sz="2800"/>
              <a:t>tri [31:0] data_bus, operand_bus;</a:t>
            </a:r>
          </a:p>
          <a:p>
            <a:pPr>
              <a:lnSpc>
                <a:spcPct val="90000"/>
              </a:lnSpc>
            </a:pPr>
            <a:r>
              <a:rPr lang="en-US" sz="2800"/>
              <a:t>Value implicitly assigned by connection to primitive or module output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sz="28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8FE49-7C79-4A45-A50B-C7376ECD8E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Value &amp; Undeclared Nets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/>
          <a:lstStyle/>
          <a:p>
            <a:r>
              <a:rPr lang="en-US" dirty="0"/>
              <a:t>Initial value of a net</a:t>
            </a:r>
          </a:p>
          <a:p>
            <a:pPr lvl="1"/>
            <a:r>
              <a:rPr lang="en-US" dirty="0"/>
              <a:t>At </a:t>
            </a:r>
            <a:r>
              <a:rPr lang="en-US" dirty="0" err="1"/>
              <a:t>t</a:t>
            </a:r>
            <a:r>
              <a:rPr lang="en-US" baseline="-25000" dirty="0" err="1"/>
              <a:t>sim</a:t>
            </a:r>
            <a:r>
              <a:rPr lang="en-US" dirty="0"/>
              <a:t> = 0, initial value is x.</a:t>
            </a:r>
          </a:p>
          <a:p>
            <a:r>
              <a:rPr lang="en-US" dirty="0"/>
              <a:t>Undeclared Nets - Default type</a:t>
            </a:r>
          </a:p>
          <a:p>
            <a:pPr lvl="1"/>
            <a:r>
              <a:rPr lang="en-US" dirty="0"/>
              <a:t>Not explicitly declared default to wire</a:t>
            </a:r>
          </a:p>
          <a:p>
            <a:pPr lvl="1"/>
            <a:r>
              <a:rPr lang="en-US" dirty="0" err="1"/>
              <a:t>default_nettype</a:t>
            </a:r>
            <a:r>
              <a:rPr lang="en-US" dirty="0"/>
              <a:t> compiler directive can specify others except for supply0 and supply1</a:t>
            </a:r>
          </a:p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B8C09-8B6C-4AC6-88A0-09581E2ECBB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Types - Register Semantics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reg - stores a logic value</a:t>
            </a:r>
          </a:p>
          <a:p>
            <a:pPr>
              <a:lnSpc>
                <a:spcPct val="90000"/>
              </a:lnSpc>
            </a:pPr>
            <a:r>
              <a:rPr lang="en-US" sz="2800"/>
              <a:t>integer – stores values which are not to be stored in hardware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Defaults to simulation computer register length or 32 bits whichever is larger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 ranges or arrays supported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May yield excess hardware if value needs to be stored in hardware; in such a case, use sized reg.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FF3F3F"/>
                </a:solidFill>
              </a:rPr>
              <a:t>time - stores time 64-bit unsigned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FF3F3F"/>
                </a:solidFill>
              </a:rPr>
              <a:t>real - stores values as real num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FF3F3F"/>
                </a:solidFill>
              </a:rPr>
              <a:t>realtime - stores time values as real numbers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D727B-B5FD-450C-9B50-E972CD5BA19E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Assignment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A register may be assigned value only within:</a:t>
            </a:r>
          </a:p>
          <a:p>
            <a:pPr lvl="1"/>
            <a:r>
              <a:rPr lang="en-US"/>
              <a:t>a procedural statement</a:t>
            </a:r>
          </a:p>
          <a:p>
            <a:pPr lvl="1"/>
            <a:r>
              <a:rPr lang="en-US">
                <a:solidFill>
                  <a:srgbClr val="FF3F3F"/>
                </a:solidFill>
              </a:rPr>
              <a:t>a user-defined sequential primitive</a:t>
            </a:r>
          </a:p>
          <a:p>
            <a:pPr lvl="1"/>
            <a:r>
              <a:rPr lang="en-US"/>
              <a:t>a task, or </a:t>
            </a:r>
          </a:p>
          <a:p>
            <a:pPr lvl="1"/>
            <a:r>
              <a:rPr lang="en-US"/>
              <a:t>a function.</a:t>
            </a:r>
          </a:p>
          <a:p>
            <a:r>
              <a:rPr lang="en-US" sz="2800"/>
              <a:t>A reg object may never by assigned value by:</a:t>
            </a:r>
          </a:p>
          <a:p>
            <a:pPr lvl="1"/>
            <a:r>
              <a:rPr lang="en-US"/>
              <a:t>a primitive gate output or </a:t>
            </a:r>
          </a:p>
          <a:p>
            <a:pPr lvl="1"/>
            <a:r>
              <a:rPr lang="en-US"/>
              <a:t>a continuous assignment</a:t>
            </a:r>
            <a:r>
              <a:rPr lang="en-US" sz="2400"/>
              <a:t>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F0A14-373C-4740-B5C8-B4CBE02FF078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 and Synthesis</a:t>
            </a:r>
          </a:p>
        </p:txBody>
      </p:sp>
      <p:sp>
        <p:nvSpPr>
          <p:cNvPr id="268291" name="Rectangle 2051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458200" cy="417195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Simulation tools typically accept full set of Verilog language constructs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Some language constructs and their use in a Verilog description make simulation efficient and are ignored by synthesis tools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Synthesis tools typically accept only a subset of the full Verilog language constructs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 this presentation, Verilog language constructs not supported in Synopsys FPGA Express are in </a:t>
            </a:r>
            <a:r>
              <a:rPr lang="en-US" sz="2400" i="1" dirty="0">
                <a:solidFill>
                  <a:srgbClr val="FF3F3F"/>
                </a:solidFill>
                <a:hlinkClick r:id="rId2"/>
              </a:rPr>
              <a:t>red italics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FF3F3F"/>
                </a:solidFill>
                <a:hlinkClick r:id="rId2"/>
              </a:rPr>
              <a:t>There are other restrictions not detailed here, see [2].</a:t>
            </a:r>
            <a:endParaRPr lang="en-US" sz="2400" dirty="0">
              <a:solidFill>
                <a:srgbClr val="FF3F3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D82E-0605-4ACC-BBB4-64A5570012E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build="p" bldLvl="2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Register Examples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reg a, b, c;</a:t>
            </a:r>
          </a:p>
          <a:p>
            <a:r>
              <a:rPr lang="en-US"/>
              <a:t>reg [15:0] counter, shift_reg;</a:t>
            </a:r>
          </a:p>
          <a:p>
            <a:r>
              <a:rPr lang="en-US"/>
              <a:t>reg [8:4] flops;</a:t>
            </a:r>
          </a:p>
          <a:p>
            <a:r>
              <a:rPr lang="en-US"/>
              <a:t>integer sum, difference;</a:t>
            </a:r>
          </a:p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5AF58-E0E1-46E2-84E4-115BDD97AA45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explicit data type</a:t>
            </a:r>
          </a:p>
          <a:p>
            <a:r>
              <a:rPr lang="en-US" dirty="0"/>
              <a:t>Must be stored in </a:t>
            </a:r>
            <a:r>
              <a:rPr lang="en-US" dirty="0" err="1"/>
              <a:t>reg</a:t>
            </a:r>
            <a:r>
              <a:rPr lang="en-US" dirty="0"/>
              <a:t> whose size is 8*(num. of characters)</a:t>
            </a:r>
          </a:p>
          <a:p>
            <a:r>
              <a:rPr lang="en-US" dirty="0" err="1"/>
              <a:t>reg</a:t>
            </a:r>
            <a:r>
              <a:rPr lang="en-US" dirty="0"/>
              <a:t> [255:0] buffer; //stores 32 characters</a:t>
            </a:r>
          </a:p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0F25A-A7B4-49DC-9541-D0EDE41C8A5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Constants (Paramters)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Declaration of parameters</a:t>
            </a:r>
          </a:p>
          <a:p>
            <a:pPr lvl="1"/>
            <a:r>
              <a:rPr lang="en-US"/>
              <a:t>parameter A = 2’b00, B = 2’b01, C = 2’b10;</a:t>
            </a:r>
          </a:p>
          <a:p>
            <a:pPr lvl="1"/>
            <a:r>
              <a:rPr lang="en-US"/>
              <a:t>parameter regsize = 8;</a:t>
            </a:r>
          </a:p>
          <a:p>
            <a:pPr lvl="2"/>
            <a:r>
              <a:rPr lang="en-US"/>
              <a:t>reg [regsize - 1:0]; /* illustrates use of parameter regsize */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B088E-9121-4634-83FC-909DB87CC90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Operators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Arithmetic (binary: +, -,*,</a:t>
            </a:r>
            <a:r>
              <a:rPr lang="en-US" sz="2800">
                <a:solidFill>
                  <a:srgbClr val="FF3F3F"/>
                </a:solidFill>
              </a:rPr>
              <a:t>/,%*</a:t>
            </a:r>
            <a:r>
              <a:rPr lang="en-US" sz="2800"/>
              <a:t>); (unary: +, -)</a:t>
            </a:r>
          </a:p>
          <a:p>
            <a:pPr>
              <a:lnSpc>
                <a:spcPct val="90000"/>
              </a:lnSpc>
            </a:pPr>
            <a:r>
              <a:rPr lang="en-US" sz="2800"/>
              <a:t>Bitwise (~, &amp;,|,^,~^,^~)</a:t>
            </a:r>
          </a:p>
          <a:p>
            <a:pPr>
              <a:lnSpc>
                <a:spcPct val="90000"/>
              </a:lnSpc>
            </a:pPr>
            <a:r>
              <a:rPr lang="en-US" sz="2800"/>
              <a:t>Reduction (&amp;,~&amp;,|,~|,^,~^,^~)</a:t>
            </a:r>
          </a:p>
          <a:p>
            <a:pPr>
              <a:lnSpc>
                <a:spcPct val="90000"/>
              </a:lnSpc>
            </a:pPr>
            <a:r>
              <a:rPr lang="en-US" sz="2800"/>
              <a:t>Logical (!,&amp;&amp;,||,==,!=,</a:t>
            </a:r>
            <a:r>
              <a:rPr lang="en-US" sz="2800">
                <a:solidFill>
                  <a:srgbClr val="FF3F3F"/>
                </a:solidFill>
              </a:rPr>
              <a:t>===,!==</a:t>
            </a:r>
            <a:r>
              <a:rPr lang="en-US" sz="2800"/>
              <a:t>)</a:t>
            </a:r>
          </a:p>
          <a:p>
            <a:pPr>
              <a:lnSpc>
                <a:spcPct val="90000"/>
              </a:lnSpc>
            </a:pPr>
            <a:r>
              <a:rPr lang="en-US" sz="2800"/>
              <a:t>Relational (&lt;,&lt;=,&gt;,&gt;=)</a:t>
            </a:r>
          </a:p>
          <a:p>
            <a:pPr>
              <a:lnSpc>
                <a:spcPct val="90000"/>
              </a:lnSpc>
            </a:pPr>
            <a:r>
              <a:rPr lang="en-US" sz="2800"/>
              <a:t>Shift (&gt;&gt;,&lt;&lt;)</a:t>
            </a:r>
          </a:p>
          <a:p>
            <a:pPr>
              <a:lnSpc>
                <a:spcPct val="90000"/>
              </a:lnSpc>
            </a:pPr>
            <a:r>
              <a:rPr lang="en-US" sz="2800"/>
              <a:t>Conditional ? : </a:t>
            </a:r>
          </a:p>
          <a:p>
            <a:pPr>
              <a:lnSpc>
                <a:spcPct val="90000"/>
              </a:lnSpc>
            </a:pPr>
            <a:r>
              <a:rPr lang="en-US" sz="2800"/>
              <a:t>Concatenation and Replications {A,B} {4{B}}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>
                <a:solidFill>
                  <a:srgbClr val="FF3F3F"/>
                </a:solidFill>
              </a:rPr>
              <a:t>* Not supported for variables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sz="2400">
              <a:solidFill>
                <a:srgbClr val="FF3F3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E187F-E11A-4C1F-9C1E-AFF0D08335A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Bit Widths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Depends on:</a:t>
            </a:r>
          </a:p>
          <a:p>
            <a:pPr lvl="1"/>
            <a:r>
              <a:rPr lang="en-US" sz="2400"/>
              <a:t>widths of operands and</a:t>
            </a:r>
          </a:p>
          <a:p>
            <a:pPr lvl="1"/>
            <a:r>
              <a:rPr lang="en-US" sz="2400"/>
              <a:t>types of operators</a:t>
            </a:r>
          </a:p>
          <a:p>
            <a:r>
              <a:rPr lang="en-US" sz="2800"/>
              <a:t>Verilog fills in smaller-width operands by using zero extension.</a:t>
            </a:r>
          </a:p>
          <a:p>
            <a:r>
              <a:rPr lang="en-US" sz="2800"/>
              <a:t>Final or intermediate result width may increase expression width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3D0D2-AFE1-4742-9A5B-5214E7E90E7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Bit Widths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Unsized constant number- same as integer (usually 32 bits)</a:t>
            </a:r>
          </a:p>
          <a:p>
            <a:r>
              <a:rPr lang="en-US"/>
              <a:t>Sized constant number - as specified</a:t>
            </a:r>
          </a:p>
          <a:p>
            <a:r>
              <a:rPr lang="en-US"/>
              <a:t>x op y where op is +, -, *, /, %, &amp;, |, ^, ^~:</a:t>
            </a:r>
          </a:p>
          <a:p>
            <a:pPr lvl="1"/>
            <a:r>
              <a:rPr lang="en-US"/>
              <a:t>Arithmetic binary and bitwise</a:t>
            </a:r>
          </a:p>
          <a:p>
            <a:pPr lvl="1"/>
            <a:r>
              <a:rPr lang="en-US"/>
              <a:t>Bit width = max (width(x), width(y))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1D3E-39AF-40C6-A79A-343E3358E4D6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Bit Widths (continued)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 x where op is +, - </a:t>
            </a:r>
          </a:p>
          <a:p>
            <a:pPr lvl="1"/>
            <a:r>
              <a:rPr lang="en-US"/>
              <a:t>Arithmetic unary</a:t>
            </a:r>
          </a:p>
          <a:p>
            <a:pPr lvl="1"/>
            <a:r>
              <a:rPr lang="en-US"/>
              <a:t>Bit width = width(x)</a:t>
            </a:r>
          </a:p>
          <a:p>
            <a:r>
              <a:rPr lang="en-US"/>
              <a:t>op x where op is ~</a:t>
            </a:r>
          </a:p>
          <a:p>
            <a:pPr lvl="1"/>
            <a:r>
              <a:rPr lang="en-US"/>
              <a:t>Bitwise negation</a:t>
            </a:r>
          </a:p>
          <a:p>
            <a:pPr lvl="1"/>
            <a:r>
              <a:rPr lang="en-US"/>
              <a:t>Bit width = width(x)</a:t>
            </a:r>
            <a:endParaRPr lang="en-US" sz="2400"/>
          </a:p>
          <a:p>
            <a:pPr lvl="1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13A9C-9DFB-4390-86B4-D698B5EAE164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Bit Widths (continued)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x op y where op is ==, !==, </a:t>
            </a:r>
            <a:r>
              <a:rPr lang="en-US">
                <a:solidFill>
                  <a:srgbClr val="FF3F3F"/>
                </a:solidFill>
              </a:rPr>
              <a:t>===, !===,</a:t>
            </a:r>
            <a:r>
              <a:rPr lang="en-US"/>
              <a:t> &amp;&amp;, ||, &gt;, &gt;=, &lt;, &lt;= or op y where op is !, &amp;, |, ^, ~&amp;, ~|, ~^ </a:t>
            </a:r>
          </a:p>
          <a:p>
            <a:pPr lvl="1">
              <a:lnSpc>
                <a:spcPct val="90000"/>
              </a:lnSpc>
            </a:pPr>
            <a:r>
              <a:rPr lang="en-US"/>
              <a:t>Logical, relational and reduction</a:t>
            </a:r>
          </a:p>
          <a:p>
            <a:pPr lvl="1">
              <a:lnSpc>
                <a:spcPct val="90000"/>
              </a:lnSpc>
            </a:pPr>
            <a:r>
              <a:rPr lang="en-US"/>
              <a:t>Bit width = 1</a:t>
            </a:r>
          </a:p>
          <a:p>
            <a:pPr>
              <a:lnSpc>
                <a:spcPct val="90000"/>
              </a:lnSpc>
            </a:pPr>
            <a:r>
              <a:rPr lang="en-US"/>
              <a:t>x op y where op is &lt;&lt;, &gt;&gt;</a:t>
            </a:r>
          </a:p>
          <a:p>
            <a:pPr lvl="1">
              <a:lnSpc>
                <a:spcPct val="90000"/>
              </a:lnSpc>
            </a:pPr>
            <a:r>
              <a:rPr lang="en-US"/>
              <a:t>Shift</a:t>
            </a:r>
          </a:p>
          <a:p>
            <a:pPr lvl="1">
              <a:lnSpc>
                <a:spcPct val="90000"/>
              </a:lnSpc>
            </a:pPr>
            <a:r>
              <a:rPr lang="en-US"/>
              <a:t>Bit width = width(x)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B06F7-5E1D-459D-9CAC-9F2B808219CF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Expression Bit Widths (continued)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 x ? y : z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Conditional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Bit width = max(width(y), width(z))</a:t>
            </a:r>
          </a:p>
          <a:p>
            <a:pPr>
              <a:lnSpc>
                <a:spcPct val="90000"/>
              </a:lnSpc>
            </a:pPr>
            <a:r>
              <a:rPr lang="en-US" sz="2800"/>
              <a:t>{x, …, y}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Concatenation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Bit width = width(x) + … + width(y)</a:t>
            </a:r>
          </a:p>
          <a:p>
            <a:pPr>
              <a:lnSpc>
                <a:spcPct val="90000"/>
              </a:lnSpc>
            </a:pPr>
            <a:r>
              <a:rPr lang="en-US" sz="2800"/>
              <a:t>{x{y, …, z}}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Replication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Bit width = x * (width(y) + … + width(z))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EA684-20D4-4D0C-9694-C6A2DE223ED7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Expressions with Operands Containing x or z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/>
              <a:t>Arithmetic</a:t>
            </a:r>
          </a:p>
          <a:p>
            <a:pPr lvl="1"/>
            <a:r>
              <a:rPr lang="en-US" sz="2400"/>
              <a:t>If any bit is x or z, result is all x’s.</a:t>
            </a:r>
          </a:p>
          <a:p>
            <a:pPr lvl="1"/>
            <a:r>
              <a:rPr lang="en-US" sz="2400"/>
              <a:t>Divide by 0 produces all x’s.</a:t>
            </a:r>
          </a:p>
          <a:p>
            <a:r>
              <a:rPr lang="en-US" sz="2800"/>
              <a:t>Relational</a:t>
            </a:r>
          </a:p>
          <a:p>
            <a:pPr lvl="1"/>
            <a:r>
              <a:rPr lang="en-US" sz="2400"/>
              <a:t>If any bit is x or z, result is x.</a:t>
            </a:r>
          </a:p>
          <a:p>
            <a:r>
              <a:rPr lang="en-US" sz="2800"/>
              <a:t>Logical</a:t>
            </a:r>
          </a:p>
          <a:p>
            <a:pPr lvl="1"/>
            <a:r>
              <a:rPr lang="en-US" sz="2400"/>
              <a:t>== and != If any bit is x or z, result is x.</a:t>
            </a:r>
          </a:p>
          <a:p>
            <a:pPr lvl="1"/>
            <a:r>
              <a:rPr lang="en-US" sz="2400">
                <a:solidFill>
                  <a:srgbClr val="FF3F3F"/>
                </a:solidFill>
              </a:rPr>
              <a:t>===</a:t>
            </a:r>
            <a:r>
              <a:rPr lang="en-US" sz="2400"/>
              <a:t> and </a:t>
            </a:r>
            <a:r>
              <a:rPr lang="en-US" sz="2400">
                <a:solidFill>
                  <a:srgbClr val="FF3F3F"/>
                </a:solidFill>
              </a:rPr>
              <a:t>!==</a:t>
            </a:r>
            <a:r>
              <a:rPr lang="en-US" sz="2400"/>
              <a:t> All bits including x and z values must match for equality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2EB0C-9C3C-4F3F-A839-AAEC26ED1A19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Modules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3143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The Module Concept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Basic design unit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Modules are: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Declared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Instantiated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Modules declarations cannot be nested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dirty="0"/>
          </a:p>
          <a:p>
            <a:pPr lvl="2">
              <a:lnSpc>
                <a:spcPct val="90000"/>
              </a:lnSpc>
            </a:pPr>
            <a:endParaRPr lang="en-US" sz="2000" dirty="0"/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79AC-2158-43E0-ACAC-C40F6AE22D0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Expressions with Operands Containing x or z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550988"/>
            <a:ext cx="81788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Bitwise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Defined by tables for 0, 1, x, z operands.</a:t>
            </a:r>
          </a:p>
          <a:p>
            <a:pPr>
              <a:lnSpc>
                <a:spcPct val="90000"/>
              </a:lnSpc>
            </a:pPr>
            <a:r>
              <a:rPr lang="en-US" sz="2800"/>
              <a:t>Reduction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Defined by tables as for bitwise operators.</a:t>
            </a:r>
          </a:p>
          <a:p>
            <a:pPr>
              <a:lnSpc>
                <a:spcPct val="90000"/>
              </a:lnSpc>
            </a:pPr>
            <a:r>
              <a:rPr lang="en-US" sz="2800"/>
              <a:t>Shifts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z changed to x. Vacated positions zero filled.</a:t>
            </a:r>
          </a:p>
          <a:p>
            <a:pPr>
              <a:lnSpc>
                <a:spcPct val="90000"/>
              </a:lnSpc>
            </a:pPr>
            <a:r>
              <a:rPr lang="en-US" sz="2800"/>
              <a:t>Conditional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If conditional expression is ambiguous (e.g., x or z), both expressions are evaluated and bitwise combined as follows: f(1,1) = 1, f(0,0) = 0, otherwise x. 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CFBB-966D-43BA-963F-1EB7388E6B52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 Time Scales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Compiler Directive `timescale &lt;time_unit&gt; / &lt;time_precision&gt;</a:t>
            </a:r>
          </a:p>
          <a:p>
            <a:r>
              <a:rPr lang="en-US" sz="2800"/>
              <a:t>time_unit - the time multiplier for time values</a:t>
            </a:r>
          </a:p>
          <a:p>
            <a:r>
              <a:rPr lang="en-US" sz="2800"/>
              <a:t>time_precision - minimum step size during simulation - determines rounding of numerical values</a:t>
            </a:r>
          </a:p>
          <a:p>
            <a:r>
              <a:rPr lang="en-US" sz="2800"/>
              <a:t>Allowed unit/precision values: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		{1| 10 | 100, s | ms | us | ns | ps}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8214-B47B-46B3-918C-52CD0341811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Simulation Time Scales (continued)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885950"/>
            <a:ext cx="8524875" cy="4171950"/>
          </a:xfrm>
        </p:spPr>
        <p:txBody>
          <a:bodyPr/>
          <a:lstStyle/>
          <a:p>
            <a:r>
              <a:rPr lang="en-US" sz="2800"/>
              <a:t>Example:</a:t>
            </a:r>
          </a:p>
          <a:p>
            <a:pPr lvl="1">
              <a:buFontTx/>
              <a:buNone/>
            </a:pPr>
            <a:r>
              <a:rPr lang="en-US" sz="2400"/>
              <a:t> `timescale 10ps / 1ps</a:t>
            </a:r>
          </a:p>
          <a:p>
            <a:pPr lvl="1">
              <a:buFontTx/>
              <a:buNone/>
            </a:pPr>
            <a:r>
              <a:rPr lang="en-US" sz="2400"/>
              <a:t> nor #3.57 (z, x1, x2);</a:t>
            </a:r>
          </a:p>
          <a:p>
            <a:pPr lvl="1">
              <a:buFontTx/>
              <a:buNone/>
            </a:pPr>
            <a:r>
              <a:rPr lang="en-US" sz="2400"/>
              <a:t>nor delay used = 3.57 x 10 ps = 35.7 ps =&gt; 36 ps</a:t>
            </a:r>
          </a:p>
          <a:p>
            <a:r>
              <a:rPr lang="en-US" sz="2800"/>
              <a:t>Different timescales can be used for different sequences of modules</a:t>
            </a:r>
          </a:p>
          <a:p>
            <a:r>
              <a:rPr lang="en-US" sz="2800"/>
              <a:t>The smallest time precision determines the precision of the simulation.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3C8C2-ABD4-461B-AABE-D1D538AEF6AF}" type="slidenum">
              <a:rPr lang="en-US"/>
              <a:pPr/>
              <a:t>42</a:t>
            </a:fld>
            <a:endParaRPr lang="en-US"/>
          </a:p>
        </p:txBody>
      </p:sp>
      <p:grpSp>
        <p:nvGrpSpPr>
          <p:cNvPr id="135174" name="Group 6"/>
          <p:cNvGrpSpPr>
            <a:grpSpLocks/>
          </p:cNvGrpSpPr>
          <p:nvPr/>
        </p:nvGrpSpPr>
        <p:grpSpPr bwMode="auto">
          <a:xfrm>
            <a:off x="5715000" y="2514600"/>
            <a:ext cx="2514600" cy="685800"/>
            <a:chOff x="2640" y="1584"/>
            <a:chExt cx="1584" cy="432"/>
          </a:xfrm>
        </p:grpSpPr>
        <p:sp>
          <p:nvSpPr>
            <p:cNvPr id="135172" name="Line 4"/>
            <p:cNvSpPr>
              <a:spLocks noChangeShapeType="1"/>
            </p:cNvSpPr>
            <p:nvPr/>
          </p:nvSpPr>
          <p:spPr bwMode="auto">
            <a:xfrm>
              <a:off x="2640" y="1584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35173" name="Line 5"/>
            <p:cNvSpPr>
              <a:spLocks noChangeShapeType="1"/>
            </p:cNvSpPr>
            <p:nvPr/>
          </p:nvSpPr>
          <p:spPr bwMode="auto">
            <a:xfrm>
              <a:off x="4224" y="1584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35177" name="Group 9"/>
          <p:cNvGrpSpPr>
            <a:grpSpLocks/>
          </p:cNvGrpSpPr>
          <p:nvPr/>
        </p:nvGrpSpPr>
        <p:grpSpPr bwMode="auto">
          <a:xfrm>
            <a:off x="4648200" y="2743200"/>
            <a:ext cx="1447800" cy="381000"/>
            <a:chOff x="1968" y="1728"/>
            <a:chExt cx="912" cy="240"/>
          </a:xfrm>
        </p:grpSpPr>
        <p:sp>
          <p:nvSpPr>
            <p:cNvPr id="135175" name="Line 7"/>
            <p:cNvSpPr>
              <a:spLocks noChangeShapeType="1"/>
            </p:cNvSpPr>
            <p:nvPr/>
          </p:nvSpPr>
          <p:spPr bwMode="auto">
            <a:xfrm>
              <a:off x="1968" y="1728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35176" name="Line 8"/>
            <p:cNvSpPr>
              <a:spLocks noChangeShapeType="1"/>
            </p:cNvSpPr>
            <p:nvPr/>
          </p:nvSpPr>
          <p:spPr bwMode="auto">
            <a:xfrm>
              <a:off x="2880" y="172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Behavioral Constructs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905000"/>
            <a:ext cx="8178800" cy="4171950"/>
          </a:xfrm>
        </p:spPr>
        <p:txBody>
          <a:bodyPr>
            <a:normAutofit lnSpcReduction="10000"/>
          </a:bodyPr>
          <a:lstStyle/>
          <a:p>
            <a:r>
              <a:rPr lang="en-US" sz="2800"/>
              <a:t>Concurrent communicating behaviors =&gt; processes same as behaviors</a:t>
            </a:r>
          </a:p>
          <a:p>
            <a:r>
              <a:rPr lang="en-US" sz="2800"/>
              <a:t>Two constructs</a:t>
            </a:r>
          </a:p>
          <a:p>
            <a:pPr lvl="1"/>
            <a:r>
              <a:rPr lang="en-US" sz="2400" b="1">
                <a:solidFill>
                  <a:srgbClr val="FF3F3F"/>
                </a:solidFill>
              </a:rPr>
              <a:t>initial</a:t>
            </a:r>
            <a:r>
              <a:rPr lang="en-US" sz="2400" b="1"/>
              <a:t> </a:t>
            </a:r>
            <a:r>
              <a:rPr lang="en-US" sz="2400">
                <a:solidFill>
                  <a:srgbClr val="FF3F3F"/>
                </a:solidFill>
              </a:rPr>
              <a:t>- one-time sequential activity flow - not synthesizable but good for testbenches</a:t>
            </a:r>
          </a:p>
          <a:p>
            <a:pPr lvl="1"/>
            <a:r>
              <a:rPr lang="en-US" sz="2400" b="1"/>
              <a:t>Always </a:t>
            </a:r>
            <a:r>
              <a:rPr lang="en-US" sz="2400"/>
              <a:t>- cyclic (repetitive) sequential activity  flow</a:t>
            </a:r>
          </a:p>
          <a:p>
            <a:r>
              <a:rPr lang="en-US" sz="2800"/>
              <a:t>Use procedural statements that assign only register variables (with one exception)</a:t>
            </a:r>
          </a:p>
          <a:p>
            <a:pPr lvl="1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A40F2-8334-4FB2-A5F6-0E68339D01E9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8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8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Behavioral Constructs (continued)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Continuous assignments and primitives assign outputs whenever there are events on the inputs</a:t>
            </a:r>
          </a:p>
          <a:p>
            <a:r>
              <a:rPr lang="en-US" sz="2800"/>
              <a:t>Behaviors assign values when an assignment statement in the activity flow executes. Input events on the RHS do not initiate activity - control must be passed to the statement.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D5396-3CAB-4CEE-9CEE-30FAC06E26EF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Behavioral Constructs (continued)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Body may consist of a single statement or a block statement</a:t>
            </a:r>
          </a:p>
          <a:p>
            <a:pPr>
              <a:lnSpc>
                <a:spcPct val="90000"/>
              </a:lnSpc>
            </a:pPr>
            <a:r>
              <a:rPr lang="en-US" sz="2800"/>
              <a:t>A </a:t>
            </a:r>
            <a:r>
              <a:rPr lang="en-US" sz="2800" i="1"/>
              <a:t>block statement</a:t>
            </a:r>
            <a:r>
              <a:rPr lang="en-US" sz="2800"/>
              <a:t> begins with </a:t>
            </a:r>
            <a:r>
              <a:rPr lang="en-US" sz="2800" b="1"/>
              <a:t>begin </a:t>
            </a:r>
            <a:r>
              <a:rPr lang="en-US" sz="2800"/>
              <a:t>and ends with </a:t>
            </a:r>
            <a:r>
              <a:rPr lang="en-US" sz="2800" b="1"/>
              <a:t>end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Statements within a block statement execute sequentially</a:t>
            </a:r>
          </a:p>
          <a:p>
            <a:pPr>
              <a:lnSpc>
                <a:spcPct val="90000"/>
              </a:lnSpc>
            </a:pPr>
            <a:r>
              <a:rPr lang="en-US" sz="2800"/>
              <a:t>Behaviors are an elaborate form of continuous assignments or primitives but operate on registers (with one exception) rather than nets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A0FD-9C32-4259-83EC-E87025CDE52F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Behavioral Constructs - Example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/>
              <a:t>Initial:			</a:t>
            </a:r>
            <a:r>
              <a:rPr lang="en-US">
                <a:solidFill>
                  <a:schemeClr val="accent2"/>
                </a:solidFill>
                <a:latin typeface="ZapfDingbats" pitchFamily="82" charset="2"/>
              </a:rPr>
              <a:t></a:t>
            </a:r>
            <a:r>
              <a:rPr lang="en-US">
                <a:latin typeface="ZapfDingbats" pitchFamily="82" charset="2"/>
              </a:rPr>
              <a:t>  </a:t>
            </a:r>
            <a:r>
              <a:rPr lang="en-US"/>
              <a:t>Always: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 </a:t>
            </a:r>
            <a:r>
              <a:rPr lang="en-US" sz="2400" b="1">
                <a:solidFill>
                  <a:srgbClr val="FF3F3F"/>
                </a:solidFill>
              </a:rPr>
              <a:t>initial</a:t>
            </a:r>
            <a:r>
              <a:rPr lang="en-US" sz="2400" b="1"/>
              <a:t>	</a:t>
            </a:r>
            <a:r>
              <a:rPr lang="en-US" sz="2400"/>
              <a:t>			 </a:t>
            </a:r>
            <a:r>
              <a:rPr lang="en-US" sz="2400" b="1"/>
              <a:t>always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     begin 			      begin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one = 1;				F1 = 0, F2 = 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two = one + 1;				# 2 F1 = 1;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three = two + 1;			# 4 F2 = 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four = three + 1;			# 2 F1 = 1;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five  = four + 1;			# 4;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end</a:t>
            </a:r>
            <a:r>
              <a:rPr lang="en-US" sz="2400"/>
              <a:t>			       </a:t>
            </a:r>
            <a:r>
              <a:rPr lang="en-US" sz="2400" b="1"/>
              <a:t>end</a:t>
            </a:r>
          </a:p>
          <a:p>
            <a:pPr>
              <a:lnSpc>
                <a:spcPct val="90000"/>
              </a:lnSpc>
            </a:pPr>
            <a:r>
              <a:rPr lang="en-US"/>
              <a:t>What are results of each of the above?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535DA-991F-4981-9D25-70140B62770D}" type="slidenum">
              <a:rPr lang="en-US"/>
              <a:pPr/>
              <a:t>46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Procedural Assignments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800"/>
              <a:t>Types 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= blocking assignment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assign = continuous assignment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&lt;= non-blocking assignment</a:t>
            </a:r>
          </a:p>
          <a:p>
            <a:pPr>
              <a:lnSpc>
                <a:spcPct val="80000"/>
              </a:lnSpc>
            </a:pPr>
            <a:r>
              <a:rPr lang="en-US" sz="2800"/>
              <a:t>Assignments (with one exception) to: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reg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integer</a:t>
            </a:r>
          </a:p>
          <a:p>
            <a:pPr lvl="1">
              <a:lnSpc>
                <a:spcPct val="80000"/>
              </a:lnSpc>
            </a:pPr>
            <a:r>
              <a:rPr lang="en-US" sz="2400">
                <a:solidFill>
                  <a:srgbClr val="FF3F3F"/>
                </a:solidFill>
              </a:rPr>
              <a:t>real</a:t>
            </a:r>
          </a:p>
          <a:p>
            <a:pPr lvl="1">
              <a:lnSpc>
                <a:spcPct val="80000"/>
              </a:lnSpc>
            </a:pPr>
            <a:r>
              <a:rPr lang="en-US" sz="2400">
                <a:solidFill>
                  <a:srgbClr val="FF3F3F"/>
                </a:solidFill>
              </a:rPr>
              <a:t>realtime</a:t>
            </a:r>
          </a:p>
          <a:p>
            <a:pPr lvl="1">
              <a:lnSpc>
                <a:spcPct val="80000"/>
              </a:lnSpc>
            </a:pPr>
            <a:r>
              <a:rPr lang="en-US" sz="2400">
                <a:solidFill>
                  <a:srgbClr val="FF3F3F"/>
                </a:solidFill>
              </a:rPr>
              <a:t>time </a:t>
            </a:r>
          </a:p>
          <a:p>
            <a:pPr>
              <a:lnSpc>
                <a:spcPct val="80000"/>
              </a:lnSpc>
            </a:pPr>
            <a:endParaRPr lang="en-US">
              <a:solidFill>
                <a:srgbClr val="FF3F3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1F6-0826-4558-AFC0-DD02A964DC46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3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Procedural Assignments - Some Rules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/>
              <a:t>Register variable can be referenced anywhere in module</a:t>
            </a:r>
          </a:p>
          <a:p>
            <a:r>
              <a:rPr lang="en-US" sz="2400"/>
              <a:t>Register variable can be assigned only with procedural statement, task or function</a:t>
            </a:r>
          </a:p>
          <a:p>
            <a:r>
              <a:rPr lang="en-US" sz="2400"/>
              <a:t>Register variable cannot be </a:t>
            </a:r>
            <a:r>
              <a:rPr lang="en-US" sz="2400" b="1"/>
              <a:t>input</a:t>
            </a:r>
            <a:r>
              <a:rPr lang="en-US" sz="2400"/>
              <a:t> or </a:t>
            </a:r>
            <a:r>
              <a:rPr lang="en-US" sz="2400" b="1"/>
              <a:t>inout</a:t>
            </a:r>
          </a:p>
          <a:p>
            <a:r>
              <a:rPr lang="en-US" sz="2400"/>
              <a:t>Net variable can be referenced anywhere in module</a:t>
            </a:r>
          </a:p>
          <a:p>
            <a:r>
              <a:rPr lang="en-US" sz="2400"/>
              <a:t>Net variable may not be assigned within behavior, task  or function. Exception:</a:t>
            </a:r>
            <a:r>
              <a:rPr lang="en-US" sz="2400">
                <a:solidFill>
                  <a:srgbClr val="FF3F3F"/>
                </a:solidFill>
              </a:rPr>
              <a:t> </a:t>
            </a:r>
            <a:r>
              <a:rPr lang="en-US" sz="2400" b="1">
                <a:solidFill>
                  <a:srgbClr val="FF3F3F"/>
                </a:solidFill>
              </a:rPr>
              <a:t>force</a:t>
            </a:r>
            <a:r>
              <a:rPr lang="en-US" sz="2400"/>
              <a:t> … </a:t>
            </a:r>
            <a:r>
              <a:rPr lang="en-US" sz="2400" b="1">
                <a:solidFill>
                  <a:srgbClr val="FF3F3F"/>
                </a:solidFill>
              </a:rPr>
              <a:t>release</a:t>
            </a:r>
          </a:p>
          <a:p>
            <a:r>
              <a:rPr lang="en-US" sz="2400"/>
              <a:t>Net variable within a module must be driven by primitive, continuous assignment,</a:t>
            </a:r>
            <a:r>
              <a:rPr lang="en-US" sz="2400">
                <a:solidFill>
                  <a:srgbClr val="FF3F3F"/>
                </a:solidFill>
              </a:rPr>
              <a:t> </a:t>
            </a:r>
            <a:r>
              <a:rPr lang="en-US" sz="2400" b="1">
                <a:solidFill>
                  <a:srgbClr val="FF3F3F"/>
                </a:solidFill>
              </a:rPr>
              <a:t>force</a:t>
            </a:r>
            <a:r>
              <a:rPr lang="en-US" sz="2400"/>
              <a:t> … </a:t>
            </a:r>
            <a:r>
              <a:rPr lang="en-US" sz="2400" b="1">
                <a:solidFill>
                  <a:srgbClr val="FF3F3F"/>
                </a:solidFill>
              </a:rPr>
              <a:t>release</a:t>
            </a:r>
            <a:r>
              <a:rPr lang="en-US" sz="2400"/>
              <a:t> or module port</a:t>
            </a:r>
            <a:endParaRPr lang="en-US" sz="28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93D5-85D6-42BA-959D-5C262E205CC1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Timing, Controls &amp; Synchronization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3219450"/>
          </a:xfrm>
        </p:spPr>
        <p:txBody>
          <a:bodyPr/>
          <a:lstStyle/>
          <a:p>
            <a:r>
              <a:rPr lang="en-US"/>
              <a:t>Mechanisms</a:t>
            </a:r>
          </a:p>
          <a:p>
            <a:pPr lvl="1"/>
            <a:r>
              <a:rPr lang="en-US">
                <a:solidFill>
                  <a:srgbClr val="FF3F3F"/>
                </a:solidFill>
              </a:rPr>
              <a:t>Delay Control Operator (#)</a:t>
            </a:r>
          </a:p>
          <a:p>
            <a:pPr lvl="1"/>
            <a:r>
              <a:rPr lang="en-US">
                <a:solidFill>
                  <a:srgbClr val="FF3F3F"/>
                </a:solidFill>
              </a:rPr>
              <a:t>Event Control Operator (@)*</a:t>
            </a:r>
          </a:p>
          <a:p>
            <a:pPr lvl="1"/>
            <a:r>
              <a:rPr lang="en-US"/>
              <a:t>Event </a:t>
            </a:r>
            <a:r>
              <a:rPr lang="en-US" b="1"/>
              <a:t>or</a:t>
            </a:r>
          </a:p>
          <a:p>
            <a:pPr lvl="1"/>
            <a:r>
              <a:rPr lang="en-US"/>
              <a:t>Named Events – not used much</a:t>
            </a:r>
            <a:endParaRPr lang="en-US" b="1"/>
          </a:p>
          <a:p>
            <a:pPr lvl="1"/>
            <a:r>
              <a:rPr lang="en-US" b="1">
                <a:solidFill>
                  <a:srgbClr val="FF3F3F"/>
                </a:solidFill>
              </a:rPr>
              <a:t>wait </a:t>
            </a:r>
            <a:r>
              <a:rPr lang="en-US">
                <a:solidFill>
                  <a:srgbClr val="FF3F3F"/>
                </a:solidFill>
              </a:rPr>
              <a:t>construct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F8FC-B78D-4413-AB21-3C163D8E928E}" type="slidenum">
              <a:rPr lang="en-US"/>
              <a:pPr/>
              <a:t>49</a:t>
            </a:fld>
            <a:endParaRPr lang="en-US"/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1828800" y="5334001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accent2"/>
              </a:buClr>
            </a:pPr>
            <a:r>
              <a:rPr kumimoji="1" lang="en-US">
                <a:solidFill>
                  <a:srgbClr val="FF3F3F"/>
                </a:solidFill>
                <a:latin typeface="Tahoma" panose="020B0604030504040204" pitchFamily="34" charset="0"/>
              </a:rPr>
              <a:t>*Ignored by FPGA express unless a synchronous trigger that infers a register</a:t>
            </a:r>
            <a:endParaRPr lang="en-US" sz="20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8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Module Declaration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306B6-CA48-495F-8A64-D4BF6A00EFF9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953000" y="2787650"/>
            <a:ext cx="6413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>
              <a:lnSpc>
                <a:spcPct val="80000"/>
              </a:lnSpc>
            </a:pPr>
            <a:endParaRPr lang="en-US" sz="1800" b="1"/>
          </a:p>
        </p:txBody>
      </p:sp>
      <p:sp>
        <p:nvSpPr>
          <p:cNvPr id="7242" name="Rectangle 74"/>
          <p:cNvSpPr>
            <a:spLocks noChangeArrowheads="1"/>
          </p:cNvSpPr>
          <p:nvPr/>
        </p:nvSpPr>
        <p:spPr bwMode="auto">
          <a:xfrm>
            <a:off x="1981200" y="1676400"/>
            <a:ext cx="8686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/>
              <a:t>Annotated Example</a:t>
            </a:r>
          </a:p>
        </p:txBody>
      </p:sp>
      <p:sp>
        <p:nvSpPr>
          <p:cNvPr id="7243" name="Rectangle 75"/>
          <p:cNvSpPr>
            <a:spLocks noChangeArrowheads="1"/>
          </p:cNvSpPr>
          <p:nvPr/>
        </p:nvSpPr>
        <p:spPr bwMode="auto">
          <a:xfrm>
            <a:off x="1763714" y="2417764"/>
            <a:ext cx="8533105" cy="3637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n-US">
                <a:latin typeface="Helvetica" panose="020B0604020202020204" pitchFamily="34" charset="0"/>
              </a:rPr>
              <a:t>/* module_keyword module_identifier (list of ports) */</a:t>
            </a:r>
            <a:endParaRPr lang="en-US" sz="2600" b="1">
              <a:latin typeface="Helvetica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module</a:t>
            </a:r>
            <a:r>
              <a:rPr lang="en-US">
                <a:latin typeface="Helvetica" panose="020B0604020202020204" pitchFamily="34" charset="0"/>
              </a:rPr>
              <a:t> C</a:t>
            </a:r>
            <a:r>
              <a:rPr lang="en-US" b="1">
                <a:latin typeface="Helvetica" panose="020B0604020202020204" pitchFamily="34" charset="0"/>
              </a:rPr>
              <a:t>_</a:t>
            </a:r>
            <a:r>
              <a:rPr lang="en-US">
                <a:latin typeface="Helvetica" panose="020B0604020202020204" pitchFamily="34" charset="0"/>
              </a:rPr>
              <a:t>2_4_decoder_with_enable (A,  E_n,  D) ; </a:t>
            </a: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input</a:t>
            </a:r>
            <a:r>
              <a:rPr lang="en-US">
                <a:latin typeface="Helvetica" panose="020B0604020202020204" pitchFamily="34" charset="0"/>
              </a:rPr>
              <a:t> [1:0] A ; 				// input_declaration</a:t>
            </a: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input</a:t>
            </a:r>
            <a:r>
              <a:rPr lang="en-US">
                <a:latin typeface="Helvetica" panose="020B0604020202020204" pitchFamily="34" charset="0"/>
              </a:rPr>
              <a:t> E_n ; 					// input_declaration</a:t>
            </a: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output</a:t>
            </a:r>
            <a:r>
              <a:rPr lang="en-US">
                <a:latin typeface="Helvetica" panose="020B0604020202020204" pitchFamily="34" charset="0"/>
              </a:rPr>
              <a:t> [3:0] D ; 				// output_declaration</a:t>
            </a:r>
          </a:p>
          <a:p>
            <a:pPr>
              <a:lnSpc>
                <a:spcPct val="80000"/>
              </a:lnSpc>
            </a:pPr>
            <a:endParaRPr lang="en-US">
              <a:latin typeface="Helvetica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assign</a:t>
            </a:r>
            <a:r>
              <a:rPr lang="en-US">
                <a:latin typeface="Helvetica" panose="020B0604020202020204" pitchFamily="34" charset="0"/>
              </a:rPr>
              <a:t> D = {4{~E_n}} &amp; ((A == 2'b00) ? 4'b0001 :</a:t>
            </a:r>
          </a:p>
          <a:p>
            <a:pPr>
              <a:lnSpc>
                <a:spcPct val="80000"/>
              </a:lnSpc>
            </a:pPr>
            <a:r>
              <a:rPr lang="en-US">
                <a:latin typeface="Helvetica" panose="020B0604020202020204" pitchFamily="34" charset="0"/>
              </a:rPr>
              <a:t>		    	     (A == 2'b01) ? 4'b0010 :</a:t>
            </a:r>
          </a:p>
          <a:p>
            <a:pPr>
              <a:lnSpc>
                <a:spcPct val="80000"/>
              </a:lnSpc>
            </a:pPr>
            <a:r>
              <a:rPr lang="en-US">
                <a:latin typeface="Helvetica" panose="020B0604020202020204" pitchFamily="34" charset="0"/>
              </a:rPr>
              <a:t>	   	   	     (A == 2'b10) ? 4'b0100 :</a:t>
            </a:r>
          </a:p>
          <a:p>
            <a:pPr>
              <a:lnSpc>
                <a:spcPct val="80000"/>
              </a:lnSpc>
            </a:pPr>
            <a:r>
              <a:rPr lang="en-US">
                <a:latin typeface="Helvetica" panose="020B0604020202020204" pitchFamily="34" charset="0"/>
              </a:rPr>
              <a:t>	 	  	     (A == 2'b11) ? 4'b1000 :</a:t>
            </a:r>
          </a:p>
          <a:p>
            <a:pPr>
              <a:lnSpc>
                <a:spcPct val="80000"/>
              </a:lnSpc>
            </a:pPr>
            <a:r>
              <a:rPr lang="en-US">
                <a:latin typeface="Helvetica" panose="020B0604020202020204" pitchFamily="34" charset="0"/>
              </a:rPr>
              <a:t>			      </a:t>
            </a:r>
            <a:r>
              <a:rPr lang="en-US" b="1">
                <a:latin typeface="Helvetica" panose="020B0604020202020204" pitchFamily="34" charset="0"/>
              </a:rPr>
              <a:t>4</a:t>
            </a:r>
            <a:r>
              <a:rPr lang="en-US">
                <a:latin typeface="Helvetica" panose="020B0604020202020204" pitchFamily="34" charset="0"/>
              </a:rPr>
              <a:t>'bxxxx) ; 	// continuous_assign</a:t>
            </a:r>
          </a:p>
          <a:p>
            <a:pPr>
              <a:lnSpc>
                <a:spcPct val="80000"/>
              </a:lnSpc>
            </a:pPr>
            <a:r>
              <a:rPr lang="en-US" b="1">
                <a:latin typeface="Helvetica" panose="020B0604020202020204" pitchFamily="34" charset="0"/>
              </a:rPr>
              <a:t>endmodule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2" grpId="0" build="p" autoUpdateAnimBg="0"/>
      <p:bldP spid="7243" grpId="0" build="p" bldLvl="2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Timing, Controls &amp; Synchronization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3F3F"/>
                </a:solidFill>
              </a:rPr>
              <a:t>Delay Control Operator (#)</a:t>
            </a:r>
          </a:p>
          <a:p>
            <a:pPr lvl="1">
              <a:lnSpc>
                <a:spcPct val="90000"/>
              </a:lnSpc>
            </a:pPr>
            <a:r>
              <a:rPr lang="en-US"/>
              <a:t>Precedes assignment statement - postpones execution of statement</a:t>
            </a:r>
          </a:p>
          <a:p>
            <a:pPr lvl="1">
              <a:lnSpc>
                <a:spcPct val="90000"/>
              </a:lnSpc>
            </a:pPr>
            <a:r>
              <a:rPr lang="en-US"/>
              <a:t>For blocking assignment (=), delays all statements that follow it</a:t>
            </a:r>
          </a:p>
          <a:p>
            <a:pPr lvl="1">
              <a:lnSpc>
                <a:spcPct val="90000"/>
              </a:lnSpc>
            </a:pPr>
            <a:r>
              <a:rPr lang="en-US"/>
              <a:t>Blocking assignment statement must execute before subsequent statements can execute.</a:t>
            </a:r>
          </a:p>
          <a:p>
            <a:pPr lvl="1">
              <a:lnSpc>
                <a:spcPct val="90000"/>
              </a:lnSpc>
            </a:pPr>
            <a:r>
              <a:rPr lang="en-US"/>
              <a:t>Example:  </a:t>
            </a:r>
            <a:r>
              <a:rPr lang="en-US" sz="2400" b="1"/>
              <a:t>always</a:t>
            </a:r>
            <a:r>
              <a:rPr lang="en-US" sz="2400"/>
              <a:t> @(</a:t>
            </a:r>
            <a:r>
              <a:rPr lang="en-US" sz="2400" b="1"/>
              <a:t>posedge</a:t>
            </a:r>
            <a:r>
              <a:rPr lang="en-US" sz="2400"/>
              <a:t> clk),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800"/>
              <a:t>			</a:t>
            </a:r>
            <a:r>
              <a:rPr lang="en-US"/>
              <a:t>#10 Q = D;</a:t>
            </a: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3992-826D-42A6-8802-F8B1C85A3690}" type="slidenum">
              <a:rPr lang="en-US"/>
              <a:pPr/>
              <a:t>50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Timing, Controls &amp; Synchronization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28800"/>
            <a:ext cx="86868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FF3F3F"/>
                </a:solidFill>
              </a:rPr>
              <a:t>Event Control Operator (@)*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Synchronizes the activity flow of a behavior to an event (change) in a register or net variable or expression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Example 1: @ (start) RegA = Data;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Example 2: @(toggle) </a:t>
            </a:r>
            <a:r>
              <a:rPr lang="en-US" sz="2400" b="1"/>
              <a:t>begin</a:t>
            </a:r>
            <a:r>
              <a:rPr lang="en-US" sz="2400"/>
              <a:t> 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		       </a:t>
            </a:r>
            <a:r>
              <a:rPr lang="en-US"/>
              <a:t>…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   </a:t>
            </a:r>
            <a:r>
              <a:rPr lang="en-US" sz="2400"/>
              <a:t>@ (</a:t>
            </a:r>
            <a:r>
              <a:rPr lang="en-US" sz="2400" b="1"/>
              <a:t>posedge</a:t>
            </a:r>
            <a:r>
              <a:rPr lang="en-US" sz="2400"/>
              <a:t> clk) Q = D;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      …</a:t>
            </a:r>
            <a:endParaRPr lang="en-US"/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</a:t>
            </a:r>
            <a:r>
              <a:rPr lang="en-US" b="1"/>
              <a:t>end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FF3F3F"/>
                </a:solidFill>
              </a:rPr>
              <a:t>*Ignored by FPGA express unless a synchronous trigger that infers a register</a:t>
            </a:r>
            <a:endParaRPr lang="en-US" sz="28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04F68-0F07-49C6-A34A-F26C74ED53E4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0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0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0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0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bldLvl="2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Timing, Controls &amp; Synchronization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Event </a:t>
            </a:r>
            <a:r>
              <a:rPr lang="en-US" b="1"/>
              <a:t>or </a:t>
            </a:r>
            <a:r>
              <a:rPr lang="en-US"/>
              <a:t>- allows formation of event expression</a:t>
            </a:r>
          </a:p>
          <a:p>
            <a:pPr>
              <a:lnSpc>
                <a:spcPct val="90000"/>
              </a:lnSpc>
            </a:pPr>
            <a:r>
              <a:rPr lang="en-US"/>
              <a:t>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</a:t>
            </a:r>
            <a:r>
              <a:rPr lang="en-US" b="1"/>
              <a:t>always</a:t>
            </a:r>
            <a:r>
              <a:rPr lang="en-US"/>
              <a:t> @ (X1 </a:t>
            </a:r>
            <a:r>
              <a:rPr lang="en-US" b="1"/>
              <a:t>or</a:t>
            </a:r>
            <a:r>
              <a:rPr lang="en-US"/>
              <a:t> X2 </a:t>
            </a:r>
            <a:r>
              <a:rPr lang="en-US" b="1"/>
              <a:t>or</a:t>
            </a:r>
            <a:r>
              <a:rPr lang="en-US"/>
              <a:t> X3)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   </a:t>
            </a:r>
            <a:r>
              <a:rPr lang="en-US" b="1"/>
              <a:t>assign</a:t>
            </a:r>
            <a:r>
              <a:rPr lang="en-US"/>
              <a:t> Y = X1 &amp; X2 | ~ X3;</a:t>
            </a:r>
          </a:p>
          <a:p>
            <a:pPr>
              <a:lnSpc>
                <a:spcPct val="90000"/>
              </a:lnSpc>
            </a:pPr>
            <a:r>
              <a:rPr lang="en-US"/>
              <a:t>All RHS variables in sensitivity list and no unspecified conditional results =&gt; combinational logic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DDB77-1699-46C9-87D7-AE530E3F9064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1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1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Procedural Timing, Controls &amp; Synchronization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Meaning of </a:t>
            </a:r>
            <a:r>
              <a:rPr lang="en-US" b="1"/>
              <a:t>posedge</a:t>
            </a:r>
            <a:r>
              <a:rPr lang="en-US"/>
              <a:t>: 0 -&gt; 1, 0 -&gt; x, x -&gt; 1 </a:t>
            </a:r>
          </a:p>
          <a:p>
            <a:pPr>
              <a:lnSpc>
                <a:spcPct val="90000"/>
              </a:lnSpc>
            </a:pPr>
            <a:r>
              <a:rPr lang="en-US"/>
              <a:t>Special 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</a:t>
            </a:r>
            <a:r>
              <a:rPr lang="en-US" sz="2400"/>
              <a:t>	</a:t>
            </a:r>
            <a:r>
              <a:rPr lang="en-US" sz="2400" b="1"/>
              <a:t>always</a:t>
            </a:r>
            <a:r>
              <a:rPr lang="en-US" sz="2400"/>
              <a:t> @ (set </a:t>
            </a:r>
            <a:r>
              <a:rPr lang="en-US" sz="2400" b="1"/>
              <a:t>or</a:t>
            </a:r>
            <a:r>
              <a:rPr lang="en-US" sz="2400"/>
              <a:t> reset </a:t>
            </a:r>
            <a:r>
              <a:rPr lang="en-US" sz="2400" b="1"/>
              <a:t>or</a:t>
            </a:r>
            <a:r>
              <a:rPr lang="en-US" sz="2400"/>
              <a:t> </a:t>
            </a:r>
            <a:r>
              <a:rPr lang="en-US" sz="2400" b="1"/>
              <a:t>posedge</a:t>
            </a:r>
            <a:r>
              <a:rPr lang="en-US" sz="2400"/>
              <a:t> clk)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      </a:t>
            </a: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    </a:t>
            </a:r>
            <a:r>
              <a:rPr lang="en-US" sz="2400" b="1"/>
              <a:t>if </a:t>
            </a:r>
            <a:r>
              <a:rPr lang="en-US" sz="2400"/>
              <a:t>(reset == 1) Q = 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    </a:t>
            </a:r>
            <a:r>
              <a:rPr lang="en-US" sz="2400" b="1"/>
              <a:t>else if</a:t>
            </a:r>
            <a:r>
              <a:rPr lang="en-US" sz="2400"/>
              <a:t> (set == 1) Q =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    </a:t>
            </a:r>
            <a:r>
              <a:rPr lang="en-US" sz="2400" b="1"/>
              <a:t>else if</a:t>
            </a:r>
            <a:r>
              <a:rPr lang="en-US" sz="2400"/>
              <a:t> (clk == 1) Q = data;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      </a:t>
            </a:r>
            <a:r>
              <a:rPr lang="en-US" sz="2400" b="1"/>
              <a:t>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</a:t>
            </a:r>
            <a:r>
              <a:rPr lang="en-US" sz="2400"/>
              <a:t>// Does this work correctly? Why or why not?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41F54-A996-4870-B3DA-9358AB4880B3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>
            <a:normAutofit fontScale="90000"/>
          </a:bodyPr>
          <a:lstStyle/>
          <a:p>
            <a:r>
              <a:rPr lang="en-US"/>
              <a:t>Procedural Timing, Controls &amp; Synchronization (FIO)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700213"/>
            <a:ext cx="8016875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FF3F3F"/>
                </a:solidFill>
              </a:rPr>
              <a:t>wait</a:t>
            </a:r>
            <a:r>
              <a:rPr lang="en-US" sz="2800">
                <a:solidFill>
                  <a:srgbClr val="FF3F3F"/>
                </a:solidFill>
              </a:rPr>
              <a:t> </a:t>
            </a:r>
            <a:r>
              <a:rPr lang="en-US" sz="2800"/>
              <a:t>Construct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Suspends activity in behavior until expression following </a:t>
            </a:r>
            <a:r>
              <a:rPr lang="en-US" sz="2400" b="1">
                <a:solidFill>
                  <a:srgbClr val="FF3F3F"/>
                </a:solidFill>
              </a:rPr>
              <a:t>wait</a:t>
            </a:r>
            <a:r>
              <a:rPr lang="en-US" sz="2400"/>
              <a:t> is TRUE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always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b="1"/>
              <a:t>begin</a:t>
            </a:r>
            <a:endParaRPr lang="en-US" sz="24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   a = b;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   c = d;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  </a:t>
            </a:r>
            <a:r>
              <a:rPr lang="en-US" sz="2400" b="1">
                <a:solidFill>
                  <a:srgbClr val="FF3F3F"/>
                </a:solidFill>
              </a:rPr>
              <a:t> wait</a:t>
            </a:r>
            <a:r>
              <a:rPr lang="en-US" sz="2400"/>
              <a:t> (advance);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b="1"/>
              <a:t>end</a:t>
            </a:r>
            <a:r>
              <a:rPr lang="en-US"/>
              <a:t>	</a:t>
            </a:r>
            <a:r>
              <a:rPr lang="en-US" sz="2000" b="1"/>
              <a:t>   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57E06-81EA-4D03-BDCA-2A9284C5B340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Blocking Assignments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6868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Identified by = </a:t>
            </a:r>
          </a:p>
          <a:p>
            <a:pPr>
              <a:lnSpc>
                <a:spcPct val="90000"/>
              </a:lnSpc>
            </a:pPr>
            <a:r>
              <a:rPr lang="en-US" sz="2800"/>
              <a:t>Sequence of blocking assignments executes sequentially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                always</a:t>
            </a:r>
            <a:r>
              <a:rPr lang="en-US" sz="2400"/>
              <a:t> @(</a:t>
            </a:r>
            <a:r>
              <a:rPr lang="en-US" sz="2400" b="1"/>
              <a:t>posedge</a:t>
            </a:r>
            <a:r>
              <a:rPr lang="en-US" sz="2400"/>
              <a:t> clk)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         </a:t>
            </a:r>
            <a:r>
              <a:rPr lang="en-US" b="1"/>
              <a:t>begin</a:t>
            </a:r>
            <a:endParaRPr lang="en-US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  b = 0; c = 0;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  b = a + a;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       	     c = b + a;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     d = c  + a;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</a:t>
            </a:r>
            <a:r>
              <a:rPr lang="en-US" b="1"/>
              <a:t>end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E9CE2-5A07-416A-9257-EEFA435C55DD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5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5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5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5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Non-Blocking Assignments 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524000"/>
            <a:ext cx="8178800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Identified by &lt;= </a:t>
            </a:r>
          </a:p>
          <a:p>
            <a:pPr>
              <a:lnSpc>
                <a:spcPct val="90000"/>
              </a:lnSpc>
            </a:pPr>
            <a:r>
              <a:rPr lang="en-US" sz="2400"/>
              <a:t>Sequence of non-blocking assignments executes concurrently</a:t>
            </a:r>
          </a:p>
          <a:p>
            <a:pPr>
              <a:lnSpc>
                <a:spcPct val="90000"/>
              </a:lnSpc>
            </a:pPr>
            <a:r>
              <a:rPr lang="en-US" sz="2400"/>
              <a:t>Example 1: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</a:t>
            </a:r>
            <a:r>
              <a:rPr lang="en-US" sz="2000" b="1"/>
              <a:t>always</a:t>
            </a:r>
            <a:r>
              <a:rPr lang="en-US" sz="2000"/>
              <a:t> @(</a:t>
            </a:r>
            <a:r>
              <a:rPr lang="en-US" sz="2000" b="1"/>
              <a:t>posedge</a:t>
            </a:r>
            <a:r>
              <a:rPr lang="en-US" sz="2000"/>
              <a:t> clk)</a:t>
            </a:r>
            <a:endParaRPr lang="en-US" sz="28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</a:t>
            </a:r>
            <a:r>
              <a:rPr lang="en-US" sz="2000" b="1"/>
              <a:t>begin</a:t>
            </a:r>
            <a:endParaRPr lang="en-US" sz="20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        </a:t>
            </a:r>
            <a:r>
              <a:rPr lang="en-US"/>
              <a:t>b &lt;= 0; c &lt;= 0;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b &lt;= a + a;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       	c &lt;= b + a;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	d &lt;= c  + a;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 </a:t>
            </a:r>
            <a:r>
              <a:rPr lang="en-US" sz="2000" b="1"/>
              <a:t>end</a:t>
            </a:r>
            <a:r>
              <a:rPr lang="en-US" sz="2000"/>
              <a:t>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/*Calculates b = 2a, c = b + a, d &lt;= c + a. All values used on RHS are those at posedge clock. Note that there are two assignments to b and c. Only the last one is effective. */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C7A85-9C5F-40DA-9C17-0B099D1E7F4C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build="p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Blocking Assignments - Inter-Assignment Delay</a:t>
            </a:r>
          </a:p>
        </p:txBody>
      </p:sp>
      <p:sp>
        <p:nvSpPr>
          <p:cNvPr id="186371" name="Rectangle 1027"/>
          <p:cNvSpPr>
            <a:spLocks noGrp="1" noChangeArrowheads="1"/>
          </p:cNvSpPr>
          <p:nvPr>
            <p:ph idx="1"/>
          </p:nvPr>
        </p:nvSpPr>
        <p:spPr>
          <a:xfrm>
            <a:off x="1981200" y="1885950"/>
            <a:ext cx="8686800" cy="41719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Delays evaluation of RHS </a:t>
            </a:r>
            <a:r>
              <a:rPr lang="en-US" sz="2800" b="1"/>
              <a:t>and</a:t>
            </a:r>
            <a:r>
              <a:rPr lang="en-US" sz="2800"/>
              <a:t> assignment to LHS</a:t>
            </a:r>
          </a:p>
          <a:p>
            <a:pPr>
              <a:lnSpc>
                <a:spcPct val="90000"/>
              </a:lnSpc>
            </a:pPr>
            <a:r>
              <a:rPr lang="en-US"/>
              <a:t>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      </a:t>
            </a:r>
            <a:r>
              <a:rPr lang="en-US" sz="2000" b="1"/>
              <a:t>always</a:t>
            </a:r>
            <a:r>
              <a:rPr lang="en-US" sz="2000"/>
              <a:t> @(</a:t>
            </a:r>
            <a:r>
              <a:rPr lang="en-US" sz="2000" b="1"/>
              <a:t>posedge</a:t>
            </a:r>
            <a:r>
              <a:rPr lang="en-US" sz="2000"/>
              <a:t> clk)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begin</a:t>
            </a:r>
            <a:endParaRPr lang="en-US" sz="20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= 0; c = 0;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= a + a;      // uses a at posedge clock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#5 </a:t>
            </a:r>
            <a:r>
              <a:rPr lang="en-US" sz="800"/>
              <a:t> </a:t>
            </a:r>
            <a:r>
              <a:rPr lang="en-US" sz="2000"/>
              <a:t>c = b + a; // uses a at posedge clock + 5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d = c  + a;     // uses a at posedge clock + 5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end </a:t>
            </a:r>
            <a:r>
              <a:rPr lang="en-US" sz="2000"/>
              <a:t>/*c = 2 a(at posedge clock)+ a(at posedge clock + 5)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  d = 2 a(at posedge clock) + 2 a(at posedge clock + 5)*/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E55CA-B11F-4017-BD51-66C1786CD45C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6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6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CB9FF-F608-4A6E-9A32-0FC2E0A25378}" type="slidenum">
              <a:rPr lang="en-US"/>
              <a:pPr/>
              <a:t>58</a:t>
            </a:fld>
            <a:endParaRPr lang="en-US"/>
          </a:p>
        </p:txBody>
      </p:sp>
      <p:sp>
        <p:nvSpPr>
          <p:cNvPr id="269317" name="Rectangle 1029"/>
          <p:cNvSpPr>
            <a:spLocks noChangeArrowheads="1"/>
          </p:cNvSpPr>
          <p:nvPr/>
        </p:nvSpPr>
        <p:spPr bwMode="auto">
          <a:xfrm>
            <a:off x="1981200" y="1885950"/>
            <a:ext cx="8686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sz="2800">
                <a:latin typeface="Tahoma" panose="020B0604030504040204" pitchFamily="34" charset="0"/>
              </a:rPr>
              <a:t>Delays assignment to LHS and subsequent statements, </a:t>
            </a:r>
            <a:r>
              <a:rPr kumimoji="1" lang="en-US" sz="2800" b="1">
                <a:latin typeface="Tahoma" panose="020B0604030504040204" pitchFamily="34" charset="0"/>
              </a:rPr>
              <a:t>not</a:t>
            </a:r>
            <a:r>
              <a:rPr kumimoji="1" lang="en-US" sz="2800">
                <a:latin typeface="Tahoma" panose="020B0604030504040204" pitchFamily="34" charset="0"/>
              </a:rPr>
              <a:t> evaluation of RHS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</a:pPr>
            <a:r>
              <a:rPr kumimoji="1" lang="en-US" sz="3200">
                <a:latin typeface="Tahoma" panose="020B0604030504040204" pitchFamily="34" charset="0"/>
              </a:rPr>
              <a:t>Example: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3200">
                <a:latin typeface="Tahoma" panose="020B0604030504040204" pitchFamily="34" charset="0"/>
              </a:rPr>
              <a:t>      </a:t>
            </a:r>
            <a:r>
              <a:rPr kumimoji="1" lang="en-US" sz="2000" b="1">
                <a:latin typeface="Tahoma" panose="020B0604030504040204" pitchFamily="34" charset="0"/>
              </a:rPr>
              <a:t>always</a:t>
            </a:r>
            <a:r>
              <a:rPr kumimoji="1" lang="en-US" sz="2000">
                <a:latin typeface="Tahoma" panose="020B0604030504040204" pitchFamily="34" charset="0"/>
              </a:rPr>
              <a:t> @(</a:t>
            </a:r>
            <a:r>
              <a:rPr kumimoji="1" lang="en-US" sz="2000" b="1">
                <a:latin typeface="Tahoma" panose="020B0604030504040204" pitchFamily="34" charset="0"/>
              </a:rPr>
              <a:t>posedge</a:t>
            </a:r>
            <a:r>
              <a:rPr kumimoji="1" lang="en-US" sz="2000">
                <a:latin typeface="Tahoma" panose="020B0604030504040204" pitchFamily="34" charset="0"/>
              </a:rPr>
              <a:t> clk)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 </a:t>
            </a:r>
            <a:r>
              <a:rPr kumimoji="1" lang="en-US" sz="2000" b="1">
                <a:latin typeface="Tahoma" panose="020B0604030504040204" pitchFamily="34" charset="0"/>
              </a:rPr>
              <a:t>begin</a:t>
            </a:r>
            <a:endParaRPr kumimoji="1" lang="en-US" sz="2000">
              <a:latin typeface="Tahoma" panose="020B0604030504040204" pitchFamily="34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	b = 0; c = 0;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	b = a + a;      // uses a at posedge clock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	c = #5 b + a; // uses a at posedge clock 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	d = c  + a;     // uses a at posedge clock + 5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 </a:t>
            </a:r>
            <a:r>
              <a:rPr kumimoji="1" lang="en-US" sz="2000" b="1">
                <a:latin typeface="Tahoma" panose="020B0604030504040204" pitchFamily="34" charset="0"/>
              </a:rPr>
              <a:t>end </a:t>
            </a:r>
            <a:r>
              <a:rPr kumimoji="1" lang="en-US" sz="2000">
                <a:latin typeface="Tahoma" panose="020B0604030504040204" pitchFamily="34" charset="0"/>
              </a:rPr>
              <a:t>/* c = 3 a(at posedge clock) </a:t>
            </a:r>
          </a:p>
          <a:p>
            <a:pPr lvl="2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n-US" sz="2000">
                <a:latin typeface="Tahoma" panose="020B0604030504040204" pitchFamily="34" charset="0"/>
              </a:rPr>
              <a:t>	            d = 3a (at posedge clock)+ a (at posedge clock + 5)*/ </a:t>
            </a:r>
          </a:p>
        </p:txBody>
      </p:sp>
      <p:sp>
        <p:nvSpPr>
          <p:cNvPr id="269318" name="Rectangle 1030"/>
          <p:cNvSpPr>
            <a:spLocks noChangeArrowheads="1"/>
          </p:cNvSpPr>
          <p:nvPr/>
        </p:nvSpPr>
        <p:spPr bwMode="auto">
          <a:xfrm>
            <a:off x="1930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1" lang="en-US" sz="4000">
                <a:solidFill>
                  <a:schemeClr val="tx2"/>
                </a:solidFill>
                <a:latin typeface="Arial Black" panose="020B0A04020102020204" pitchFamily="34" charset="0"/>
              </a:rPr>
              <a:t>Blocking Assignment - Intra-Assignment Delay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9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9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8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Non-Blocking Assignment - Inter-Assignment Delay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28800"/>
            <a:ext cx="8534400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Delays evaluation of RHS </a:t>
            </a:r>
            <a:r>
              <a:rPr lang="en-US" sz="2800" b="1"/>
              <a:t>and</a:t>
            </a:r>
            <a:r>
              <a:rPr lang="en-US" sz="2800"/>
              <a:t> assignment to LHS</a:t>
            </a:r>
          </a:p>
          <a:p>
            <a:pPr>
              <a:lnSpc>
                <a:spcPct val="90000"/>
              </a:lnSpc>
            </a:pPr>
            <a:r>
              <a:rPr lang="en-US" sz="2800"/>
              <a:t>Delays subsequent statements</a:t>
            </a:r>
          </a:p>
          <a:p>
            <a:pPr>
              <a:lnSpc>
                <a:spcPct val="90000"/>
              </a:lnSpc>
            </a:pPr>
            <a:r>
              <a:rPr lang="en-US"/>
              <a:t>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      </a:t>
            </a:r>
            <a:r>
              <a:rPr lang="en-US" sz="2000" b="1"/>
              <a:t>always</a:t>
            </a:r>
            <a:r>
              <a:rPr lang="en-US" sz="2000"/>
              <a:t> @(</a:t>
            </a:r>
            <a:r>
              <a:rPr lang="en-US" sz="2000" b="1"/>
              <a:t>posedge</a:t>
            </a:r>
            <a:r>
              <a:rPr lang="en-US" sz="2000"/>
              <a:t> clk)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begin</a:t>
            </a:r>
            <a:endParaRPr lang="en-US" sz="20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&lt;= 0; c &lt;= 0;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&lt;= a + a;      // uses a at posedge clock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   #5 c &lt;= b + a; // uses b and a at posedge clock + 5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d &lt;= c  + a;     // uses a at posedge clock + 5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end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 b="1"/>
              <a:t> </a:t>
            </a:r>
            <a:r>
              <a:rPr lang="en-US" sz="2000"/>
              <a:t>/*c = b(at posedge clock + 5) + a(at posedge clock + 5) 	  d = c(at posedge clock + 5) + a (at posedge clock +5) */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3390F-3E5C-4380-9E17-EEF9A99CA2B3}" type="slidenum">
              <a:rPr lang="en-US"/>
              <a:pPr/>
              <a:t>59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7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7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7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7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7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7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7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7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87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Module Declaration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C1C77-0E5D-4C32-8541-4D394FC994CC}" type="slidenum">
              <a:rPr lang="en-US"/>
              <a:pPr/>
              <a:t>6</a:t>
            </a:fld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953000" y="2787650"/>
            <a:ext cx="6413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>
              <a:lnSpc>
                <a:spcPct val="80000"/>
              </a:lnSpc>
            </a:pPr>
            <a:endParaRPr lang="en-US" sz="1800" b="1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981200" y="1676400"/>
            <a:ext cx="8458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/>
              <a:t>Identifiers - must not be keywords!</a:t>
            </a:r>
          </a:p>
          <a:p>
            <a:r>
              <a:rPr lang="en-US"/>
              <a:t>Ports</a:t>
            </a:r>
          </a:p>
          <a:p>
            <a:pPr lvl="1"/>
            <a:r>
              <a:rPr lang="en-US" sz="2400"/>
              <a:t>First example of signals </a:t>
            </a:r>
          </a:p>
          <a:p>
            <a:pPr lvl="1"/>
            <a:r>
              <a:rPr lang="en-US" sz="2400"/>
              <a:t>Scalar: e. g., E_n</a:t>
            </a:r>
          </a:p>
          <a:p>
            <a:pPr lvl="1"/>
            <a:r>
              <a:rPr lang="en-US" sz="2400"/>
              <a:t>Vector: e. g., A[1:0], A[0:1], D[3:0], and D[0:3]</a:t>
            </a:r>
          </a:p>
          <a:p>
            <a:pPr lvl="2"/>
            <a:r>
              <a:rPr lang="en-US"/>
              <a:t>Range is MSB to LSB</a:t>
            </a:r>
          </a:p>
          <a:p>
            <a:pPr lvl="2"/>
            <a:r>
              <a:rPr lang="en-US"/>
              <a:t>Can refer to partial ranges - D[2:1]</a:t>
            </a:r>
          </a:p>
          <a:p>
            <a:pPr lvl="1"/>
            <a:r>
              <a:rPr lang="en-US" sz="2400"/>
              <a:t>Type: defined by keywords</a:t>
            </a:r>
          </a:p>
          <a:p>
            <a:pPr lvl="2"/>
            <a:r>
              <a:rPr lang="en-US" sz="2000" b="1"/>
              <a:t>input</a:t>
            </a:r>
            <a:endParaRPr lang="en-US" sz="2000"/>
          </a:p>
          <a:p>
            <a:pPr lvl="2"/>
            <a:r>
              <a:rPr lang="en-US" sz="2000" b="1"/>
              <a:t>output</a:t>
            </a:r>
            <a:endParaRPr lang="en-US" sz="2000"/>
          </a:p>
          <a:p>
            <a:pPr lvl="2"/>
            <a:r>
              <a:rPr lang="en-US" sz="2000" b="1"/>
              <a:t>inout  </a:t>
            </a:r>
            <a:r>
              <a:rPr lang="en-US" sz="2000"/>
              <a:t>(bi-directional)</a:t>
            </a:r>
            <a:endParaRPr lang="en-US" sz="2000" b="1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8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8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8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8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8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1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8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build="p" bldLvl="2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Non-Blocking Assignment - Intra-Assignment Delay</a:t>
            </a:r>
          </a:p>
        </p:txBody>
      </p:sp>
      <p:sp>
        <p:nvSpPr>
          <p:cNvPr id="273411" name="Rectangle 1027"/>
          <p:cNvSpPr>
            <a:spLocks noGrp="1" noChangeArrowheads="1"/>
          </p:cNvSpPr>
          <p:nvPr>
            <p:ph idx="1"/>
          </p:nvPr>
        </p:nvSpPr>
        <p:spPr>
          <a:xfrm>
            <a:off x="1981200" y="1828800"/>
            <a:ext cx="85344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Delays only assignment to LHS</a:t>
            </a:r>
          </a:p>
          <a:p>
            <a:pPr>
              <a:lnSpc>
                <a:spcPct val="90000"/>
              </a:lnSpc>
            </a:pPr>
            <a:r>
              <a:rPr lang="en-US"/>
              <a:t>Example: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      </a:t>
            </a:r>
            <a:r>
              <a:rPr lang="en-US" sz="2000" b="1"/>
              <a:t>always</a:t>
            </a:r>
            <a:r>
              <a:rPr lang="en-US" sz="2000"/>
              <a:t> @(</a:t>
            </a:r>
            <a:r>
              <a:rPr lang="en-US" sz="2000" b="1"/>
              <a:t>posedge</a:t>
            </a:r>
            <a:r>
              <a:rPr lang="en-US" sz="2000"/>
              <a:t> clk)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begin</a:t>
            </a:r>
            <a:endParaRPr lang="en-US" sz="2000"/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&lt;= 0; c &lt;= 0;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b &lt;= a + a;      // uses a at posedge clock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        c &lt;= #5 b + a; // uses a  and b at posedge clock 		d &lt;= c  + a;     // uses a  and c at posedge clock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 </a:t>
            </a:r>
            <a:r>
              <a:rPr lang="en-US" sz="2000" b="1"/>
              <a:t>end 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/* Calculates *c(posedge clock + 5) = b(at posedge clock) 	   + a(at posedge clock);  d(posedge clock) =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c(at posedge clock) + a (at posedge clock) */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9239-C302-4CCE-9F52-B7A0DE0BC05C}" type="slidenum">
              <a:rPr lang="en-US"/>
              <a:pPr/>
              <a:t>60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3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3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3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8077200" cy="1143000"/>
          </a:xfrm>
        </p:spPr>
        <p:txBody>
          <a:bodyPr/>
          <a:lstStyle/>
          <a:p>
            <a:pPr>
              <a:buFont typeface="Symbol" panose="05050102010706020507" pitchFamily="18" charset="2"/>
              <a:buNone/>
            </a:pPr>
            <a:r>
              <a:rPr lang="en-US"/>
              <a:t>Activity Control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621BF-1C20-4E28-9D99-5A8DB25D7C0A}" type="slidenum">
              <a:rPr lang="en-US"/>
              <a:pPr/>
              <a:t>61</a:t>
            </a:fld>
            <a:endParaRPr lang="en-US"/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1981200" y="1431925"/>
            <a:ext cx="8686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/>
              <a:t>Overview</a:t>
            </a:r>
          </a:p>
          <a:p>
            <a:r>
              <a:rPr lang="en-US" sz="2800"/>
              <a:t>Constructs for Activity Control</a:t>
            </a:r>
          </a:p>
          <a:p>
            <a:pPr lvl="1"/>
            <a:r>
              <a:rPr lang="en-US" sz="2400"/>
              <a:t>Conditional operator</a:t>
            </a:r>
          </a:p>
          <a:p>
            <a:pPr lvl="1"/>
            <a:r>
              <a:rPr lang="en-US" sz="2400"/>
              <a:t>case statement</a:t>
            </a:r>
          </a:p>
          <a:p>
            <a:pPr lvl="1"/>
            <a:r>
              <a:rPr lang="en-US" sz="2400"/>
              <a:t>if … else statement</a:t>
            </a:r>
          </a:p>
          <a:p>
            <a:pPr lvl="1"/>
            <a:r>
              <a:rPr lang="en-US" sz="2400"/>
              <a:t>Loops :</a:t>
            </a:r>
            <a:r>
              <a:rPr lang="en-US" sz="2400">
                <a:solidFill>
                  <a:srgbClr val="FF3F3F"/>
                </a:solidFill>
              </a:rPr>
              <a:t> repeat</a:t>
            </a:r>
            <a:r>
              <a:rPr lang="en-US" sz="2400"/>
              <a:t>, for, while, forever</a:t>
            </a:r>
          </a:p>
          <a:p>
            <a:pPr lvl="1"/>
            <a:r>
              <a:rPr lang="en-US" sz="2400"/>
              <a:t>disable statement</a:t>
            </a:r>
          </a:p>
          <a:p>
            <a:pPr lvl="1"/>
            <a:r>
              <a:rPr lang="en-US" sz="2400">
                <a:solidFill>
                  <a:srgbClr val="FF3F3F"/>
                </a:solidFill>
              </a:rPr>
              <a:t>fork</a:t>
            </a:r>
            <a:r>
              <a:rPr lang="en-US" sz="2400"/>
              <a:t> … </a:t>
            </a:r>
            <a:r>
              <a:rPr lang="en-US" sz="2400">
                <a:solidFill>
                  <a:srgbClr val="FF3F3F"/>
                </a:solidFill>
              </a:rPr>
              <a:t>join</a:t>
            </a:r>
            <a:r>
              <a:rPr lang="en-US" sz="2400"/>
              <a:t> statement</a:t>
            </a:r>
          </a:p>
          <a:p>
            <a:r>
              <a:rPr lang="en-US" sz="2800"/>
              <a:t>Tasks and Functions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bldLvl="2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Conditional Operator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? … :</a:t>
            </a:r>
          </a:p>
          <a:p>
            <a:r>
              <a:rPr lang="en-US"/>
              <a:t>Same as for use in continuous assignment statement for net types except applied to register types</a:t>
            </a:r>
          </a:p>
          <a:p>
            <a:r>
              <a:rPr lang="en-US"/>
              <a:t>Example:</a:t>
            </a:r>
          </a:p>
          <a:p>
            <a:pPr lvl="1">
              <a:buFontTx/>
              <a:buNone/>
            </a:pPr>
            <a:r>
              <a:rPr lang="en-US"/>
              <a:t>always@(posedge clock)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n-US"/>
              <a:t>Q &lt;= S ? A : B //combined DFF and 2-to-1 MUX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EE1C-405A-4EE5-990F-974C0F1B23E4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 Statement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2005013" y="1516063"/>
            <a:ext cx="8178800" cy="41719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Requires complete bitwise match over all four values so expression and case item expression must have same bit length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 </a:t>
            </a:r>
            <a:r>
              <a:rPr lang="en-US" sz="2400" b="1"/>
              <a:t>always</a:t>
            </a:r>
            <a:r>
              <a:rPr lang="en-US" sz="2400"/>
              <a:t>@(state, x) </a:t>
            </a:r>
            <a:r>
              <a:rPr lang="en-US" sz="2400" b="1"/>
              <a:t>begin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		   </a:t>
            </a:r>
            <a:r>
              <a:rPr lang="en-US" sz="2000" b="1"/>
              <a:t> reg[1:0] state;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			     </a:t>
            </a:r>
            <a:r>
              <a:rPr lang="en-US" sz="2000" b="1"/>
              <a:t>case</a:t>
            </a:r>
            <a:r>
              <a:rPr lang="en-US" sz="2000"/>
              <a:t> (state)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   		2’b00: next_state &lt;= s1;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   		2’b01: next_state &lt;= s2;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   		2’b10: </a:t>
            </a:r>
            <a:r>
              <a:rPr lang="en-US" sz="2000" b="1"/>
              <a:t>if </a:t>
            </a:r>
            <a:r>
              <a:rPr lang="en-US" sz="2000"/>
              <a:t>x next_state &lt;= s0;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        		     </a:t>
            </a:r>
            <a:r>
              <a:rPr lang="en-US" sz="2000" b="1"/>
              <a:t>else</a:t>
            </a:r>
            <a:r>
              <a:rPr lang="en-US" sz="2000"/>
              <a:t> next_state &lt;= s1;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     </a:t>
            </a:r>
            <a:r>
              <a:rPr lang="en-US" sz="2000" b="1"/>
              <a:t>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</a:t>
            </a:r>
            <a:r>
              <a:rPr lang="en-US" sz="2000" b="1"/>
              <a:t>default</a:t>
            </a:r>
            <a:r>
              <a:rPr lang="en-US" sz="2000"/>
              <a:t> next_state = 1’bxx;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			     </a:t>
            </a:r>
            <a:r>
              <a:rPr lang="en-US" sz="2000" b="1"/>
              <a:t>endcase</a:t>
            </a: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 </a:t>
            </a:r>
            <a:r>
              <a:rPr lang="en-US" sz="2000" b="1"/>
              <a:t>end</a:t>
            </a:r>
            <a:endParaRPr lang="en-US" sz="2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48988-1806-4DD4-B836-796BCF3F2F01}" type="slidenum">
              <a:rPr lang="en-US"/>
              <a:pPr/>
              <a:t>63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casex Statement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>
          <a:xfrm>
            <a:off x="2005014" y="1516063"/>
            <a:ext cx="8662987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Requires bitwise match over all but positions containing x or z; executes first match encountered if multiple matches.</a:t>
            </a:r>
          </a:p>
          <a:p>
            <a:pPr>
              <a:lnSpc>
                <a:spcPct val="90000"/>
              </a:lnSpc>
            </a:pPr>
            <a:r>
              <a:rPr lang="en-US" sz="2800"/>
              <a:t>Example: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000" b="1"/>
              <a:t>always</a:t>
            </a:r>
            <a:r>
              <a:rPr lang="en-US" sz="2000"/>
              <a:t>@(code) </a:t>
            </a:r>
            <a:r>
              <a:rPr lang="en-US" sz="2000" b="1"/>
              <a:t>begin</a:t>
            </a: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			</a:t>
            </a:r>
            <a:r>
              <a:rPr lang="en-US" sz="2000" b="1"/>
              <a:t>casex </a:t>
            </a:r>
            <a:r>
              <a:rPr lang="en-US" sz="2000"/>
              <a:t>(code)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   		2’b0x: control &lt;= 8’b00100110; //same for 2’b0z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2’b10: control &lt;= 8’b11000010;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2’b11: control &lt;= 8’b00111101;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</a:t>
            </a:r>
            <a:r>
              <a:rPr lang="en-US" sz="2000" b="1"/>
              <a:t>default </a:t>
            </a:r>
            <a:r>
              <a:rPr lang="en-US" sz="2000"/>
              <a:t>control &lt;= 8b’xxxxxxxx;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 		</a:t>
            </a:r>
            <a:r>
              <a:rPr lang="en-US" sz="2000" b="1"/>
              <a:t>endcase</a:t>
            </a: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000" b="1"/>
              <a:t>end</a:t>
            </a:r>
            <a:endParaRPr lang="en-US" sz="2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2A26F-C0BD-431A-AA07-303F03D23AC9}" type="slidenum">
              <a:rPr lang="en-US"/>
              <a:pPr/>
              <a:t>64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5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5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casez Statement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2005013" y="1516063"/>
            <a:ext cx="8178800" cy="41719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Requires bitwise match over all but positions containing z or ? (? is explicit don’t care); executes first match encountered if multiple matches.</a:t>
            </a:r>
          </a:p>
          <a:p>
            <a:pPr>
              <a:lnSpc>
                <a:spcPct val="90000"/>
              </a:lnSpc>
            </a:pPr>
            <a:r>
              <a:rPr lang="en-US" sz="2800"/>
              <a:t> Example: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000" b="1"/>
              <a:t>reg</a:t>
            </a:r>
            <a:r>
              <a:rPr lang="en-US" sz="2000"/>
              <a:t> [1:0] code;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000" b="1"/>
              <a:t>always</a:t>
            </a:r>
            <a:r>
              <a:rPr lang="en-US" sz="2000"/>
              <a:t>@(code) </a:t>
            </a:r>
            <a:r>
              <a:rPr lang="en-US" sz="2000" b="1"/>
              <a:t>begin</a:t>
            </a: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			</a:t>
            </a:r>
            <a:r>
              <a:rPr lang="en-US" sz="2000" b="1"/>
              <a:t>casez </a:t>
            </a:r>
            <a:r>
              <a:rPr lang="en-US" sz="2000"/>
              <a:t>(code)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   		2’b0z: control &lt;= 8’b00100110;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2’b1?: control &lt;= 8’b11000010;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	</a:t>
            </a:r>
            <a:r>
              <a:rPr lang="en-US" sz="2000" b="1"/>
              <a:t>default </a:t>
            </a:r>
            <a:r>
              <a:rPr lang="en-US" sz="2000"/>
              <a:t>control &lt;= 8b’xxxxxxxx;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    		</a:t>
            </a:r>
            <a:r>
              <a:rPr lang="en-US" sz="2000" b="1"/>
              <a:t>endcase</a:t>
            </a:r>
            <a:endParaRPr lang="en-US" sz="20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000" b="1"/>
              <a:t>end</a:t>
            </a:r>
            <a:endParaRPr lang="en-US" sz="20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1ACDE-A924-42FC-8059-66B8A5EB04C9}" type="slidenum">
              <a:rPr lang="en-US"/>
              <a:pPr/>
              <a:t>65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6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Conditional (if … else) Statement Example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178800" cy="4171950"/>
          </a:xfrm>
        </p:spPr>
        <p:txBody>
          <a:bodyPr>
            <a:normAutofit fontScale="62500" lnSpcReduction="20000"/>
          </a:bodyPr>
          <a:lstStyle/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</a:t>
            </a:r>
            <a:r>
              <a:rPr lang="en-US" sz="2400" b="1"/>
              <a:t>always</a:t>
            </a:r>
            <a:r>
              <a:rPr lang="en-US" sz="2400"/>
              <a:t>@(a or b or c) </a:t>
            </a:r>
            <a:r>
              <a:rPr lang="en-US" sz="2400" b="1"/>
              <a:t>begin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 b="1"/>
              <a:t>			</a:t>
            </a:r>
            <a:r>
              <a:rPr lang="en-US" sz="2400" b="1"/>
              <a:t>if (a == b)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				begin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					</a:t>
            </a:r>
            <a:r>
              <a:rPr lang="en-US" sz="2400"/>
              <a:t>q &lt;= data;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			stop &lt;= 1’b1;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 			</a:t>
            </a:r>
            <a:r>
              <a:rPr lang="en-US" sz="2400" b="1"/>
              <a:t>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			else   if </a:t>
            </a:r>
            <a:r>
              <a:rPr lang="en-US" sz="2400"/>
              <a:t>(a &gt; b)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b="1"/>
              <a:t>				</a:t>
            </a:r>
            <a:r>
              <a:rPr lang="en-US" sz="2400"/>
              <a:t>q &lt;= a;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		</a:t>
            </a:r>
            <a:r>
              <a:rPr lang="en-US" sz="2400" b="1"/>
              <a:t>else</a:t>
            </a:r>
            <a:endParaRPr lang="en-US" sz="240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			q &lt;= b;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		</a:t>
            </a:r>
            <a:r>
              <a:rPr lang="en-US" sz="2400" b="1"/>
              <a:t>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		</a:t>
            </a:r>
            <a:r>
              <a:rPr lang="en-US" sz="2400" b="1"/>
              <a:t>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b="1"/>
              <a:t>		end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/>
              <a:t>			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3AC39-B7FD-48F4-95AD-DFD566290555}" type="slidenum">
              <a:rPr lang="en-US"/>
              <a:pPr/>
              <a:t>66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Conditional (if … else) Statement (continued)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752600"/>
            <a:ext cx="8178800" cy="4171950"/>
          </a:xfrm>
        </p:spPr>
        <p:txBody>
          <a:bodyPr>
            <a:normAutofit fontScale="92500"/>
          </a:bodyPr>
          <a:lstStyle/>
          <a:p>
            <a:r>
              <a:rPr lang="en-US" sz="2800"/>
              <a:t>Must be careful to define outcome for all possible conditions – failure do do so can cause unintentional inference of latches!</a:t>
            </a:r>
          </a:p>
          <a:p>
            <a:r>
              <a:rPr lang="en-US" sz="2800" b="1"/>
              <a:t>else</a:t>
            </a:r>
            <a:r>
              <a:rPr lang="en-US" sz="2800"/>
              <a:t> is paired with nearest </a:t>
            </a:r>
            <a:r>
              <a:rPr lang="en-US" sz="2800" b="1"/>
              <a:t>if</a:t>
            </a:r>
            <a:r>
              <a:rPr lang="en-US" sz="2800"/>
              <a:t> when ambiguous - use </a:t>
            </a:r>
            <a:r>
              <a:rPr lang="en-US" sz="2800" b="1"/>
              <a:t>begin</a:t>
            </a:r>
            <a:r>
              <a:rPr lang="en-US" sz="2800"/>
              <a:t> and </a:t>
            </a:r>
            <a:r>
              <a:rPr lang="en-US" sz="2800" b="1"/>
              <a:t>end</a:t>
            </a:r>
            <a:r>
              <a:rPr lang="en-US" sz="2800"/>
              <a:t> in nesting to clarify.</a:t>
            </a:r>
          </a:p>
          <a:p>
            <a:r>
              <a:rPr lang="en-US" sz="2800"/>
              <a:t>Nested </a:t>
            </a:r>
            <a:r>
              <a:rPr lang="en-US" sz="2800" b="1"/>
              <a:t>if</a:t>
            </a:r>
            <a:r>
              <a:rPr lang="en-US" sz="2800"/>
              <a:t> … </a:t>
            </a:r>
            <a:r>
              <a:rPr lang="en-US" sz="2800" b="1"/>
              <a:t>else</a:t>
            </a:r>
            <a:r>
              <a:rPr lang="en-US" sz="2800"/>
              <a:t> will generate a “serial” or priority like circuit in synthesis  which may have a very long delay - better to use </a:t>
            </a:r>
            <a:r>
              <a:rPr lang="en-US" sz="2800" b="1"/>
              <a:t>case</a:t>
            </a:r>
            <a:r>
              <a:rPr lang="en-US" sz="2800"/>
              <a:t> statements to get “parallel” circuit.</a:t>
            </a: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7B401-AD25-4DA4-8FFF-2261B82E9747}" type="slidenum">
              <a:rPr lang="en-US"/>
              <a:pPr/>
              <a:t>67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8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Loop Example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76400"/>
            <a:ext cx="8178800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Example:</a:t>
            </a:r>
            <a:endParaRPr lang="en-US" sz="1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initial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integer</a:t>
            </a:r>
            <a:r>
              <a:rPr lang="en-US" sz="2400"/>
              <a:t> r, i;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r = 0;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</a:t>
            </a:r>
            <a:r>
              <a:rPr lang="en-US" sz="2400" b="1"/>
              <a:t>for</a:t>
            </a:r>
            <a:r>
              <a:rPr lang="en-US" sz="2400"/>
              <a:t> (i = 1; i &lt;= 7; i = i + 2)		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   			</a:t>
            </a: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	r[i] =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</a:t>
            </a:r>
            <a:r>
              <a:rPr lang="en-US" sz="2400" b="1"/>
              <a:t>end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</a:t>
            </a:r>
            <a:r>
              <a:rPr lang="en-US" sz="2400" b="1"/>
              <a:t>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DD20A-74EE-46DC-A30F-6AFA3DB5A53E}" type="slidenum">
              <a:rPr lang="en-US"/>
              <a:pPr/>
              <a:t>68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7" grpId="0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while Loop Example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828800"/>
            <a:ext cx="7924800" cy="41719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initial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r = 0;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i = 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	while</a:t>
            </a:r>
            <a:r>
              <a:rPr lang="en-US" sz="2400"/>
              <a:t> (i &lt;= 7)		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		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	r[i] =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	i = i + 2;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</a:t>
            </a:r>
            <a:r>
              <a:rPr lang="en-US" sz="2400" b="1"/>
              <a:t>end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	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F028-D941-40AB-87BA-B96FD119D5B9}" type="slidenum">
              <a:rPr lang="en-US"/>
              <a:pPr/>
              <a:t>69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Module Instantiation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37AEE-ABC8-4CC7-B1C1-B1822B6945B2}" type="slidenum">
              <a:rPr lang="en-US"/>
              <a:pPr/>
              <a:t>7</a:t>
            </a:fld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4953000" y="2787650"/>
            <a:ext cx="6413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>
              <a:lnSpc>
                <a:spcPct val="80000"/>
              </a:lnSpc>
            </a:pPr>
            <a:endParaRPr lang="en-US" sz="1800" b="1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981200" y="2057400"/>
            <a:ext cx="8686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module </a:t>
            </a:r>
            <a:r>
              <a:rPr lang="en-US" sz="2000"/>
              <a:t>C_4_16_decoder_with_enable (A,  E_n,  D) ;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input </a:t>
            </a:r>
            <a:r>
              <a:rPr lang="en-US" sz="2000"/>
              <a:t>[3:0] A ;    </a:t>
            </a:r>
            <a:endParaRPr lang="en-US" sz="2000" b="1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input </a:t>
            </a:r>
            <a:r>
              <a:rPr lang="en-US" sz="2000"/>
              <a:t>E_n ;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output </a:t>
            </a:r>
            <a:r>
              <a:rPr lang="en-US" sz="2000"/>
              <a:t>[15:0] D ; 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2000" b="1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wire </a:t>
            </a:r>
            <a:r>
              <a:rPr lang="en-US" sz="2000"/>
              <a:t>[3:0] S;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wire</a:t>
            </a:r>
            <a:r>
              <a:rPr lang="en-US" sz="2000"/>
              <a:t> [3:0] S_n;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12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C_2_4_decoder_with_enable DE (A[3:2],  E_n,  S);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not N0 (S_n, S)</a:t>
            </a:r>
            <a:r>
              <a:rPr lang="en-US" sz="2000" b="1"/>
              <a:t>;</a:t>
            </a:r>
            <a:endParaRPr lang="en-US" sz="2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C_2_4_decoder_with_enable D0 (A[1:0],  S_n[0],  D[3:0]);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C_2_4_decoder_with_enable D1 (A[1:0],  S_n[1],  D[7:4]);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C_2_4_decoder_with_enable D2 (A[1:0],  S_n[2],  D[11:8]);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/>
              <a:t>		C_2_4_decoder_with_enable D3 (A[1:0],  S_n[3],  D[15:12]);</a:t>
            </a:r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sz="1000"/>
          </a:p>
          <a:p>
            <a:pPr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sz="2000" b="1"/>
              <a:t>		endmodule </a:t>
            </a:r>
          </a:p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981200" y="15240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/>
              <a:t>Example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0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0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0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06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50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50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50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50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0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0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06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506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build="p" autoUpdateAnimBg="0"/>
      <p:bldP spid="45061" grpId="0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forever Loop Example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1828800"/>
            <a:ext cx="6453188" cy="41719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b="1"/>
              <a:t>initial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</a:t>
            </a: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clk = 0;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</a:t>
            </a:r>
            <a:r>
              <a:rPr lang="en-US" sz="2400" b="1"/>
              <a:t>forever</a:t>
            </a:r>
            <a:r>
              <a:rPr lang="en-US" sz="2400"/>
              <a:t> 			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   			</a:t>
            </a:r>
            <a:r>
              <a:rPr lang="en-US" sz="2400" b="1"/>
              <a:t>begin</a:t>
            </a:r>
            <a:endParaRPr lang="en-US" sz="24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	#50 clk =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	#50 clk = 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		</a:t>
            </a:r>
            <a:r>
              <a:rPr lang="en-US" sz="2400" b="1"/>
              <a:t>end</a:t>
            </a:r>
            <a:r>
              <a:rPr lang="en-US" sz="240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/>
              <a:t>	</a:t>
            </a:r>
            <a:r>
              <a:rPr lang="en-US" sz="2400" b="1"/>
              <a:t>end</a:t>
            </a:r>
          </a:p>
          <a:p>
            <a:pPr>
              <a:lnSpc>
                <a:spcPct val="90000"/>
              </a:lnSpc>
            </a:pPr>
            <a:r>
              <a:rPr lang="en-US" sz="2400"/>
              <a:t>Usually used in testbenches rather than for synthesized logic.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3BE94-BC80-4EB5-8449-615CD113926C}" type="slidenum">
              <a:rPr lang="en-US"/>
              <a:pPr/>
              <a:t>70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5" grpId="0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Tasks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>
          <a:xfrm>
            <a:off x="2049464" y="1565275"/>
            <a:ext cx="8466137" cy="4171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Declared within a module</a:t>
            </a:r>
          </a:p>
          <a:p>
            <a:pPr>
              <a:lnSpc>
                <a:spcPct val="90000"/>
              </a:lnSpc>
            </a:pPr>
            <a:r>
              <a:rPr lang="en-US" sz="2800"/>
              <a:t>Referenced only by a behavior within the module</a:t>
            </a:r>
          </a:p>
          <a:p>
            <a:pPr>
              <a:lnSpc>
                <a:spcPct val="90000"/>
              </a:lnSpc>
            </a:pPr>
            <a:r>
              <a:rPr lang="en-US" sz="2800"/>
              <a:t>Parameters passed to task as inputs and inouts and from task as outputs or inouts</a:t>
            </a:r>
          </a:p>
          <a:p>
            <a:pPr>
              <a:lnSpc>
                <a:spcPct val="90000"/>
              </a:lnSpc>
            </a:pPr>
            <a:r>
              <a:rPr lang="en-US" sz="2800"/>
              <a:t>Local variables can be declared</a:t>
            </a:r>
          </a:p>
          <a:p>
            <a:pPr>
              <a:lnSpc>
                <a:spcPct val="90000"/>
              </a:lnSpc>
            </a:pPr>
            <a:r>
              <a:rPr lang="en-US" sz="2800"/>
              <a:t>Recursion not supported although nesting permitted (nested copies of variables use same storage)</a:t>
            </a:r>
          </a:p>
          <a:p>
            <a:pPr>
              <a:lnSpc>
                <a:spcPct val="90000"/>
              </a:lnSpc>
            </a:pPr>
            <a:r>
              <a:rPr lang="en-US" sz="2800"/>
              <a:t>See Fig. 7.43 p. 226 of [5]for rules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	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4757-4822-4CDD-8B49-AC858FABB0C8}" type="slidenum">
              <a:rPr lang="en-US"/>
              <a:pPr/>
              <a:t>71</a:t>
            </a:fld>
            <a:endParaRPr lang="en-US"/>
          </a:p>
        </p:txBody>
      </p:sp>
    </p:spTree>
  </p:cSld>
  <p:clrMapOvr>
    <a:masterClrMapping/>
  </p:clrMapOvr>
  <p:transition>
    <p:random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r>
              <a:rPr lang="en-US"/>
              <a:t>Task Example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idx="1"/>
          </p:nvPr>
        </p:nvSpPr>
        <p:spPr>
          <a:xfrm>
            <a:off x="2819400" y="1676400"/>
            <a:ext cx="7848600" cy="417195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	</a:t>
            </a:r>
            <a:r>
              <a:rPr lang="en-US" sz="1800" b="1"/>
              <a:t>task</a:t>
            </a:r>
            <a:r>
              <a:rPr lang="en-US" sz="1800"/>
              <a:t> leading_1;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</a:t>
            </a:r>
            <a:r>
              <a:rPr lang="en-US" sz="1800" b="1"/>
              <a:t>input</a:t>
            </a:r>
            <a:r>
              <a:rPr lang="en-US" sz="1800"/>
              <a:t> [7:0] data_word;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</a:t>
            </a:r>
            <a:r>
              <a:rPr lang="en-US" sz="1800" b="1"/>
              <a:t>output</a:t>
            </a:r>
            <a:r>
              <a:rPr lang="en-US" sz="1800"/>
              <a:t> [2:0] position;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</a:t>
            </a:r>
            <a:r>
              <a:rPr lang="en-US" sz="1800" b="1"/>
              <a:t> reg</a:t>
            </a:r>
            <a:r>
              <a:rPr lang="en-US" sz="1800"/>
              <a:t> [7:0] temp;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</a:t>
            </a:r>
            <a:r>
              <a:rPr lang="en-US" sz="1800" b="1"/>
              <a:t>reg</a:t>
            </a:r>
            <a:r>
              <a:rPr lang="en-US" sz="1800"/>
              <a:t> [2:0] position;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</a:t>
            </a:r>
            <a:r>
              <a:rPr lang="en-US" sz="1800" b="1"/>
              <a:t>begin</a:t>
            </a:r>
            <a:endParaRPr lang="en-US" sz="1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temp = data_word;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position = 3'b111;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</a:t>
            </a:r>
            <a:r>
              <a:rPr lang="en-US" sz="1800" b="1"/>
              <a:t>while</a:t>
            </a:r>
            <a:r>
              <a:rPr lang="en-US" sz="1800"/>
              <a:t> (!temp[7])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			     @(posedge clock)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        begin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        temp = temp &lt;&lt;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        position = position - 1;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                                </a:t>
            </a:r>
            <a:r>
              <a:rPr lang="en-US" sz="1800" b="1"/>
              <a:t>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 b="1"/>
              <a:t>                        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1800"/>
              <a:t>	</a:t>
            </a:r>
            <a:r>
              <a:rPr lang="en-US" sz="1800" b="1"/>
              <a:t>endtask  </a:t>
            </a:r>
            <a:r>
              <a:rPr lang="en-US" sz="1800"/>
              <a:t>// Code is not synthesizable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C70E9-1580-4508-8FF9-AB724AB64277}" type="slidenum">
              <a:rPr lang="en-US"/>
              <a:pPr/>
              <a:t>72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autoUpdateAnimBg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2201864" y="1828800"/>
            <a:ext cx="8466137" cy="417195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Implement combinational behavior</a:t>
            </a:r>
          </a:p>
          <a:p>
            <a:pPr>
              <a:lnSpc>
                <a:spcPct val="90000"/>
              </a:lnSpc>
            </a:pPr>
            <a:r>
              <a:rPr lang="en-US" sz="2800"/>
              <a:t>No timing controls or tasks which implies no </a:t>
            </a:r>
            <a:r>
              <a:rPr lang="en-US" sz="2800" b="1"/>
              <a:t>while</a:t>
            </a:r>
          </a:p>
          <a:p>
            <a:pPr>
              <a:lnSpc>
                <a:spcPct val="90000"/>
              </a:lnSpc>
            </a:pPr>
            <a:r>
              <a:rPr lang="en-US" sz="2800"/>
              <a:t>May call other functions with no recursion</a:t>
            </a:r>
          </a:p>
          <a:p>
            <a:pPr>
              <a:lnSpc>
                <a:spcPct val="90000"/>
              </a:lnSpc>
            </a:pPr>
            <a:r>
              <a:rPr lang="en-US" sz="2800"/>
              <a:t>Reference in an expression, e.g. RHS</a:t>
            </a:r>
          </a:p>
          <a:p>
            <a:pPr>
              <a:lnSpc>
                <a:spcPct val="90000"/>
              </a:lnSpc>
            </a:pPr>
            <a:r>
              <a:rPr lang="en-US" sz="2800"/>
              <a:t>No output or inout allowed </a:t>
            </a:r>
          </a:p>
          <a:p>
            <a:pPr>
              <a:lnSpc>
                <a:spcPct val="90000"/>
              </a:lnSpc>
            </a:pPr>
            <a:r>
              <a:rPr lang="en-US" sz="2800"/>
              <a:t>Implicit register having name and range of function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900"/>
              <a:t>	</a:t>
            </a: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5D37F-2AA9-4340-903A-00BA3A82F43E}" type="slidenum">
              <a:rPr lang="en-US"/>
              <a:pPr/>
              <a:t>73</a:t>
            </a:fld>
            <a:endParaRPr lang="en-US"/>
          </a:p>
        </p:txBody>
      </p:sp>
    </p:spTree>
  </p:cSld>
  <p:clrMapOvr>
    <a:masterClrMapping/>
  </p:clrMapOvr>
  <p:transition>
    <p:random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Example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idx="1"/>
          </p:nvPr>
        </p:nvSpPr>
        <p:spPr>
          <a:xfrm>
            <a:off x="2743200" y="1752600"/>
            <a:ext cx="7391400" cy="41719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</a:t>
            </a:r>
            <a:r>
              <a:rPr lang="en-US" sz="2000" b="1"/>
              <a:t>function</a:t>
            </a:r>
            <a:r>
              <a:rPr lang="en-US" sz="2000"/>
              <a:t> [2:0] leading_1;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</a:t>
            </a:r>
            <a:r>
              <a:rPr lang="en-US" sz="2000" b="1"/>
              <a:t> input</a:t>
            </a:r>
            <a:r>
              <a:rPr lang="en-US" sz="2000"/>
              <a:t> [7:0] data_word;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  </a:t>
            </a:r>
            <a:r>
              <a:rPr lang="en-US" sz="2000" b="1"/>
              <a:t>reg</a:t>
            </a:r>
            <a:r>
              <a:rPr lang="en-US" sz="2000"/>
              <a:t> [7:0] temp;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	        </a:t>
            </a:r>
            <a:r>
              <a:rPr lang="en-US" sz="2000" b="1"/>
              <a:t> begin</a:t>
            </a:r>
            <a:endParaRPr lang="en-US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temp = data_word;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leading_1 = 3'b111;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</a:t>
            </a:r>
            <a:r>
              <a:rPr lang="en-US" sz="2000" b="1"/>
              <a:t>while</a:t>
            </a:r>
            <a:r>
              <a:rPr lang="en-US" sz="2000"/>
              <a:t> (!temp[7])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        </a:t>
            </a:r>
            <a:r>
              <a:rPr lang="en-US" sz="2000" b="1"/>
              <a:t>begin</a:t>
            </a:r>
            <a:endParaRPr lang="en-US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        temp = temp &lt;&lt;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        leading_1 = leading_1 - 1;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        </a:t>
            </a:r>
            <a:r>
              <a:rPr lang="en-US" sz="2000" b="1"/>
              <a:t>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                        </a:t>
            </a:r>
            <a:r>
              <a:rPr lang="en-US" sz="2000" b="1"/>
              <a:t>end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/>
              <a:t>	</a:t>
            </a:r>
            <a:r>
              <a:rPr lang="en-US" sz="2000" b="1"/>
              <a:t>endfunction</a:t>
            </a:r>
          </a:p>
          <a:p>
            <a:pPr>
              <a:lnSpc>
                <a:spcPct val="90000"/>
              </a:lnSpc>
            </a:pPr>
            <a:r>
              <a:rPr lang="en-US" sz="2000" b="1"/>
              <a:t>Is the above code synthesizable?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74D94-DC19-4C94-A253-844D5A147A37}" type="slidenum">
              <a:rPr lang="en-US"/>
              <a:pPr/>
              <a:t>74</a:t>
            </a:fld>
            <a:endParaRPr lang="en-US"/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7467600" y="6019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panose="020B0604020202020204" pitchFamily="34" charset="0"/>
              </a:rPr>
              <a:t>No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autoUpdateAnimBg="0"/>
      <p:bldP spid="211972" grpId="0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Compiler Directives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Useful for controlling what is synthesized and the resulting logic</a:t>
            </a:r>
          </a:p>
          <a:p>
            <a:pPr>
              <a:lnSpc>
                <a:spcPct val="90000"/>
              </a:lnSpc>
            </a:pPr>
            <a:r>
              <a:rPr lang="en-US" sz="2800"/>
              <a:t>Warning: Not recognized by other compilers – therefore reduce code portability</a:t>
            </a:r>
          </a:p>
          <a:p>
            <a:pPr>
              <a:lnSpc>
                <a:spcPct val="90000"/>
              </a:lnSpc>
            </a:pPr>
            <a:r>
              <a:rPr lang="en-US" sz="280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// synopsys translate_off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Code here describes something that is not to be synthesized such at a simulation testbench -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can contain non-synthesizable constructs such as delays)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//  synopsys translate_on</a:t>
            </a:r>
          </a:p>
          <a:p>
            <a:pPr lvl="1">
              <a:lnSpc>
                <a:spcPct val="90000"/>
              </a:lnSpc>
            </a:pPr>
            <a:endParaRPr lang="en-US" sz="2400"/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6C05B-0CD6-468D-AB22-916C65A55429}" type="slidenum">
              <a:rPr lang="en-US"/>
              <a:pPr/>
              <a:t>75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8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8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Compiler Directives (Continued)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Examples: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// synopsys parallel_case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 Forces generation of multiplexer-like structure instead of priority structure when included after case declaration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// synopsys full_case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   Indicates that all cases have been considered when included in case declaration; when used, no default statement needed and latches will not be inferred can be used in combination with parallel case: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/>
              <a:t>	</a:t>
            </a:r>
            <a:r>
              <a:rPr lang="en-US" sz="2400" b="1"/>
              <a:t>case</a:t>
            </a:r>
            <a:r>
              <a:rPr lang="en-US" sz="2400"/>
              <a:t> (state) // synopsys parallel_case full_case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D1FF0-D39A-4FD3-8E37-DA5E5642CB61}" type="slidenum">
              <a:rPr lang="en-US"/>
              <a:pPr/>
              <a:t>76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9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9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 autoUpdateAnimBg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Testbench Approach</a:t>
            </a:r>
          </a:p>
        </p:txBody>
      </p:sp>
      <p:sp>
        <p:nvSpPr>
          <p:cNvPr id="25293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Verilog module to produce testing environment including stimulus generation and/or response monitoring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56C4-333B-4553-9398-9BF32472B85E}" type="slidenum">
              <a:rPr lang="en-US"/>
              <a:pPr/>
              <a:t>77</a:t>
            </a:fld>
            <a:endParaRPr lang="en-US"/>
          </a:p>
        </p:txBody>
      </p:sp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3001963" y="3597276"/>
            <a:ext cx="6172200" cy="24685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solidFill>
                <a:schemeClr val="folHlink"/>
              </a:solidFill>
            </a:endParaRPr>
          </a:p>
        </p:txBody>
      </p:sp>
      <p:sp>
        <p:nvSpPr>
          <p:cNvPr id="252933" name="Rectangle 5"/>
          <p:cNvSpPr>
            <a:spLocks noChangeArrowheads="1"/>
          </p:cNvSpPr>
          <p:nvPr/>
        </p:nvSpPr>
        <p:spPr bwMode="auto">
          <a:xfrm>
            <a:off x="5135563" y="3811588"/>
            <a:ext cx="1828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5411789" y="4079876"/>
            <a:ext cx="126028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Helvetica" panose="020B0604020202020204" pitchFamily="34" charset="0"/>
              </a:rPr>
              <a:t>  UUT</a:t>
            </a:r>
          </a:p>
          <a:p>
            <a:r>
              <a:rPr lang="en-US" b="1">
                <a:latin typeface="Helvetica" panose="020B0604020202020204" pitchFamily="34" charset="0"/>
              </a:rPr>
              <a:t>Module</a:t>
            </a:r>
            <a:endParaRPr lang="en-US" sz="2000" b="1">
              <a:latin typeface="Helvetica" panose="020B0604020202020204" pitchFamily="34" charset="0"/>
            </a:endParaRPr>
          </a:p>
        </p:txBody>
      </p:sp>
      <p:sp>
        <p:nvSpPr>
          <p:cNvPr id="252935" name="AutoShape 7"/>
          <p:cNvSpPr>
            <a:spLocks noChangeArrowheads="1"/>
          </p:cNvSpPr>
          <p:nvPr/>
        </p:nvSpPr>
        <p:spPr bwMode="auto">
          <a:xfrm>
            <a:off x="4252913" y="4391026"/>
            <a:ext cx="900112" cy="334963"/>
          </a:xfrm>
          <a:prstGeom prst="rightArrow">
            <a:avLst>
              <a:gd name="adj1" fmla="val 50000"/>
              <a:gd name="adj2" fmla="val 6718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252936" name="AutoShape 8"/>
          <p:cNvSpPr>
            <a:spLocks noChangeArrowheads="1"/>
          </p:cNvSpPr>
          <p:nvPr/>
        </p:nvSpPr>
        <p:spPr bwMode="auto">
          <a:xfrm>
            <a:off x="6996113" y="4391026"/>
            <a:ext cx="900112" cy="334963"/>
          </a:xfrm>
          <a:prstGeom prst="rightArrow">
            <a:avLst>
              <a:gd name="adj1" fmla="val 50000"/>
              <a:gd name="adj2" fmla="val 6718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252937" name="Text Box 9"/>
          <p:cNvSpPr txBox="1">
            <a:spLocks noChangeArrowheads="1"/>
          </p:cNvSpPr>
          <p:nvPr/>
        </p:nvSpPr>
        <p:spPr bwMode="auto">
          <a:xfrm>
            <a:off x="3322639" y="3867150"/>
            <a:ext cx="147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Helvetica" panose="020B0604020202020204" pitchFamily="34" charset="0"/>
              </a:rPr>
              <a:t>Stimulus</a:t>
            </a:r>
            <a:endParaRPr lang="en-US" sz="2000" b="1">
              <a:solidFill>
                <a:schemeClr val="tx2"/>
              </a:solidFill>
              <a:latin typeface="Helvetica" panose="020B0604020202020204" pitchFamily="34" charset="0"/>
            </a:endParaRPr>
          </a:p>
        </p:txBody>
      </p:sp>
      <p:sp>
        <p:nvSpPr>
          <p:cNvPr id="252938" name="Text Box 10"/>
          <p:cNvSpPr txBox="1">
            <a:spLocks noChangeArrowheads="1"/>
          </p:cNvSpPr>
          <p:nvPr/>
        </p:nvSpPr>
        <p:spPr bwMode="auto">
          <a:xfrm>
            <a:off x="7375526" y="3836988"/>
            <a:ext cx="164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Helvetica" panose="020B0604020202020204" pitchFamily="34" charset="0"/>
              </a:rPr>
              <a:t>Response</a:t>
            </a:r>
            <a:endParaRPr lang="en-US" sz="2000" b="1">
              <a:solidFill>
                <a:schemeClr val="tx2"/>
              </a:solidFill>
              <a:latin typeface="Helvetica" panose="020B0604020202020204" pitchFamily="34" charset="0"/>
            </a:endParaRPr>
          </a:p>
        </p:txBody>
      </p: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4529139" y="5495925"/>
            <a:ext cx="3025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Helvetica" panose="020B0604020202020204" pitchFamily="34" charset="0"/>
              </a:rPr>
              <a:t>  Testbench Module</a:t>
            </a:r>
            <a:endParaRPr lang="en-US" sz="2000" b="1">
              <a:latin typeface="Helvetica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2" grpId="0" build="p" autoUpdateAnimBg="0"/>
      <p:bldP spid="252937" grpId="0" autoUpdateAnimBg="0"/>
      <p:bldP spid="252938" grpId="0" autoUpdateAnimBg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915400" cy="1143000"/>
          </a:xfrm>
        </p:spPr>
        <p:txBody>
          <a:bodyPr/>
          <a:lstStyle/>
          <a:p>
            <a:r>
              <a:rPr lang="en-US" sz="4400"/>
              <a:t>Stimulus Generation Example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sz="2400"/>
              <a:t>	`timescale 1ns /1ns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	module com_test_bench_v;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  		reg[8:0] stim;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   		wire[3:0] S;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   		wire C4;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	adder_4_b_v a1(stim[8:5], stim[4:1], stim[0], S, C4);</a:t>
            </a:r>
          </a:p>
          <a:p>
            <a:pPr>
              <a:buFont typeface="Wingdings" panose="05000000000000000000" pitchFamily="2" charset="2"/>
              <a:buNone/>
            </a:pPr>
            <a:endParaRPr lang="en-US" sz="2400"/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	//Continued on next slide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400"/>
              <a:t>	endmodule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78F57-3CA7-4705-9FE7-83257D46F840}" type="slidenum">
              <a:rPr lang="en-US"/>
              <a:pPr/>
              <a:t>78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autoUpdateAnimBg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/>
              <a:t>Stimulus Generation Example (Continued)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1997076" y="2133599"/>
            <a:ext cx="8670925" cy="436723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000" dirty="0"/>
              <a:t>		</a:t>
            </a:r>
            <a:r>
              <a:rPr lang="en-US" sz="2400" dirty="0"/>
              <a:t>//Generate stimulus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		initial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		begin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</a:t>
            </a:r>
            <a:r>
              <a:rPr lang="en-US" sz="2400" dirty="0" err="1"/>
              <a:t>stim</a:t>
            </a:r>
            <a:r>
              <a:rPr lang="en-US" sz="2400" dirty="0"/>
              <a:t> = 9'b000000000;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9'b111100001;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9'b000011111;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9'b111100010;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9'b000111110;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9'b111100000;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</a:t>
            </a:r>
            <a:r>
              <a:rPr lang="en-US" sz="2400" dirty="0" err="1"/>
              <a:t>stim</a:t>
            </a:r>
            <a:r>
              <a:rPr lang="en-US" sz="2400" dirty="0"/>
              <a:t> = 9'b000011110;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      		#10 $stop;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sz="2400" dirty="0"/>
              <a:t>		end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C3312-8EC5-42CB-B5B3-7A7E8BD00986}" type="slidenum">
              <a:rPr lang="en-US"/>
              <a:pPr/>
              <a:t>79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4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49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0400" y="228600"/>
            <a:ext cx="8737600" cy="1143000"/>
          </a:xfrm>
        </p:spPr>
        <p:txBody>
          <a:bodyPr/>
          <a:lstStyle/>
          <a:p>
            <a:r>
              <a:rPr lang="en-US"/>
              <a:t>Module Instantiation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98E4E-E11A-4E67-965D-E1E26EF7289B}" type="slidenum">
              <a:rPr lang="en-US"/>
              <a:pPr/>
              <a:t>8</a:t>
            </a:fld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4953000" y="2787650"/>
            <a:ext cx="6413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vl="1">
              <a:lnSpc>
                <a:spcPct val="80000"/>
              </a:lnSpc>
            </a:pPr>
            <a:endParaRPr lang="en-US" sz="1800" b="1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1981200" y="2209800"/>
            <a:ext cx="86868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>
              <a:lnSpc>
                <a:spcPct val="80000"/>
              </a:lnSpc>
            </a:pPr>
            <a:r>
              <a:rPr lang="en-US" sz="2400"/>
              <a:t>Single module instantiation for five module instances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  	C_2_4_decoder_with_enable	DE (A[3:2],  E_n,  S),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					D0 (A[1:0],  S_n[0],  D[3:0]),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					D1 (A[1:0],  S_n[1],  D[7:4]),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					D2 (A[1:0],  S_n[2],  D[11:8]),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					D3 (A[1:0],  S_n[3],  D[15:12]);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2000"/>
          </a:p>
          <a:p>
            <a:pPr lvl="1">
              <a:lnSpc>
                <a:spcPct val="80000"/>
              </a:lnSpc>
            </a:pPr>
            <a:r>
              <a:rPr lang="en-US" sz="2400"/>
              <a:t>Named_port connection</a:t>
            </a:r>
            <a:endParaRPr lang="en-US"/>
          </a:p>
          <a:p>
            <a:pPr>
              <a:lnSpc>
                <a:spcPct val="40000"/>
              </a:lnSpc>
              <a:buFont typeface="Wingdings" panose="05000000000000000000" pitchFamily="2" charset="2"/>
              <a:buNone/>
            </a:pPr>
            <a:r>
              <a:rPr lang="en-US" sz="2800"/>
              <a:t>		</a:t>
            </a:r>
            <a:endParaRPr lang="en-US" sz="1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  	C_2_4_decoder_with_enable	DE (.E_n (E_n), .A (A[3:2]) .D (S));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/>
              <a:t>	// Note order in list no longer important (E_n and A interchanged).</a:t>
            </a:r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981200" y="16002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1374775" indent="-285750">
              <a:spcBef>
                <a:spcPct val="20000"/>
              </a:spcBef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7176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2060575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403475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8606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33178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7750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4232275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/>
              <a:t>More Examples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 autoUpdateAnimBg="0"/>
      <p:bldP spid="4710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Gate Level</a:t>
            </a:r>
            <a:endParaRPr lang="en-US" sz="2800" b="1" dirty="0"/>
          </a:p>
          <a:p>
            <a:pPr lvl="1">
              <a:lnSpc>
                <a:spcPct val="90000"/>
              </a:lnSpc>
            </a:pPr>
            <a:r>
              <a:rPr lang="en-US" sz="2400" dirty="0"/>
              <a:t>and, </a:t>
            </a:r>
            <a:r>
              <a:rPr lang="en-US" sz="2400" dirty="0" err="1"/>
              <a:t>nand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or, nor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xor</a:t>
            </a:r>
            <a:r>
              <a:rPr lang="en-US" sz="2400" dirty="0"/>
              <a:t>, </a:t>
            </a:r>
            <a:r>
              <a:rPr lang="en-US" sz="2400" dirty="0" err="1"/>
              <a:t>xnor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err="1"/>
              <a:t>buf</a:t>
            </a:r>
            <a:r>
              <a:rPr lang="en-US" sz="2400" dirty="0"/>
              <a:t> , not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bufif0, bufif1, notif0, notif1 (three-state)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Switch Level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rgbClr val="FF3F3F"/>
                </a:solidFill>
                <a:hlinkClick r:id="rId2"/>
              </a:rPr>
              <a:t>*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mos</a:t>
            </a:r>
            <a:r>
              <a:rPr lang="en-US" sz="2400" dirty="0">
                <a:hlinkClick r:id="rId2"/>
              </a:rPr>
              <a:t> 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where * is</a:t>
            </a:r>
            <a:r>
              <a:rPr lang="en-US" sz="2400" dirty="0">
                <a:hlinkClick r:id="rId2"/>
              </a:rPr>
              <a:t> </a:t>
            </a:r>
            <a:r>
              <a:rPr lang="en-US" sz="2400" dirty="0">
                <a:solidFill>
                  <a:srgbClr val="CC0000"/>
                </a:solidFill>
                <a:hlinkClick r:id="rId2"/>
              </a:rPr>
              <a:t>n,</a:t>
            </a:r>
            <a:r>
              <a:rPr lang="en-US" sz="2400" dirty="0">
                <a:hlinkClick r:id="rId2"/>
              </a:rPr>
              <a:t> 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p, c, 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rn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, 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rp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, 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rc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; 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pullup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, 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pulldown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;</a:t>
            </a:r>
            <a:r>
              <a:rPr lang="en-US" sz="2400" dirty="0">
                <a:hlinkClick r:id="rId2"/>
              </a:rPr>
              <a:t> 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*</a:t>
            </a:r>
            <a:r>
              <a:rPr lang="en-US" sz="2400" dirty="0" err="1">
                <a:solidFill>
                  <a:srgbClr val="FF3F3F"/>
                </a:solidFill>
                <a:hlinkClick r:id="rId2"/>
              </a:rPr>
              <a:t>tran</a:t>
            </a:r>
            <a:r>
              <a:rPr lang="en-US" sz="2400" b="1" baseline="30000" dirty="0">
                <a:solidFill>
                  <a:srgbClr val="FF3F3F"/>
                </a:solidFill>
                <a:hlinkClick r:id="rId2"/>
              </a:rPr>
              <a:t>+</a:t>
            </a:r>
            <a:r>
              <a:rPr lang="en-US" sz="2400" baseline="30000" dirty="0">
                <a:solidFill>
                  <a:srgbClr val="FF3F3F"/>
                </a:solidFill>
                <a:hlinkClick r:id="rId2"/>
              </a:rPr>
              <a:t> 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where * is (null), r and </a:t>
            </a:r>
            <a:r>
              <a:rPr lang="en-US" sz="2400" b="1" baseline="30000" dirty="0">
                <a:solidFill>
                  <a:srgbClr val="FF3F3F"/>
                </a:solidFill>
                <a:hlinkClick r:id="rId2"/>
              </a:rPr>
              <a:t>+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 (null), if0, if1 with both * and </a:t>
            </a:r>
            <a:r>
              <a:rPr lang="en-US" sz="2400" b="1" baseline="30000" dirty="0">
                <a:solidFill>
                  <a:srgbClr val="FF3F3F"/>
                </a:solidFill>
                <a:hlinkClick r:id="rId2"/>
              </a:rPr>
              <a:t>+</a:t>
            </a:r>
            <a:r>
              <a:rPr lang="en-US" sz="2400" dirty="0">
                <a:solidFill>
                  <a:srgbClr val="FF3F3F"/>
                </a:solidFill>
                <a:hlinkClick r:id="rId2"/>
              </a:rPr>
              <a:t> not (null)</a:t>
            </a:r>
            <a:endParaRPr lang="en-US" sz="2400" dirty="0">
              <a:solidFill>
                <a:srgbClr val="FF3F3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6F540-8A95-4773-8216-07841284EEF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bldLvl="2" autoUpdateAnimBg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2787</TotalTime>
  <Words>3074</Words>
  <Application>Microsoft Office PowerPoint</Application>
  <PresentationFormat>Widescreen</PresentationFormat>
  <Paragraphs>846</Paragraphs>
  <Slides>79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9" baseType="lpstr">
      <vt:lpstr>Times New Roman</vt:lpstr>
      <vt:lpstr>Arial Black</vt:lpstr>
      <vt:lpstr>Tahoma</vt:lpstr>
      <vt:lpstr>Wingdings</vt:lpstr>
      <vt:lpstr>Arial</vt:lpstr>
      <vt:lpstr>Helvetica</vt:lpstr>
      <vt:lpstr>ZapfDingbats</vt:lpstr>
      <vt:lpstr>Monotype Sorts</vt:lpstr>
      <vt:lpstr>Symbol</vt:lpstr>
      <vt:lpstr>Wisp</vt:lpstr>
      <vt:lpstr>Verilog HDL Verilog tutorial </vt:lpstr>
      <vt:lpstr>Overview</vt:lpstr>
      <vt:lpstr>Simulation and Synthesis</vt:lpstr>
      <vt:lpstr>Modules </vt:lpstr>
      <vt:lpstr>Module Declaration</vt:lpstr>
      <vt:lpstr>Module Declaration</vt:lpstr>
      <vt:lpstr>Module Instantiation</vt:lpstr>
      <vt:lpstr>Module Instantiation</vt:lpstr>
      <vt:lpstr>Primitives</vt:lpstr>
      <vt:lpstr>Primitives</vt:lpstr>
      <vt:lpstr>Styles</vt:lpstr>
      <vt:lpstr>Style Example - Structural</vt:lpstr>
      <vt:lpstr>Style Example - RTL/Dataflow</vt:lpstr>
      <vt:lpstr>Style Example - Behavioral</vt:lpstr>
      <vt:lpstr>Structural Descriptions</vt:lpstr>
      <vt:lpstr>Connections</vt:lpstr>
      <vt:lpstr>Connections</vt:lpstr>
      <vt:lpstr>Arrays of Instances</vt:lpstr>
      <vt:lpstr>Language Conventions</vt:lpstr>
      <vt:lpstr>Language Conventions</vt:lpstr>
      <vt:lpstr>Logic Values</vt:lpstr>
      <vt:lpstr>Number Representation</vt:lpstr>
      <vt:lpstr>Number Representation</vt:lpstr>
      <vt:lpstr>Variables </vt:lpstr>
      <vt:lpstr>Data Types - Nets - Semantics </vt:lpstr>
      <vt:lpstr>Net Examples </vt:lpstr>
      <vt:lpstr>Initial Value &amp; Undeclared Nets</vt:lpstr>
      <vt:lpstr>Data Types - Register Semantics</vt:lpstr>
      <vt:lpstr>Register Assignment</vt:lpstr>
      <vt:lpstr>Register Examples</vt:lpstr>
      <vt:lpstr>Strings</vt:lpstr>
      <vt:lpstr>Constants (Paramters)</vt:lpstr>
      <vt:lpstr>Operators</vt:lpstr>
      <vt:lpstr>Expression Bit Widths</vt:lpstr>
      <vt:lpstr>Expression Bit Widths</vt:lpstr>
      <vt:lpstr>Expression Bit Widths (continued)</vt:lpstr>
      <vt:lpstr>Expression Bit Widths (continued)</vt:lpstr>
      <vt:lpstr>Expression Bit Widths (continued)</vt:lpstr>
      <vt:lpstr>Expressions with Operands Containing x or z</vt:lpstr>
      <vt:lpstr>Expressions with Operands Containing x or z</vt:lpstr>
      <vt:lpstr>Simulation Time Scales</vt:lpstr>
      <vt:lpstr>Simulation Time Scales (continued)</vt:lpstr>
      <vt:lpstr>Behavioral Constructs</vt:lpstr>
      <vt:lpstr>Behavioral Constructs (continued)</vt:lpstr>
      <vt:lpstr>Behavioral Constructs (continued)</vt:lpstr>
      <vt:lpstr>Behavioral Constructs - Example</vt:lpstr>
      <vt:lpstr>Procedural Assignments</vt:lpstr>
      <vt:lpstr>Procedural Assignments - Some Rules</vt:lpstr>
      <vt:lpstr>Procedural Timing, Controls &amp; Synchronization</vt:lpstr>
      <vt:lpstr>Procedural Timing, Controls &amp; Synchronization</vt:lpstr>
      <vt:lpstr>Procedural Timing, Controls &amp; Synchronization</vt:lpstr>
      <vt:lpstr>Procedural Timing, Controls &amp; Synchronization</vt:lpstr>
      <vt:lpstr>Procedural Timing, Controls &amp; Synchronization</vt:lpstr>
      <vt:lpstr>Procedural Timing, Controls &amp; Synchronization (FIO)</vt:lpstr>
      <vt:lpstr>Blocking Assignments</vt:lpstr>
      <vt:lpstr>Non-Blocking Assignments </vt:lpstr>
      <vt:lpstr>Blocking Assignments - Inter-Assignment Delay</vt:lpstr>
      <vt:lpstr>PowerPoint Presentation</vt:lpstr>
      <vt:lpstr>Non-Blocking Assignment - Inter-Assignment Delay</vt:lpstr>
      <vt:lpstr>Non-Blocking Assignment - Intra-Assignment Delay</vt:lpstr>
      <vt:lpstr>Activity Control</vt:lpstr>
      <vt:lpstr>Conditional Operator</vt:lpstr>
      <vt:lpstr>case Statement</vt:lpstr>
      <vt:lpstr>casex Statement</vt:lpstr>
      <vt:lpstr>casez Statement</vt:lpstr>
      <vt:lpstr>Conditional (if … else) Statement Example</vt:lpstr>
      <vt:lpstr>Conditional (if … else) Statement (continued)</vt:lpstr>
      <vt:lpstr>for Loop Example</vt:lpstr>
      <vt:lpstr>while Loop Example</vt:lpstr>
      <vt:lpstr>forever Loop Example</vt:lpstr>
      <vt:lpstr>Tasks</vt:lpstr>
      <vt:lpstr>Task Example</vt:lpstr>
      <vt:lpstr>Functions</vt:lpstr>
      <vt:lpstr>Function Example</vt:lpstr>
      <vt:lpstr>Compiler Directives</vt:lpstr>
      <vt:lpstr>Compiler Directives (Continued)</vt:lpstr>
      <vt:lpstr>Testbench Approach</vt:lpstr>
      <vt:lpstr>Stimulus Generation Example</vt:lpstr>
      <vt:lpstr>Stimulus Generation Example (Continued)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601 - Digital System Design &amp; Synthesis  Lecture 1</dc:title>
  <dc:creator>Charles R. Kime</dc:creator>
  <cp:lastModifiedBy>Kumar</cp:lastModifiedBy>
  <cp:revision>109</cp:revision>
  <cp:lastPrinted>2002-01-28T01:01:59Z</cp:lastPrinted>
  <dcterms:created xsi:type="dcterms:W3CDTF">2000-01-25T04:02:39Z</dcterms:created>
  <dcterms:modified xsi:type="dcterms:W3CDTF">2015-12-25T06:34:46Z</dcterms:modified>
</cp:coreProperties>
</file>